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9" r:id="rId11"/>
    <p:sldId id="267" r:id="rId12"/>
    <p:sldId id="265" r:id="rId13"/>
    <p:sldId id="280" r:id="rId14"/>
    <p:sldId id="268" r:id="rId15"/>
    <p:sldId id="270"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91" autoAdjust="0"/>
  </p:normalViewPr>
  <p:slideViewPr>
    <p:cSldViewPr snapToGrid="0" snapToObjects="1">
      <p:cViewPr varScale="1">
        <p:scale>
          <a:sx n="86" d="100"/>
          <a:sy n="86"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11/25/2024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There are a lot of things the AGD can do to help you as you transition from dental school to practice and beyond. For example…</a:t>
            </a:r>
            <a:r>
              <a:rPr lang="en-US" sz="1050" i="1" dirty="0">
                <a:solidFill>
                  <a:srgbClr val="000000"/>
                </a:solidFill>
              </a:rPr>
              <a:t>(click to next slide)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CB7CE-DF07-4F45-96C9-528BB3CE91B7}"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409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If you’re worried about transitioning from dental school to practice, the AGD has created a student and recent graduate manual, </a:t>
            </a:r>
            <a:r>
              <a:rPr lang="en-US" sz="1050" i="1" dirty="0">
                <a:solidFill>
                  <a:srgbClr val="000000"/>
                </a:solidFill>
              </a:rPr>
              <a:t>You’ve Graduated, Now What? A Guide to Navigating Those First Years in the Dental Profession. </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This manual covers everything you need to know about starting your new business including:</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Getting started - Setting up a practice and goals.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Financial planning - How to handle debt and other obstacles.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Advancing your career - Continue to go above and beyond after your practice is established.</a:t>
            </a:r>
          </a:p>
          <a:p>
            <a:pPr marL="0" lvl="1" indent="-228600" eaLnBrk="1" fontAlgn="auto" hangingPunct="1">
              <a:spcBef>
                <a:spcPts val="0"/>
              </a:spcBef>
              <a:spcAft>
                <a:spcPts val="0"/>
              </a:spcAft>
              <a:buFontTx/>
              <a:buChar char="•"/>
              <a:defRPr/>
            </a:pPr>
            <a:r>
              <a:rPr lang="en-US" sz="1050" dirty="0">
                <a:solidFill>
                  <a:srgbClr val="000000"/>
                </a:solidFill>
              </a:rPr>
              <a:t>Easy to use checklists and interactive forms.</a:t>
            </a:r>
          </a:p>
          <a:p>
            <a:pPr marL="0" lvl="1" indent="-228600" eaLnBrk="1" fontAlgn="auto" hangingPunct="1">
              <a:spcBef>
                <a:spcPts val="0"/>
              </a:spcBef>
              <a:spcAft>
                <a:spcPts val="0"/>
              </a:spcAft>
              <a:buFontTx/>
              <a:buChar char="•"/>
              <a:defRPr/>
            </a:pPr>
            <a:r>
              <a:rPr lang="en-US" sz="1050" dirty="0">
                <a:solidFill>
                  <a:srgbClr val="000000"/>
                </a:solidFill>
              </a:rPr>
              <a:t>Student members can download the manual for FREE from </a:t>
            </a:r>
            <a:r>
              <a:rPr lang="en-US" sz="1050" i="1" dirty="0">
                <a:solidFill>
                  <a:srgbClr val="000000"/>
                </a:solidFill>
                <a:effectLst>
                  <a:outerShdw blurRad="38100" dist="38100" dir="2700000" algn="tl">
                    <a:srgbClr val="C0C0C0"/>
                  </a:outerShdw>
                </a:effectLst>
              </a:rPr>
              <a:t>www.agd.org/students/career/manual.asp</a:t>
            </a:r>
            <a:r>
              <a:rPr lang="en-US" sz="1050" i="1" dirty="0">
                <a:solidFill>
                  <a:srgbClr val="000000"/>
                </a:solidFill>
              </a:rPr>
              <a:t>!</a:t>
            </a: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6DC0D-708B-4F75-8FDB-D89AE8B0DD1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5644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Annual Meeting &amp; Exhibits: The AGD Annual Meeting &amp; Exhibits offers the most up-to-date and practical continuing dental education (CE). With lectures and hands-on courses available, you’ll learn tips and techniques that will set you apart from the competition once you graduate.</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 through Procter &amp; Gamble.</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July 9 to 12, 2025, in Montreal, QC. For more details, visit </a:t>
            </a:r>
            <a:r>
              <a:rPr lang="en-US" sz="1050" i="1" dirty="0">
                <a:cs typeface="Arial" pitchFamily="34" charset="0"/>
              </a:rPr>
              <a:t>www.AGD2025.org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students for life after dental school, especially when it comes to anticipating the day-to-day challenges of building and maintaining your first practice. That’s why we not only offer students a glimpse of what they can expect post-graduation,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Upon graduation, the lecture credit hours you earned as a student will be applied toward the requirements for achieving your Fellowship Award.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Additionally, 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I bet you’re thinking to yourself, “AGD membership sounds great and all…but I’m a student, and I’m broke. How can I possibly afford this?”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Well, student membership only costs $22 a year! We know how tight money can be while you’re in school,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Also, as your career evolves from student to new dentist, you’ll enjoy special discounted membership rates for four years after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 I have applications here that you can fill out, or you can also join online.</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students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student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offers dental students great benefits, too, that are designed to guide you toward a successful career. As a student member, you’ll receive resources for furthering your education, advice to help you in your transition from student to new dentist, and so much more. After graduation, take advantage of all of the AGD’s practice management tools, stay up-to-date on the latest techniques with high-quality CE courses, and find your voice both in your career and in the general dentistry profession.</a:t>
            </a:r>
            <a:endParaRPr lang="en-US" sz="1050" dirty="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 AGD recognizes that learning doesn’t stop once your classes end, and since continuing education is such an important part of our members’ careers, we want our student members to learn the value of lifelong learning early on! That’s why we offer you the chance to earn up to 50 hours of CE lecture credit while you’re still in school, 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available in both print and interactive, digital editions.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to AGD2025 with a reduced registration fee. Students are invited to attend lectures and capsule clinics, browse the Exhibit Hall,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designed especially for students and often offered through your local dental school or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graduation,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the AGD’s free student transition manual outlines everything you’ll need to know about transitioning from dental student to dental professional, including how to set up and manage your first dental practice.</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sz="1050" dirty="0">
                <a:solidFill>
                  <a:srgbClr val="000000"/>
                </a:solidFill>
              </a:rPr>
              <a:t>If you want to network with fellow classmates and future colleagues, take advantage of the low-cost registration we offer to students who attend the AGD annual meeting. The next annual meeting will take place July 9-12, in Montreal, QC, so mark your calendars today! While you’re there, you’ll have access to top-notch continuing education courses, an innovate Exhibit Hall, exciting social events,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has the FellowTrack program, a collaborative program run through select AGD constituents and their nearby dental schools. The FellowTrack program:</a:t>
            </a:r>
          </a:p>
          <a:p>
            <a:pPr marL="228600" lvl="1" indent="-228600" eaLnBrk="1" fontAlgn="auto" hangingPunct="1">
              <a:spcBef>
                <a:spcPts val="0"/>
              </a:spcBef>
              <a:spcAft>
                <a:spcPts val="0"/>
              </a:spcAft>
              <a:buFontTx/>
              <a:buChar char="•"/>
              <a:defRPr/>
            </a:pPr>
            <a:r>
              <a:rPr lang="en-US" sz="1050" dirty="0">
                <a:solidFill>
                  <a:srgbClr val="000000"/>
                </a:solidFill>
              </a:rPr>
              <a:t>Connects you with mentors</a:t>
            </a:r>
          </a:p>
          <a:p>
            <a:pPr marL="228600" lvl="1" indent="-228600" eaLnBrk="1" fontAlgn="auto" hangingPunct="1">
              <a:spcBef>
                <a:spcPts val="0"/>
              </a:spcBef>
              <a:spcAft>
                <a:spcPts val="0"/>
              </a:spcAft>
              <a:buFontTx/>
              <a:buChar char="•"/>
              <a:defRPr/>
            </a:pPr>
            <a:r>
              <a:rPr lang="en-US" sz="1050" dirty="0">
                <a:solidFill>
                  <a:srgbClr val="000000"/>
                </a:solidFill>
              </a:rPr>
              <a:t>Builds relationships with faculty and AGD leaders</a:t>
            </a:r>
          </a:p>
          <a:p>
            <a:pPr marL="228600" lvl="1" indent="-228600" eaLnBrk="1" fontAlgn="auto" hangingPunct="1">
              <a:spcBef>
                <a:spcPts val="0"/>
              </a:spcBef>
              <a:spcAft>
                <a:spcPts val="0"/>
              </a:spcAft>
              <a:buFontTx/>
              <a:buChar char="•"/>
              <a:defRPr/>
            </a:pPr>
            <a:r>
              <a:rPr lang="en-US" sz="1050" dirty="0">
                <a:solidFill>
                  <a:srgbClr val="000000"/>
                </a:solidFill>
              </a:rPr>
              <a:t>Prepares you for Fellowship (FAGD)</a:t>
            </a:r>
          </a:p>
          <a:p>
            <a:pPr marL="228600" lvl="1" indent="-228600" eaLnBrk="1" fontAlgn="auto" hangingPunct="1">
              <a:spcBef>
                <a:spcPts val="0"/>
              </a:spcBef>
              <a:spcAft>
                <a:spcPts val="0"/>
              </a:spcAft>
              <a:buFontTx/>
              <a:buChar char="•"/>
              <a:defRPr/>
            </a:pPr>
            <a:r>
              <a:rPr lang="en-US" sz="1050" dirty="0">
                <a:solidFill>
                  <a:srgbClr val="000000"/>
                </a:solidFill>
              </a:rPr>
              <a:t>Allows you to participate in original CE opportunities outside of your dental school curriculum</a:t>
            </a:r>
          </a:p>
          <a:p>
            <a:pPr marL="228600" lvl="1" indent="-228600" eaLnBrk="1" fontAlgn="auto" hangingPunct="1">
              <a:spcBef>
                <a:spcPts val="0"/>
              </a:spcBef>
              <a:spcAft>
                <a:spcPts val="0"/>
              </a:spcAft>
              <a:buFontTx/>
              <a:buChar char="•"/>
              <a:defRPr/>
            </a:pPr>
            <a:r>
              <a:rPr lang="en-US" sz="1050" dirty="0">
                <a:solidFill>
                  <a:srgbClr val="000000"/>
                </a:solidFill>
              </a:rPr>
              <a:t>Trains you as a leader</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encourages its constituents to host frequent Lunch &amp; Learns at local dental schools to build a positive presence with school administrators and students, and to expose you to the various companies and product suppliers you’ll find yourself working with after you graduate. Students are also encouraged to get involved in the event planning and organizing.</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t>The AGD also goes where the American Student Dental Association (ASDA) goes in order to stay connected with students like you throughout the country! Learn about finding your path to success with AGD membership and connect with leaders and staff at ASDA student events across the country, including the Annual Session, National Dental Student Lobby Day, and National Leadership Conference.</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finally, online member discussion forums and social media sites such as Facebook, Twitter, LinkedIn, and Google+ are also great ways to network online with your peers and fellow AGD members, and stay up-to-date on the latest techniques and current news.</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11/25/2024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gd.org/JOI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Student Chapters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Lunch &amp; CE Events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81000" y="2438400"/>
            <a:ext cx="8382000" cy="147002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can the AGD do</a:t>
            </a:r>
            <a:br>
              <a:rPr lang="en-US" sz="5200" b="1" dirty="0">
                <a:effectLst>
                  <a:outerShdw blurRad="38100" dist="38100" dir="2700000" algn="tl">
                    <a:srgbClr val="000000">
                      <a:alpha val="43137"/>
                    </a:srgbClr>
                  </a:outerShdw>
                </a:effectLst>
                <a:latin typeface="Calibri" pitchFamily="34" charset="0"/>
                <a:ea typeface="+mj-ea"/>
                <a:cs typeface="+mj-cs"/>
              </a:rPr>
            </a:br>
            <a:r>
              <a:rPr lang="en-US" sz="5200" b="1" dirty="0">
                <a:effectLst>
                  <a:outerShdw blurRad="38100" dist="38100" dir="2700000" algn="tl">
                    <a:srgbClr val="000000">
                      <a:alpha val="43137"/>
                    </a:srgbClr>
                  </a:outerShdw>
                </a:effectLst>
                <a:latin typeface="Calibri" pitchFamily="34" charset="0"/>
                <a:ea typeface="+mj-ea"/>
                <a:cs typeface="+mj-cs"/>
              </a:rPr>
              <a:t>for me after graduation?</a:t>
            </a:r>
          </a:p>
        </p:txBody>
      </p:sp>
    </p:spTree>
    <p:extLst>
      <p:ext uri="{BB962C8B-B14F-4D97-AF65-F5344CB8AC3E}">
        <p14:creationId xmlns:p14="http://schemas.microsoft.com/office/powerpoint/2010/main" val="5344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81000" y="533400"/>
            <a:ext cx="8382000" cy="1143000"/>
          </a:xfrm>
          <a:prstGeom prst="rect">
            <a:avLst/>
          </a:prstGeom>
        </p:spPr>
        <p:txBody>
          <a:bodyPr/>
          <a:lstStyle/>
          <a:p>
            <a:pPr algn="ctr" fontAlgn="auto">
              <a:spcAft>
                <a:spcPts val="0"/>
              </a:spcAft>
              <a:defRPr/>
            </a:pPr>
            <a:r>
              <a:rPr lang="en-US" sz="4400" b="1" dirty="0">
                <a:effectLst>
                  <a:outerShdw blurRad="38100" dist="38100" dir="2700000" algn="tl">
                    <a:srgbClr val="000000">
                      <a:alpha val="43137"/>
                    </a:srgbClr>
                  </a:outerShdw>
                </a:effectLst>
                <a:latin typeface="Calibri" pitchFamily="34" charset="0"/>
                <a:ea typeface="+mj-ea"/>
                <a:cs typeface="+mj-cs"/>
              </a:rPr>
              <a:t>FREE Student Transition Manual</a:t>
            </a:r>
            <a:br>
              <a:rPr lang="en-US" sz="4400" b="1" dirty="0">
                <a:effectLst>
                  <a:outerShdw blurRad="38100" dist="38100" dir="2700000" algn="tl">
                    <a:srgbClr val="000000">
                      <a:alpha val="43137"/>
                    </a:srgbClr>
                  </a:outerShdw>
                </a:effectLst>
                <a:latin typeface="Calibri" pitchFamily="34" charset="0"/>
                <a:ea typeface="+mj-ea"/>
                <a:cs typeface="+mj-cs"/>
              </a:rPr>
            </a:br>
            <a:r>
              <a:rPr lang="en-US" sz="3600" b="1" i="1" dirty="0">
                <a:effectLst>
                  <a:outerShdw blurRad="38100" dist="38100" dir="2700000" algn="tl">
                    <a:srgbClr val="000000">
                      <a:alpha val="43137"/>
                    </a:srgbClr>
                  </a:outerShdw>
                </a:effectLst>
                <a:latin typeface="Calibri" pitchFamily="34" charset="0"/>
                <a:ea typeface="+mj-ea"/>
                <a:cs typeface="+mj-cs"/>
              </a:rPr>
              <a:t>You’ve Graduated, Now What?</a:t>
            </a:r>
          </a:p>
        </p:txBody>
      </p:sp>
      <p:sp>
        <p:nvSpPr>
          <p:cNvPr id="3" name="Content Placeholder 8"/>
          <p:cNvSpPr txBox="1">
            <a:spLocks/>
          </p:cNvSpPr>
          <p:nvPr/>
        </p:nvSpPr>
        <p:spPr>
          <a:xfrm>
            <a:off x="457200" y="1828800"/>
            <a:ext cx="8229600" cy="4525963"/>
          </a:xfrm>
          <a:prstGeom prst="rect">
            <a:avLst/>
          </a:prstGeom>
        </p:spPr>
        <p:txBody>
          <a:bodyPr/>
          <a:lstStyle/>
          <a:p>
            <a:pPr lvl="1" fontAlgn="auto">
              <a:spcBef>
                <a:spcPct val="20000"/>
              </a:spcBef>
              <a:spcAft>
                <a:spcPts val="0"/>
              </a:spcAft>
              <a:buClr>
                <a:schemeClr val="tx1"/>
              </a:buClr>
              <a:defRPr/>
            </a:pPr>
            <a:r>
              <a:rPr lang="en-US" sz="2600" dirty="0">
                <a:latin typeface="Calibri" pitchFamily="34" charset="0"/>
                <a:cs typeface="Arial" charset="0"/>
              </a:rPr>
              <a:t>Get all the practice start-up information they won’t tell you in school, from experienced dentists:</a:t>
            </a:r>
          </a:p>
          <a:p>
            <a:pPr marL="742950" lvl="1" fontAlgn="auto">
              <a:spcBef>
                <a:spcPct val="20000"/>
              </a:spcBef>
              <a:spcAft>
                <a:spcPts val="0"/>
              </a:spcAft>
              <a:buClr>
                <a:schemeClr val="tx1"/>
              </a:buClr>
              <a:defRPr/>
            </a:pPr>
            <a:endParaRPr lang="en-US" sz="800" dirty="0">
              <a:latin typeface="Calibri" pitchFamily="34" charset="0"/>
              <a:cs typeface="Arial" charset="0"/>
            </a:endParaRPr>
          </a:p>
          <a:p>
            <a:pPr marL="3017520" lvl="2" indent="-228600" fontAlgn="auto">
              <a:spcAft>
                <a:spcPts val="0"/>
              </a:spcAft>
              <a:buClr>
                <a:schemeClr val="tx1"/>
              </a:buClr>
              <a:buFont typeface="Arial" pitchFamily="34" charset="0"/>
              <a:buChar char="•"/>
              <a:defRPr/>
            </a:pPr>
            <a:r>
              <a:rPr lang="en-US" sz="2600" b="1" dirty="0">
                <a:latin typeface="Calibri" pitchFamily="34" charset="0"/>
                <a:cs typeface="Arial" charset="0"/>
              </a:rPr>
              <a:t>Getting started</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Financial planning</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Advancing your career</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Checklists &amp; interactive forms</a:t>
            </a:r>
          </a:p>
          <a:p>
            <a:pPr marL="2376488" lvl="2" indent="-228600" fontAlgn="auto">
              <a:spcBef>
                <a:spcPct val="20000"/>
              </a:spcBef>
              <a:spcAft>
                <a:spcPts val="0"/>
              </a:spcAft>
              <a:buClr>
                <a:schemeClr val="tx1"/>
              </a:buClr>
              <a:defRPr/>
            </a:pPr>
            <a:endParaRPr lang="en-US" sz="1000" b="1" dirty="0">
              <a:latin typeface="Calibri" pitchFamily="34" charset="0"/>
              <a:cs typeface="Arial" charset="0"/>
            </a:endParaRPr>
          </a:p>
          <a:p>
            <a:pPr marL="457200" fontAlgn="auto">
              <a:spcBef>
                <a:spcPts val="1200"/>
              </a:spcBef>
              <a:spcAft>
                <a:spcPts val="0"/>
              </a:spcAft>
              <a:defRPr/>
            </a:pPr>
            <a:r>
              <a:rPr lang="en-US" sz="2600" i="1" dirty="0">
                <a:latin typeface="Calibri" pitchFamily="34" charset="0"/>
                <a:cs typeface="Arial" charset="0"/>
              </a:rPr>
              <a:t>Manual available for download from the AGD website. </a:t>
            </a:r>
          </a:p>
          <a:p>
            <a:pPr marL="457200" fontAlgn="auto">
              <a:spcAft>
                <a:spcPts val="0"/>
              </a:spcAft>
              <a:defRPr/>
            </a:pPr>
            <a:endParaRPr lang="en-US" sz="2600" dirty="0">
              <a:latin typeface="Calibri" pitchFamily="34" charset="0"/>
              <a:cs typeface="Arial" charset="0"/>
            </a:endParaRPr>
          </a:p>
          <a:p>
            <a:pPr marL="457200" fontAlgn="auto">
              <a:spcAft>
                <a:spcPts val="0"/>
              </a:spcAft>
              <a:defRPr/>
            </a:pPr>
            <a:endParaRPr lang="en-US" sz="1000" i="1" dirty="0">
              <a:latin typeface="Calibri" pitchFamily="34" charset="0"/>
            </a:endParaRPr>
          </a:p>
          <a:p>
            <a:pPr fontAlgn="auto">
              <a:spcBef>
                <a:spcPts val="600"/>
              </a:spcBef>
              <a:spcAft>
                <a:spcPts val="0"/>
              </a:spcAft>
              <a:defRPr/>
            </a:pPr>
            <a:r>
              <a:rPr lang="en-US" sz="1400" dirty="0">
                <a:latin typeface="Calibri" pitchFamily="34" charset="0"/>
              </a:rPr>
              <a:t>Created by the AGD in partnership with Dentist’s Advantage and the AGD Foundation. </a:t>
            </a:r>
          </a:p>
          <a:p>
            <a:pPr marL="457200" fontAlgn="auto">
              <a:spcAft>
                <a:spcPts val="0"/>
              </a:spcAft>
              <a:defRPr/>
            </a:pPr>
            <a:endParaRPr lang="en-US" sz="2600" i="1" dirty="0">
              <a:latin typeface="Calibri" pitchFamily="34" charset="0"/>
              <a:cs typeface="Arial" charset="0"/>
            </a:endParaRPr>
          </a:p>
        </p:txBody>
      </p:sp>
      <p:pic>
        <p:nvPicPr>
          <p:cNvPr id="4" name="Picture 3" descr="iStock_000003146470Large.jpg"/>
          <p:cNvPicPr>
            <a:picLocks noChangeAspect="1"/>
          </p:cNvPicPr>
          <p:nvPr/>
        </p:nvPicPr>
        <p:blipFill>
          <a:blip r:embed="rId3" cstate="screen"/>
          <a:stretch>
            <a:fillRect/>
          </a:stretch>
        </p:blipFill>
        <p:spPr>
          <a:xfrm>
            <a:off x="1454719" y="2851785"/>
            <a:ext cx="1357761" cy="172021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6363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11930" y="387407"/>
            <a:ext cx="8720138"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Insurance</a:t>
            </a:r>
            <a:endParaRPr kumimoji="0" lang="en-US" sz="32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63776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dirty="0">
                <a:latin typeface="Calibri" pitchFamily="34" charset="0"/>
                <a:cs typeface="Arial" charset="0"/>
              </a:rPr>
              <a:t>AGD provides new graduate members with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a:t>
            </a: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420707"/>
            <a:ext cx="3779908" cy="851646"/>
          </a:xfrm>
          <a:prstGeom prst="rect">
            <a:avLst/>
          </a:prstGeom>
        </p:spPr>
      </p:pic>
      <p:sp>
        <p:nvSpPr>
          <p:cNvPr id="4" name="Content Placeholder 8">
            <a:extLst>
              <a:ext uri="{FF2B5EF4-FFF2-40B4-BE49-F238E27FC236}">
                <a16:creationId xmlns:a16="http://schemas.microsoft.com/office/drawing/2014/main" id="{791209DB-BF8E-28BD-FEEC-FF5978064F42}"/>
              </a:ext>
            </a:extLst>
          </p:cNvPr>
          <p:cNvSpPr txBox="1">
            <a:spLocks/>
          </p:cNvSpPr>
          <p:nvPr/>
        </p:nvSpPr>
        <p:spPr>
          <a:xfrm>
            <a:off x="380999" y="422023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i="1" dirty="0">
                <a:solidFill>
                  <a:prstClr val="black"/>
                </a:solidFill>
                <a:latin typeface="Calibri" pitchFamily="34" charset="0"/>
                <a:cs typeface="Arial" charset="0"/>
                <a:sym typeface="Wingdings" panose="05000000000000000000" pitchFamily="2" charset="2"/>
              </a:rPr>
              <a:t>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1"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19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58165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AGD2025</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July 9-12, 2025, in Montreal, QC</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www.AGD2025.org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2EB9AFE3-3000-EEC2-D50B-8E1EE3C78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F3C1862-772C-F385-D0AB-6E6F8648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a:extLst>
              <a:ext uri="{FF2B5EF4-FFF2-40B4-BE49-F238E27FC236}">
                <a16:creationId xmlns:a16="http://schemas.microsoft.com/office/drawing/2014/main" id="{043A91E6-ABA3-BB33-44A2-86B8FEBEA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E0FDE92F-375E-60DB-D994-88E6C5349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34F4529F-3A19-2042-67A0-6105A3DE0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A3EECF9E-77D5-F4B4-01A1-EA3E18DEA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F4B91F8-3867-8EC7-F1DD-5E72F1B608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6618333A-79A9-E74B-6494-83FAA19A5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Student CE credit</a:t>
            </a:r>
          </a:p>
          <a:p>
            <a:pPr marL="342900" indent="-342900" eaLnBrk="0" fontAlgn="auto" hangingPunct="0">
              <a:spcBef>
                <a:spcPts val="0"/>
              </a:spcBef>
              <a:spcAft>
                <a:spcPts val="1800"/>
              </a:spcAft>
              <a:defRPr/>
            </a:pPr>
            <a:r>
              <a:rPr lang="en-US" sz="2200" kern="0" dirty="0">
                <a:latin typeface="Calibri" pitchFamily="34" charset="0"/>
              </a:rPr>
              <a:t>      - Residency CE credit</a:t>
            </a: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4D111CD7-C0C7-AD97-D0F2-DA315B4AA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723900" y="1477963"/>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$22.</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Get </a:t>
            </a:r>
            <a:r>
              <a:rPr lang="en-US" altLang="en-US" sz="2400" b="1" dirty="0">
                <a:latin typeface="Calibri" panose="020F0502020204030204" pitchFamily="34" charset="0"/>
                <a:cs typeface="Arial" panose="020B0604020202020204" pitchFamily="34" charset="0"/>
              </a:rPr>
              <a:t>special discounted membership dues </a:t>
            </a:r>
            <a:r>
              <a:rPr lang="en-US" altLang="en-US" sz="2400" dirty="0">
                <a:latin typeface="Calibri" panose="020F0502020204030204" pitchFamily="34" charset="0"/>
                <a:cs typeface="Arial" panose="020B0604020202020204" pitchFamily="34" charset="0"/>
              </a:rPr>
              <a:t>for four years following graduation.</a:t>
            </a:r>
          </a:p>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First year dental students </a:t>
            </a:r>
            <a:r>
              <a:rPr lang="en-US" altLang="en-US" sz="2400" dirty="0">
                <a:latin typeface="Calibri" panose="020F0502020204030204" pitchFamily="34" charset="0"/>
                <a:cs typeface="Arial" panose="020B0604020202020204" pitchFamily="34" charset="0"/>
              </a:rPr>
              <a:t>can save 20% by purchasing a 4-year student membership.</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dirty="0">
                <a:latin typeface="Calibri" panose="020F0502020204030204" pitchFamily="34" charset="0"/>
                <a:cs typeface="Arial" panose="020B0604020202020204" pitchFamily="34" charset="0"/>
                <a:hlinkClick r:id="rId3"/>
              </a:rPr>
              <a:t>www.agd.org/JOIN</a:t>
            </a:r>
            <a:r>
              <a:rPr lang="en-US" altLang="en-US" sz="2400" dirty="0">
                <a:latin typeface="Calibri" panose="020F0502020204030204" pitchFamily="34" charset="0"/>
                <a:cs typeface="Arial" panose="020B0604020202020204" pitchFamily="34" charset="0"/>
              </a:rPr>
              <a:t> or scan the QR code below.</a:t>
            </a:r>
          </a:p>
        </p:txBody>
      </p:sp>
      <p:pic>
        <p:nvPicPr>
          <p:cNvPr id="4" name="Picture 3" descr="A qr code with a logo&#10;&#10;Description automatically generated">
            <a:extLst>
              <a:ext uri="{FF2B5EF4-FFF2-40B4-BE49-F238E27FC236}">
                <a16:creationId xmlns:a16="http://schemas.microsoft.com/office/drawing/2014/main" id="{4D4CBAF7-5F4E-3032-8787-F92767186197}"/>
              </a:ext>
            </a:extLst>
          </p:cNvPr>
          <p:cNvPicPr>
            <a:picLocks noChangeAspect="1"/>
          </p:cNvPicPr>
          <p:nvPr/>
        </p:nvPicPr>
        <p:blipFill>
          <a:blip r:embed="rId4"/>
          <a:stretch>
            <a:fillRect/>
          </a:stretch>
        </p:blipFill>
        <p:spPr>
          <a:xfrm>
            <a:off x="7006282" y="4378106"/>
            <a:ext cx="1920445" cy="1920445"/>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on LinkedIn.</a:t>
            </a: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C06912A8-96CA-EE9D-0957-0A1A399FF6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6919" y="3719945"/>
            <a:ext cx="3278825" cy="1849582"/>
          </a:xfrm>
          <a:prstGeom prst="roundRect">
            <a:avLst>
              <a:gd name="adj" fmla="val 13942"/>
            </a:avLst>
          </a:prstGeom>
        </p:spPr>
      </p:pic>
      <p:pic>
        <p:nvPicPr>
          <p:cNvPr id="5" name="Picture 4" descr="A group of people wearing lanyards&#10;&#10;Description automatically generated">
            <a:extLst>
              <a:ext uri="{FF2B5EF4-FFF2-40B4-BE49-F238E27FC236}">
                <a16:creationId xmlns:a16="http://schemas.microsoft.com/office/drawing/2014/main" id="{AFBF6457-EA6C-602C-B11A-DFC052CA1D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3,000 dental students</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2024</a:t>
            </a:r>
            <a:r>
              <a:rPr lang="en-US" dirty="0">
                <a:latin typeface="Calibri"/>
              </a:rPr>
              <a:t>-</a:t>
            </a:r>
            <a:r>
              <a:rPr lang="en-US" dirty="0">
                <a:latin typeface="Calibri" pitchFamily="34" charset="0"/>
              </a:rPr>
              <a:t>2025 President: Chethan Chetty, DDS, MAGD</a:t>
            </a:r>
          </a:p>
        </p:txBody>
      </p:sp>
      <p:pic>
        <p:nvPicPr>
          <p:cNvPr id="5" name="Picture 4" descr="A person in a suit and tie&#10;&#10;Description automatically generated">
            <a:extLst>
              <a:ext uri="{FF2B5EF4-FFF2-40B4-BE49-F238E27FC236}">
                <a16:creationId xmlns:a16="http://schemas.microsoft.com/office/drawing/2014/main" id="{48F22E30-086E-0D14-6513-D10CB24E57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79218" y="3887469"/>
            <a:ext cx="1720466" cy="195576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student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CC823F-5589-C95C-6D90-424E5CC58F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702711"/>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Student CE policy</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AGD2025, AGD’s Scientific Session</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6" name="Picture 5">
            <a:extLst>
              <a:ext uri="{FF2B5EF4-FFF2-40B4-BE49-F238E27FC236}">
                <a16:creationId xmlns:a16="http://schemas.microsoft.com/office/drawing/2014/main" id="{1A08A2DF-C876-6F47-C84E-88FEC780C7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3642</Words>
  <Application>Microsoft Office PowerPoint</Application>
  <PresentationFormat>On-screen Show (4:3)</PresentationFormat>
  <Paragraphs>297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33</cp:revision>
  <dcterms:created xsi:type="dcterms:W3CDTF">2017-06-12T17:05:27Z</dcterms:created>
  <dcterms:modified xsi:type="dcterms:W3CDTF">2024-11-25T20:51:39Z</dcterms:modified>
</cp:coreProperties>
</file>