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79" r:id="rId11"/>
    <p:sldId id="267" r:id="rId12"/>
    <p:sldId id="265" r:id="rId13"/>
    <p:sldId id="280" r:id="rId14"/>
    <p:sldId id="268" r:id="rId15"/>
    <p:sldId id="270" r:id="rId16"/>
    <p:sldId id="272" r:id="rId17"/>
    <p:sldId id="273" r:id="rId18"/>
    <p:sldId id="274" r:id="rId19"/>
    <p:sldId id="275" r:id="rId20"/>
    <p:sldId id="276" r:id="rId21"/>
    <p:sldId id="277" r:id="rId22"/>
    <p:sldId id="278"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2269"/>
    <a:srgbClr val="65B034"/>
    <a:srgbClr val="DF6421"/>
    <a:srgbClr val="74367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A70C27A-75A6-4A3E-8438-023A27A96E47}" v="9" dt="2023-08-16T22:12:25.81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291" autoAdjust="0"/>
  </p:normalViewPr>
  <p:slideViewPr>
    <p:cSldViewPr snapToGrid="0" snapToObjects="1">
      <p:cViewPr varScale="1">
        <p:scale>
          <a:sx n="92" d="100"/>
          <a:sy n="92" d="100"/>
        </p:scale>
        <p:origin x="2154" y="6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ndsey Baris" userId="9a04943b-5aea-4fd4-95de-939d2107b4fe" providerId="ADAL" clId="{6A70C27A-75A6-4A3E-8438-023A27A96E47}"/>
    <pc:docChg chg="undo custSel modSld">
      <pc:chgData name="Lindsey Baris" userId="9a04943b-5aea-4fd4-95de-939d2107b4fe" providerId="ADAL" clId="{6A70C27A-75A6-4A3E-8438-023A27A96E47}" dt="2023-08-16T22:12:25.814" v="158"/>
      <pc:docMkLst>
        <pc:docMk/>
      </pc:docMkLst>
      <pc:sldChg chg="addSp delSp modSp mod modNotesTx">
        <pc:chgData name="Lindsey Baris" userId="9a04943b-5aea-4fd4-95de-939d2107b4fe" providerId="ADAL" clId="{6A70C27A-75A6-4A3E-8438-023A27A96E47}" dt="2023-08-16T21:16:14.459" v="123" actId="1076"/>
        <pc:sldMkLst>
          <pc:docMk/>
          <pc:sldMk cId="839405300" sldId="263"/>
        </pc:sldMkLst>
        <pc:spChg chg="mod">
          <ac:chgData name="Lindsey Baris" userId="9a04943b-5aea-4fd4-95de-939d2107b4fe" providerId="ADAL" clId="{6A70C27A-75A6-4A3E-8438-023A27A96E47}" dt="2023-08-16T21:01:01.668" v="0" actId="20577"/>
          <ac:spMkLst>
            <pc:docMk/>
            <pc:sldMk cId="839405300" sldId="263"/>
            <ac:spMk id="8195" creationId="{00000000-0000-0000-0000-000000000000}"/>
          </ac:spMkLst>
        </pc:spChg>
        <pc:picChg chg="del mod">
          <ac:chgData name="Lindsey Baris" userId="9a04943b-5aea-4fd4-95de-939d2107b4fe" providerId="ADAL" clId="{6A70C27A-75A6-4A3E-8438-023A27A96E47}" dt="2023-08-16T21:13:08.939" v="104" actId="478"/>
          <ac:picMkLst>
            <pc:docMk/>
            <pc:sldMk cId="839405300" sldId="263"/>
            <ac:picMk id="4" creationId="{00000000-0000-0000-0000-000000000000}"/>
          </ac:picMkLst>
        </pc:picChg>
        <pc:picChg chg="del">
          <ac:chgData name="Lindsey Baris" userId="9a04943b-5aea-4fd4-95de-939d2107b4fe" providerId="ADAL" clId="{6A70C27A-75A6-4A3E-8438-023A27A96E47}" dt="2023-08-16T21:13:08.057" v="103" actId="478"/>
          <ac:picMkLst>
            <pc:docMk/>
            <pc:sldMk cId="839405300" sldId="263"/>
            <ac:picMk id="5" creationId="{00000000-0000-0000-0000-000000000000}"/>
          </ac:picMkLst>
        </pc:picChg>
        <pc:picChg chg="add mod">
          <ac:chgData name="Lindsey Baris" userId="9a04943b-5aea-4fd4-95de-939d2107b4fe" providerId="ADAL" clId="{6A70C27A-75A6-4A3E-8438-023A27A96E47}" dt="2023-08-16T21:16:14.459" v="123" actId="1076"/>
          <ac:picMkLst>
            <pc:docMk/>
            <pc:sldMk cId="839405300" sldId="263"/>
            <ac:picMk id="6" creationId="{1A08A2DF-C876-6F47-C84E-88FEC780C731}"/>
          </ac:picMkLst>
        </pc:picChg>
        <pc:picChg chg="add mod ord">
          <ac:chgData name="Lindsey Baris" userId="9a04943b-5aea-4fd4-95de-939d2107b4fe" providerId="ADAL" clId="{6A70C27A-75A6-4A3E-8438-023A27A96E47}" dt="2023-08-16T21:16:14.459" v="123" actId="1076"/>
          <ac:picMkLst>
            <pc:docMk/>
            <pc:sldMk cId="839405300" sldId="263"/>
            <ac:picMk id="8" creationId="{05CC823F-5589-C95C-6D90-424E5CC58F40}"/>
          </ac:picMkLst>
        </pc:picChg>
      </pc:sldChg>
      <pc:sldChg chg="addSp delSp modSp mod modNotes">
        <pc:chgData name="Lindsey Baris" userId="9a04943b-5aea-4fd4-95de-939d2107b4fe" providerId="ADAL" clId="{6A70C27A-75A6-4A3E-8438-023A27A96E47}" dt="2023-08-16T21:24:39.631" v="135" actId="1036"/>
        <pc:sldMkLst>
          <pc:docMk/>
          <pc:sldMk cId="1930271596" sldId="268"/>
        </pc:sldMkLst>
        <pc:spChg chg="mod">
          <ac:chgData name="Lindsey Baris" userId="9a04943b-5aea-4fd4-95de-939d2107b4fe" providerId="ADAL" clId="{6A70C27A-75A6-4A3E-8438-023A27A96E47}" dt="2023-08-16T21:24:20.768" v="127" actId="14100"/>
          <ac:spMkLst>
            <pc:docMk/>
            <pc:sldMk cId="1930271596" sldId="268"/>
            <ac:spMk id="8" creationId="{00000000-0000-0000-0000-000000000000}"/>
          </ac:spMkLst>
        </pc:spChg>
        <pc:picChg chg="add mod">
          <ac:chgData name="Lindsey Baris" userId="9a04943b-5aea-4fd4-95de-939d2107b4fe" providerId="ADAL" clId="{6A70C27A-75A6-4A3E-8438-023A27A96E47}" dt="2023-08-16T21:24:39.631" v="135" actId="1036"/>
          <ac:picMkLst>
            <pc:docMk/>
            <pc:sldMk cId="1930271596" sldId="268"/>
            <ac:picMk id="2" creationId="{2EB9AFE3-3000-EEC2-D50B-8E1EE3C789D0}"/>
          </ac:picMkLst>
        </pc:picChg>
        <pc:picChg chg="add mod">
          <ac:chgData name="Lindsey Baris" userId="9a04943b-5aea-4fd4-95de-939d2107b4fe" providerId="ADAL" clId="{6A70C27A-75A6-4A3E-8438-023A27A96E47}" dt="2023-08-16T21:24:39.631" v="135" actId="1036"/>
          <ac:picMkLst>
            <pc:docMk/>
            <pc:sldMk cId="1930271596" sldId="268"/>
            <ac:picMk id="3" creationId="{DF3C1862-772C-F385-D0AB-6E6F86482320}"/>
          </ac:picMkLst>
        </pc:picChg>
        <pc:picChg chg="del">
          <ac:chgData name="Lindsey Baris" userId="9a04943b-5aea-4fd4-95de-939d2107b4fe" providerId="ADAL" clId="{6A70C27A-75A6-4A3E-8438-023A27A96E47}" dt="2023-08-16T21:24:04.796" v="124" actId="478"/>
          <ac:picMkLst>
            <pc:docMk/>
            <pc:sldMk cId="1930271596" sldId="268"/>
            <ac:picMk id="7" creationId="{00000000-0000-0000-0000-000000000000}"/>
          </ac:picMkLst>
        </pc:picChg>
        <pc:picChg chg="del">
          <ac:chgData name="Lindsey Baris" userId="9a04943b-5aea-4fd4-95de-939d2107b4fe" providerId="ADAL" clId="{6A70C27A-75A6-4A3E-8438-023A27A96E47}" dt="2023-08-16T21:24:05.325" v="125" actId="478"/>
          <ac:picMkLst>
            <pc:docMk/>
            <pc:sldMk cId="1930271596" sldId="268"/>
            <ac:picMk id="10" creationId="{00000000-0000-0000-0000-000000000000}"/>
          </ac:picMkLst>
        </pc:picChg>
      </pc:sldChg>
      <pc:sldChg chg="addSp delSp modSp mod">
        <pc:chgData name="Lindsey Baris" userId="9a04943b-5aea-4fd4-95de-939d2107b4fe" providerId="ADAL" clId="{6A70C27A-75A6-4A3E-8438-023A27A96E47}" dt="2023-08-16T21:27:18.304" v="141" actId="1076"/>
        <pc:sldMkLst>
          <pc:docMk/>
          <pc:sldMk cId="692890218" sldId="270"/>
        </pc:sldMkLst>
        <pc:picChg chg="del">
          <ac:chgData name="Lindsey Baris" userId="9a04943b-5aea-4fd4-95de-939d2107b4fe" providerId="ADAL" clId="{6A70C27A-75A6-4A3E-8438-023A27A96E47}" dt="2023-08-16T21:27:13.218" v="140" actId="478"/>
          <ac:picMkLst>
            <pc:docMk/>
            <pc:sldMk cId="692890218" sldId="270"/>
            <ac:picMk id="6" creationId="{00000000-0000-0000-0000-000000000000}"/>
          </ac:picMkLst>
        </pc:picChg>
        <pc:picChg chg="add mod">
          <ac:chgData name="Lindsey Baris" userId="9a04943b-5aea-4fd4-95de-939d2107b4fe" providerId="ADAL" clId="{6A70C27A-75A6-4A3E-8438-023A27A96E47}" dt="2023-08-16T21:27:18.304" v="141" actId="1076"/>
          <ac:picMkLst>
            <pc:docMk/>
            <pc:sldMk cId="692890218" sldId="270"/>
            <ac:picMk id="7" creationId="{043A91E6-ABA3-BB33-44A2-86B8FEBEA6DB}"/>
          </ac:picMkLst>
        </pc:picChg>
      </pc:sldChg>
      <pc:sldChg chg="addSp delSp modSp mod">
        <pc:chgData name="Lindsey Baris" userId="9a04943b-5aea-4fd4-95de-939d2107b4fe" providerId="ADAL" clId="{6A70C27A-75A6-4A3E-8438-023A27A96E47}" dt="2023-08-16T21:40:08.524" v="145"/>
        <pc:sldMkLst>
          <pc:docMk/>
          <pc:sldMk cId="3100807781" sldId="272"/>
        </pc:sldMkLst>
        <pc:picChg chg="add mod">
          <ac:chgData name="Lindsey Baris" userId="9a04943b-5aea-4fd4-95de-939d2107b4fe" providerId="ADAL" clId="{6A70C27A-75A6-4A3E-8438-023A27A96E47}" dt="2023-08-16T21:40:08.524" v="145"/>
          <ac:picMkLst>
            <pc:docMk/>
            <pc:sldMk cId="3100807781" sldId="272"/>
            <ac:picMk id="3" creationId="{E0FDE92F-375E-60DB-D994-88E6C5349C1F}"/>
          </ac:picMkLst>
        </pc:picChg>
        <pc:picChg chg="del">
          <ac:chgData name="Lindsey Baris" userId="9a04943b-5aea-4fd4-95de-939d2107b4fe" providerId="ADAL" clId="{6A70C27A-75A6-4A3E-8438-023A27A96E47}" dt="2023-08-16T21:40:02.641" v="142" actId="478"/>
          <ac:picMkLst>
            <pc:docMk/>
            <pc:sldMk cId="3100807781" sldId="272"/>
            <ac:picMk id="4" creationId="{00000000-0000-0000-0000-000000000000}"/>
          </ac:picMkLst>
        </pc:picChg>
        <pc:picChg chg="del">
          <ac:chgData name="Lindsey Baris" userId="9a04943b-5aea-4fd4-95de-939d2107b4fe" providerId="ADAL" clId="{6A70C27A-75A6-4A3E-8438-023A27A96E47}" dt="2023-08-16T21:40:03.508" v="144" actId="478"/>
          <ac:picMkLst>
            <pc:docMk/>
            <pc:sldMk cId="3100807781" sldId="272"/>
            <ac:picMk id="5" creationId="{00000000-0000-0000-0000-000000000000}"/>
          </ac:picMkLst>
        </pc:picChg>
        <pc:picChg chg="del">
          <ac:chgData name="Lindsey Baris" userId="9a04943b-5aea-4fd4-95de-939d2107b4fe" providerId="ADAL" clId="{6A70C27A-75A6-4A3E-8438-023A27A96E47}" dt="2023-08-16T21:40:03.115" v="143" actId="478"/>
          <ac:picMkLst>
            <pc:docMk/>
            <pc:sldMk cId="3100807781" sldId="272"/>
            <ac:picMk id="6" creationId="{00000000-0000-0000-0000-000000000000}"/>
          </ac:picMkLst>
        </pc:picChg>
        <pc:picChg chg="add mod">
          <ac:chgData name="Lindsey Baris" userId="9a04943b-5aea-4fd4-95de-939d2107b4fe" providerId="ADAL" clId="{6A70C27A-75A6-4A3E-8438-023A27A96E47}" dt="2023-08-16T21:40:08.524" v="145"/>
          <ac:picMkLst>
            <pc:docMk/>
            <pc:sldMk cId="3100807781" sldId="272"/>
            <ac:picMk id="7" creationId="{34F4529F-3A19-2042-67A0-6105A3DE0A24}"/>
          </ac:picMkLst>
        </pc:picChg>
      </pc:sldChg>
      <pc:sldChg chg="addSp delSp modSp mod">
        <pc:chgData name="Lindsey Baris" userId="9a04943b-5aea-4fd4-95de-939d2107b4fe" providerId="ADAL" clId="{6A70C27A-75A6-4A3E-8438-023A27A96E47}" dt="2023-08-16T21:54:56.451" v="151"/>
        <pc:sldMkLst>
          <pc:docMk/>
          <pc:sldMk cId="3574519066" sldId="273"/>
        </pc:sldMkLst>
        <pc:picChg chg="del">
          <ac:chgData name="Lindsey Baris" userId="9a04943b-5aea-4fd4-95de-939d2107b4fe" providerId="ADAL" clId="{6A70C27A-75A6-4A3E-8438-023A27A96E47}" dt="2023-08-16T21:53:58.846" v="147" actId="478"/>
          <ac:picMkLst>
            <pc:docMk/>
            <pc:sldMk cId="3574519066" sldId="273"/>
            <ac:picMk id="3" creationId="{00000000-0000-0000-0000-000000000000}"/>
          </ac:picMkLst>
        </pc:picChg>
        <pc:picChg chg="del">
          <ac:chgData name="Lindsey Baris" userId="9a04943b-5aea-4fd4-95de-939d2107b4fe" providerId="ADAL" clId="{6A70C27A-75A6-4A3E-8438-023A27A96E47}" dt="2023-08-16T21:53:59.227" v="148" actId="478"/>
          <ac:picMkLst>
            <pc:docMk/>
            <pc:sldMk cId="3574519066" sldId="273"/>
            <ac:picMk id="4" creationId="{00000000-0000-0000-0000-000000000000}"/>
          </ac:picMkLst>
        </pc:picChg>
        <pc:picChg chg="del">
          <ac:chgData name="Lindsey Baris" userId="9a04943b-5aea-4fd4-95de-939d2107b4fe" providerId="ADAL" clId="{6A70C27A-75A6-4A3E-8438-023A27A96E47}" dt="2023-08-16T21:53:58.404" v="146" actId="478"/>
          <ac:picMkLst>
            <pc:docMk/>
            <pc:sldMk cId="3574519066" sldId="273"/>
            <ac:picMk id="5" creationId="{00000000-0000-0000-0000-000000000000}"/>
          </ac:picMkLst>
        </pc:picChg>
        <pc:picChg chg="add mod">
          <ac:chgData name="Lindsey Baris" userId="9a04943b-5aea-4fd4-95de-939d2107b4fe" providerId="ADAL" clId="{6A70C27A-75A6-4A3E-8438-023A27A96E47}" dt="2023-08-16T21:54:04.475" v="149"/>
          <ac:picMkLst>
            <pc:docMk/>
            <pc:sldMk cId="3574519066" sldId="273"/>
            <ac:picMk id="7" creationId="{A3EECF9E-77D5-F4B4-01A1-EA3E18DEAE44}"/>
          </ac:picMkLst>
        </pc:picChg>
        <pc:picChg chg="add mod">
          <ac:chgData name="Lindsey Baris" userId="9a04943b-5aea-4fd4-95de-939d2107b4fe" providerId="ADAL" clId="{6A70C27A-75A6-4A3E-8438-023A27A96E47}" dt="2023-08-16T21:54:12.350" v="150" actId="1076"/>
          <ac:picMkLst>
            <pc:docMk/>
            <pc:sldMk cId="3574519066" sldId="273"/>
            <ac:picMk id="8" creationId="{7F4B91F8-3867-8EC7-F1DD-5E72F1B60859}"/>
          </ac:picMkLst>
        </pc:picChg>
        <pc:picChg chg="add mod">
          <ac:chgData name="Lindsey Baris" userId="9a04943b-5aea-4fd4-95de-939d2107b4fe" providerId="ADAL" clId="{6A70C27A-75A6-4A3E-8438-023A27A96E47}" dt="2023-08-16T21:54:56.451" v="151"/>
          <ac:picMkLst>
            <pc:docMk/>
            <pc:sldMk cId="3574519066" sldId="273"/>
            <ac:picMk id="9" creationId="{6618333A-79A9-E74B-6494-83FAA19A5372}"/>
          </ac:picMkLst>
        </pc:picChg>
      </pc:sldChg>
      <pc:sldChg chg="addSp delSp modSp mod">
        <pc:chgData name="Lindsey Baris" userId="9a04943b-5aea-4fd4-95de-939d2107b4fe" providerId="ADAL" clId="{6A70C27A-75A6-4A3E-8438-023A27A96E47}" dt="2023-08-16T22:01:14.898" v="154"/>
        <pc:sldMkLst>
          <pc:docMk/>
          <pc:sldMk cId="1729253769" sldId="274"/>
        </pc:sldMkLst>
        <pc:picChg chg="del">
          <ac:chgData name="Lindsey Baris" userId="9a04943b-5aea-4fd4-95de-939d2107b4fe" providerId="ADAL" clId="{6A70C27A-75A6-4A3E-8438-023A27A96E47}" dt="2023-08-16T22:01:11.743" v="152" actId="478"/>
          <ac:picMkLst>
            <pc:docMk/>
            <pc:sldMk cId="1729253769" sldId="274"/>
            <ac:picMk id="3" creationId="{00000000-0000-0000-0000-000000000000}"/>
          </ac:picMkLst>
        </pc:picChg>
        <pc:picChg chg="del">
          <ac:chgData name="Lindsey Baris" userId="9a04943b-5aea-4fd4-95de-939d2107b4fe" providerId="ADAL" clId="{6A70C27A-75A6-4A3E-8438-023A27A96E47}" dt="2023-08-16T22:01:12.281" v="153" actId="478"/>
          <ac:picMkLst>
            <pc:docMk/>
            <pc:sldMk cId="1729253769" sldId="274"/>
            <ac:picMk id="4" creationId="{00000000-0000-0000-0000-000000000000}"/>
          </ac:picMkLst>
        </pc:picChg>
        <pc:picChg chg="add mod">
          <ac:chgData name="Lindsey Baris" userId="9a04943b-5aea-4fd4-95de-939d2107b4fe" providerId="ADAL" clId="{6A70C27A-75A6-4A3E-8438-023A27A96E47}" dt="2023-08-16T22:01:14.898" v="154"/>
          <ac:picMkLst>
            <pc:docMk/>
            <pc:sldMk cId="1729253769" sldId="274"/>
            <ac:picMk id="6" creationId="{4D111CD7-C0C7-AD97-D0F2-DA315B4AACC5}"/>
          </ac:picMkLst>
        </pc:picChg>
      </pc:sldChg>
      <pc:sldChg chg="addSp delSp modSp mod">
        <pc:chgData name="Lindsey Baris" userId="9a04943b-5aea-4fd4-95de-939d2107b4fe" providerId="ADAL" clId="{6A70C27A-75A6-4A3E-8438-023A27A96E47}" dt="2023-08-16T22:12:25.814" v="158"/>
        <pc:sldMkLst>
          <pc:docMk/>
          <pc:sldMk cId="302522669" sldId="277"/>
        </pc:sldMkLst>
        <pc:picChg chg="del">
          <ac:chgData name="Lindsey Baris" userId="9a04943b-5aea-4fd4-95de-939d2107b4fe" providerId="ADAL" clId="{6A70C27A-75A6-4A3E-8438-023A27A96E47}" dt="2023-08-16T22:12:21.467" v="157" actId="478"/>
          <ac:picMkLst>
            <pc:docMk/>
            <pc:sldMk cId="302522669" sldId="277"/>
            <ac:picMk id="4" creationId="{00000000-0000-0000-0000-000000000000}"/>
          </ac:picMkLst>
        </pc:picChg>
        <pc:picChg chg="del">
          <ac:chgData name="Lindsey Baris" userId="9a04943b-5aea-4fd4-95de-939d2107b4fe" providerId="ADAL" clId="{6A70C27A-75A6-4A3E-8438-023A27A96E47}" dt="2023-08-16T22:01:31.366" v="156" actId="478"/>
          <ac:picMkLst>
            <pc:docMk/>
            <pc:sldMk cId="302522669" sldId="277"/>
            <ac:picMk id="5" creationId="{00000000-0000-0000-0000-000000000000}"/>
          </ac:picMkLst>
        </pc:picChg>
        <pc:picChg chg="del">
          <ac:chgData name="Lindsey Baris" userId="9a04943b-5aea-4fd4-95de-939d2107b4fe" providerId="ADAL" clId="{6A70C27A-75A6-4A3E-8438-023A27A96E47}" dt="2023-08-16T22:01:30.710" v="155" actId="478"/>
          <ac:picMkLst>
            <pc:docMk/>
            <pc:sldMk cId="302522669" sldId="277"/>
            <ac:picMk id="6" creationId="{00000000-0000-0000-0000-000000000000}"/>
          </ac:picMkLst>
        </pc:picChg>
        <pc:picChg chg="add mod">
          <ac:chgData name="Lindsey Baris" userId="9a04943b-5aea-4fd4-95de-939d2107b4fe" providerId="ADAL" clId="{6A70C27A-75A6-4A3E-8438-023A27A96E47}" dt="2023-08-16T22:12:25.814" v="158"/>
          <ac:picMkLst>
            <pc:docMk/>
            <pc:sldMk cId="302522669" sldId="277"/>
            <ac:picMk id="7" creationId="{C06912A8-96CA-EE9D-0957-0A1A399FF6FD}"/>
          </ac:picMkLst>
        </pc:picChg>
        <pc:picChg chg="add mod">
          <ac:chgData name="Lindsey Baris" userId="9a04943b-5aea-4fd4-95de-939d2107b4fe" providerId="ADAL" clId="{6A70C27A-75A6-4A3E-8438-023A27A96E47}" dt="2023-08-16T22:12:25.814" v="158"/>
          <ac:picMkLst>
            <pc:docMk/>
            <pc:sldMk cId="302522669" sldId="277"/>
            <ac:picMk id="8" creationId="{795511B4-82F9-9F6E-413D-4641F8E005F9}"/>
          </ac:picMkLst>
        </pc:picChg>
      </pc:sldChg>
      <pc:sldChg chg="modNotesTx">
        <pc:chgData name="Lindsey Baris" userId="9a04943b-5aea-4fd4-95de-939d2107b4fe" providerId="ADAL" clId="{6A70C27A-75A6-4A3E-8438-023A27A96E47}" dt="2023-08-16T21:01:51.828" v="18" actId="20577"/>
        <pc:sldMkLst>
          <pc:docMk/>
          <pc:sldMk cId="912897330" sldId="279"/>
        </pc:sldMkLst>
      </pc:sldChg>
      <pc:sldChg chg="addSp modSp mod">
        <pc:chgData name="Lindsey Baris" userId="9a04943b-5aea-4fd4-95de-939d2107b4fe" providerId="ADAL" clId="{6A70C27A-75A6-4A3E-8438-023A27A96E47}" dt="2023-08-16T21:06:28.270" v="67" actId="1076"/>
        <pc:sldMkLst>
          <pc:docMk/>
          <pc:sldMk cId="3271956044" sldId="280"/>
        </pc:sldMkLst>
        <pc:spChg chg="mod">
          <ac:chgData name="Lindsey Baris" userId="9a04943b-5aea-4fd4-95de-939d2107b4fe" providerId="ADAL" clId="{6A70C27A-75A6-4A3E-8438-023A27A96E47}" dt="2023-08-16T21:06:28.270" v="67" actId="1076"/>
          <ac:spMkLst>
            <pc:docMk/>
            <pc:sldMk cId="3271956044" sldId="280"/>
            <ac:spMk id="2" creationId="{00000000-0000-0000-0000-000000000000}"/>
          </ac:spMkLst>
        </pc:spChg>
        <pc:spChg chg="mod">
          <ac:chgData name="Lindsey Baris" userId="9a04943b-5aea-4fd4-95de-939d2107b4fe" providerId="ADAL" clId="{6A70C27A-75A6-4A3E-8438-023A27A96E47}" dt="2023-08-16T21:06:19.882" v="65" actId="1076"/>
          <ac:spMkLst>
            <pc:docMk/>
            <pc:sldMk cId="3271956044" sldId="280"/>
            <ac:spMk id="3" creationId="{00000000-0000-0000-0000-000000000000}"/>
          </ac:spMkLst>
        </pc:spChg>
        <pc:spChg chg="add mod">
          <ac:chgData name="Lindsey Baris" userId="9a04943b-5aea-4fd4-95de-939d2107b4fe" providerId="ADAL" clId="{6A70C27A-75A6-4A3E-8438-023A27A96E47}" dt="2023-08-16T21:05:43.132" v="55" actId="1076"/>
          <ac:spMkLst>
            <pc:docMk/>
            <pc:sldMk cId="3271956044" sldId="280"/>
            <ac:spMk id="4" creationId="{791209DB-BF8E-28BD-FEEC-FF5978064F42}"/>
          </ac:spMkLst>
        </pc:spChg>
        <pc:picChg chg="mod">
          <ac:chgData name="Lindsey Baris" userId="9a04943b-5aea-4fd4-95de-939d2107b4fe" providerId="ADAL" clId="{6A70C27A-75A6-4A3E-8438-023A27A96E47}" dt="2023-08-16T21:06:23.718" v="66" actId="1076"/>
          <ac:picMkLst>
            <pc:docMk/>
            <pc:sldMk cId="3271956044" sldId="280"/>
            <ac:picMk id="5" creationId="{B454B283-A800-A3E4-0637-2B98ADCDEA8A}"/>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47DE63-8CBF-409F-8E06-F964805E9564}" type="datetimeFigureOut">
              <a:rPr lang="en-US" smtClean="0"/>
              <a:t>11/15/2023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BE1EA5-6062-4731-B97A-0D24AFCAE055}" type="slidenum">
              <a:rPr lang="en-US" smtClean="0"/>
              <a:t>‹#›</a:t>
            </a:fld>
            <a:endParaRPr lang="en-US"/>
          </a:p>
        </p:txBody>
      </p:sp>
    </p:spTree>
    <p:extLst>
      <p:ext uri="{BB962C8B-B14F-4D97-AF65-F5344CB8AC3E}">
        <p14:creationId xmlns:p14="http://schemas.microsoft.com/office/powerpoint/2010/main" val="11647114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638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57BF213-3D10-4887-89A4-F9F9C908AC7A}" type="slidenum">
              <a:rPr lang="en-US" altLang="en-US">
                <a:latin typeface="Calibri" panose="020F0502020204030204" pitchFamily="34" charset="0"/>
              </a:rPr>
              <a:pPr eaLnBrk="1" hangingPunct="1"/>
              <a:t>2</a:t>
            </a:fld>
            <a:endParaRPr lang="en-US" altLang="en-US">
              <a:latin typeface="Calibri" panose="020F0502020204030204" pitchFamily="34" charset="0"/>
            </a:endParaRPr>
          </a:p>
        </p:txBody>
      </p:sp>
    </p:spTree>
    <p:extLst>
      <p:ext uri="{BB962C8B-B14F-4D97-AF65-F5344CB8AC3E}">
        <p14:creationId xmlns:p14="http://schemas.microsoft.com/office/powerpoint/2010/main" val="29223790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sz="1050" dirty="0">
                <a:solidFill>
                  <a:srgbClr val="000000"/>
                </a:solidFill>
              </a:rPr>
              <a:t>There are a lot of things the AGD can do to help you as you transition from dental school to practice and beyond. For example…</a:t>
            </a:r>
            <a:r>
              <a:rPr lang="en-US" sz="1050" i="1" dirty="0">
                <a:solidFill>
                  <a:srgbClr val="000000"/>
                </a:solidFill>
              </a:rPr>
              <a:t>(click to next slide)</a:t>
            </a:r>
          </a:p>
        </p:txBody>
      </p:sp>
      <p:sp>
        <p:nvSpPr>
          <p:cNvPr id="3379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43CB7CE-DF07-4F45-96C9-528BB3CE91B7}" type="slidenum">
              <a:rPr lang="en-US" altLang="en-US">
                <a:latin typeface="Calibri" panose="020F0502020204030204" pitchFamily="34" charset="0"/>
              </a:rPr>
              <a:pPr eaLnBrk="1" hangingPunct="1"/>
              <a:t>11</a:t>
            </a:fld>
            <a:endParaRPr lang="en-US" altLang="en-US">
              <a:latin typeface="Calibri" panose="020F0502020204030204" pitchFamily="34" charset="0"/>
            </a:endParaRPr>
          </a:p>
        </p:txBody>
      </p:sp>
    </p:spTree>
    <p:extLst>
      <p:ext uri="{BB962C8B-B14F-4D97-AF65-F5344CB8AC3E}">
        <p14:creationId xmlns:p14="http://schemas.microsoft.com/office/powerpoint/2010/main" val="14409724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sz="1050" dirty="0">
                <a:solidFill>
                  <a:srgbClr val="000000"/>
                </a:solidFill>
              </a:rPr>
              <a:t>If you’re worried about transitioning from dental school to practice, the AGD has created a student and recent graduate manual, </a:t>
            </a:r>
            <a:r>
              <a:rPr lang="en-US" sz="1050" i="1" dirty="0">
                <a:solidFill>
                  <a:srgbClr val="000000"/>
                </a:solidFill>
              </a:rPr>
              <a:t>You’ve Graduated, Now What? A Guide to Navigating Those First Years in the Dental Profession. </a:t>
            </a:r>
            <a:endParaRPr lang="en-US" sz="1050" dirty="0">
              <a:solidFill>
                <a:srgbClr val="000000"/>
              </a:solidFill>
            </a:endParaRPr>
          </a:p>
          <a:p>
            <a:pPr eaLnBrk="1" fontAlgn="auto" hangingPunct="1">
              <a:spcBef>
                <a:spcPts val="0"/>
              </a:spcBef>
              <a:spcAft>
                <a:spcPts val="0"/>
              </a:spcAft>
              <a:defRPr/>
            </a:pPr>
            <a:endParaRPr lang="en-US" sz="1050" dirty="0">
              <a:solidFill>
                <a:srgbClr val="000000"/>
              </a:solidFill>
            </a:endParaRPr>
          </a:p>
          <a:p>
            <a:pPr eaLnBrk="1" fontAlgn="auto" hangingPunct="1">
              <a:spcBef>
                <a:spcPts val="0"/>
              </a:spcBef>
              <a:spcAft>
                <a:spcPts val="0"/>
              </a:spcAft>
              <a:defRPr/>
            </a:pPr>
            <a:r>
              <a:rPr lang="en-US" sz="1050" dirty="0">
                <a:solidFill>
                  <a:srgbClr val="000000"/>
                </a:solidFill>
              </a:rPr>
              <a:t>This manual covers everything you need to know about starting your new business including:</a:t>
            </a:r>
          </a:p>
          <a:p>
            <a:pPr marL="0" lvl="1" indent="-228600" eaLnBrk="1" fontAlgn="auto" hangingPunct="1">
              <a:spcBef>
                <a:spcPts val="0"/>
              </a:spcBef>
              <a:spcAft>
                <a:spcPts val="0"/>
              </a:spcAft>
              <a:buClr>
                <a:schemeClr val="tx1"/>
              </a:buClr>
              <a:buFontTx/>
              <a:buChar char="•"/>
              <a:defRPr/>
            </a:pPr>
            <a:r>
              <a:rPr lang="en-US" sz="1050" dirty="0">
                <a:solidFill>
                  <a:srgbClr val="000000"/>
                </a:solidFill>
              </a:rPr>
              <a:t>Getting started - Setting up a practice and goals.</a:t>
            </a:r>
          </a:p>
          <a:p>
            <a:pPr marL="0" lvl="1" indent="-228600" eaLnBrk="1" fontAlgn="auto" hangingPunct="1">
              <a:spcBef>
                <a:spcPts val="0"/>
              </a:spcBef>
              <a:spcAft>
                <a:spcPts val="0"/>
              </a:spcAft>
              <a:buClr>
                <a:schemeClr val="tx1"/>
              </a:buClr>
              <a:buFontTx/>
              <a:buChar char="•"/>
              <a:defRPr/>
            </a:pPr>
            <a:r>
              <a:rPr lang="en-US" sz="1050" dirty="0">
                <a:solidFill>
                  <a:srgbClr val="000000"/>
                </a:solidFill>
              </a:rPr>
              <a:t>Financial planning - How to handle debt and other obstacles.</a:t>
            </a:r>
          </a:p>
          <a:p>
            <a:pPr marL="0" lvl="1" indent="-228600" eaLnBrk="1" fontAlgn="auto" hangingPunct="1">
              <a:spcBef>
                <a:spcPts val="0"/>
              </a:spcBef>
              <a:spcAft>
                <a:spcPts val="0"/>
              </a:spcAft>
              <a:buClr>
                <a:schemeClr val="tx1"/>
              </a:buClr>
              <a:buFontTx/>
              <a:buChar char="•"/>
              <a:defRPr/>
            </a:pPr>
            <a:r>
              <a:rPr lang="en-US" sz="1050" dirty="0">
                <a:solidFill>
                  <a:srgbClr val="000000"/>
                </a:solidFill>
              </a:rPr>
              <a:t>Advancing your career - Continue to go above and beyond after your practice is established.</a:t>
            </a:r>
          </a:p>
          <a:p>
            <a:pPr marL="0" lvl="1" indent="-228600" eaLnBrk="1" fontAlgn="auto" hangingPunct="1">
              <a:spcBef>
                <a:spcPts val="0"/>
              </a:spcBef>
              <a:spcAft>
                <a:spcPts val="0"/>
              </a:spcAft>
              <a:buFontTx/>
              <a:buChar char="•"/>
              <a:defRPr/>
            </a:pPr>
            <a:r>
              <a:rPr lang="en-US" sz="1050" dirty="0">
                <a:solidFill>
                  <a:srgbClr val="000000"/>
                </a:solidFill>
              </a:rPr>
              <a:t>Easy to use checklists and interactive forms.</a:t>
            </a:r>
          </a:p>
          <a:p>
            <a:pPr marL="0" lvl="1" indent="-228600" eaLnBrk="1" fontAlgn="auto" hangingPunct="1">
              <a:spcBef>
                <a:spcPts val="0"/>
              </a:spcBef>
              <a:spcAft>
                <a:spcPts val="0"/>
              </a:spcAft>
              <a:buFontTx/>
              <a:buChar char="•"/>
              <a:defRPr/>
            </a:pPr>
            <a:r>
              <a:rPr lang="en-US" sz="1050" dirty="0">
                <a:solidFill>
                  <a:srgbClr val="000000"/>
                </a:solidFill>
              </a:rPr>
              <a:t>Student members can download the manual for FREE from </a:t>
            </a:r>
            <a:r>
              <a:rPr lang="en-US" sz="1050" i="1" dirty="0">
                <a:solidFill>
                  <a:srgbClr val="000000"/>
                </a:solidFill>
                <a:effectLst>
                  <a:outerShdw blurRad="38100" dist="38100" dir="2700000" algn="tl">
                    <a:srgbClr val="C0C0C0"/>
                  </a:outerShdw>
                </a:effectLst>
              </a:rPr>
              <a:t>www.agd.org/students/career/manual.asp</a:t>
            </a:r>
            <a:r>
              <a:rPr lang="en-US" sz="1050" i="1" dirty="0">
                <a:solidFill>
                  <a:srgbClr val="000000"/>
                </a:solidFill>
              </a:rPr>
              <a:t>!</a:t>
            </a:r>
            <a:endParaRPr lang="en-US" sz="1050" i="1" dirty="0"/>
          </a:p>
        </p:txBody>
      </p:sp>
      <p:sp>
        <p:nvSpPr>
          <p:cNvPr id="3174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0B6DC0D-708B-4F75-8FDB-D89AE8B0DD1F}" type="slidenum">
              <a:rPr lang="en-US" altLang="en-US">
                <a:latin typeface="Calibri" panose="020F0502020204030204" pitchFamily="34" charset="0"/>
              </a:rPr>
              <a:pPr eaLnBrk="1" hangingPunct="1"/>
              <a:t>12</a:t>
            </a:fld>
            <a:endParaRPr lang="en-US" altLang="en-US">
              <a:latin typeface="Calibri" panose="020F0502020204030204" pitchFamily="34" charset="0"/>
            </a:endParaRPr>
          </a:p>
        </p:txBody>
      </p:sp>
    </p:spTree>
    <p:extLst>
      <p:ext uri="{BB962C8B-B14F-4D97-AF65-F5344CB8AC3E}">
        <p14:creationId xmlns:p14="http://schemas.microsoft.com/office/powerpoint/2010/main" val="1564458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endParaRPr lang="en-US" sz="1050" i="1" dirty="0"/>
          </a:p>
        </p:txBody>
      </p:sp>
      <p:sp>
        <p:nvSpPr>
          <p:cNvPr id="3174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F0B6DC0D-708B-4F75-8FDB-D89AE8B0DD1F}"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2827762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609600" y="4191000"/>
            <a:ext cx="5638800" cy="4724400"/>
          </a:xfrm>
        </p:spPr>
        <p:txBody>
          <a:bodyPr>
            <a:noAutofit/>
          </a:bodyPr>
          <a:lstStyle/>
          <a:p>
            <a:pPr eaLnBrk="1" fontAlgn="auto" hangingPunct="1">
              <a:spcBef>
                <a:spcPts val="0"/>
              </a:spcBef>
              <a:spcAft>
                <a:spcPts val="0"/>
              </a:spcAft>
              <a:defRPr/>
            </a:pPr>
            <a:r>
              <a:rPr lang="en-US" sz="1050" kern="0" dirty="0">
                <a:cs typeface="Arial" pitchFamily="34" charset="0"/>
              </a:rPr>
              <a:t>With more than 1,900 providers approved worldwide, the AGD’s Program Approval for Continuing Education (PACE) ensures members ample CE opportunities to work toward an AGD achievement award or state relicensure. </a:t>
            </a:r>
            <a:r>
              <a:rPr lang="en-US" sz="1050" dirty="0"/>
              <a:t>Achieve your professional and educational goals through these AGD CE opportunities:</a:t>
            </a:r>
          </a:p>
          <a:p>
            <a:pPr marL="228600" indent="-228600" eaLnBrk="1" fontAlgn="auto" hangingPunct="1">
              <a:spcBef>
                <a:spcPts val="0"/>
              </a:spcBef>
              <a:spcAft>
                <a:spcPts val="0"/>
              </a:spcAft>
              <a:buFont typeface="Arial" pitchFamily="34" charset="0"/>
              <a:buChar char="•"/>
              <a:defRPr/>
            </a:pPr>
            <a:r>
              <a:rPr lang="en-US" sz="1050" dirty="0"/>
              <a:t>AGD Annual Meeting &amp; Exhibits: The AGD Annual Meeting &amp; Exhibits offers the most up-to-date and practical continuing dental education (CE). With lectures and hands-on courses available, you’ll learn tips and techniques that will set you apart from the competition once you graduate.</a:t>
            </a:r>
          </a:p>
          <a:p>
            <a:pPr marL="228600" indent="-228600" eaLnBrk="1" fontAlgn="auto" hangingPunct="1">
              <a:spcBef>
                <a:spcPts val="0"/>
              </a:spcBef>
              <a:spcAft>
                <a:spcPts val="0"/>
              </a:spcAft>
              <a:buFont typeface="Arial" pitchFamily="34" charset="0"/>
              <a:buChar char="•"/>
              <a:defRPr/>
            </a:pPr>
            <a:r>
              <a:rPr lang="en-US" sz="1050" dirty="0"/>
              <a:t>AGD CE Directory: The AGD highlights quality educational opportunities from providers throughout the world through our convenient, searchable database.</a:t>
            </a:r>
          </a:p>
          <a:p>
            <a:pPr marL="228600" indent="-228600" eaLnBrk="1" fontAlgn="auto" hangingPunct="1">
              <a:spcBef>
                <a:spcPts val="0"/>
              </a:spcBef>
              <a:spcAft>
                <a:spcPts val="0"/>
              </a:spcAft>
              <a:buFont typeface="Arial" pitchFamily="34" charset="0"/>
              <a:buChar char="•"/>
              <a:defRPr/>
            </a:pPr>
            <a:r>
              <a:rPr lang="en-US" sz="1050" dirty="0"/>
              <a:t>Free online CE: AGD members can access free online CE that’s approved for Fellowship and Mastership credit through Procter &amp; Gamble.</a:t>
            </a:r>
          </a:p>
          <a:p>
            <a:pPr marL="228600" indent="-228600" eaLnBrk="1" fontAlgn="auto" hangingPunct="1">
              <a:spcBef>
                <a:spcPts val="0"/>
              </a:spcBef>
              <a:spcAft>
                <a:spcPts val="0"/>
              </a:spcAft>
              <a:buFont typeface="Arial" pitchFamily="34" charset="0"/>
              <a:buChar char="•"/>
              <a:defRPr/>
            </a:pPr>
            <a:r>
              <a:rPr lang="en-US" sz="1050" dirty="0"/>
              <a:t>Local Program &amp; Events: The calendar of events contains a current listing of programs and events happening in all constituents. Please be sure to check it on a regular basis, as it will serve as the source for the latest information. If you have questions about a listed program or event, please contact the organizer located in the event listing.</a:t>
            </a:r>
          </a:p>
          <a:p>
            <a:pPr marL="228600" indent="-228600" eaLnBrk="1" fontAlgn="auto" hangingPunct="1">
              <a:spcBef>
                <a:spcPts val="0"/>
              </a:spcBef>
              <a:spcAft>
                <a:spcPts val="0"/>
              </a:spcAft>
              <a:buFont typeface="Arial" pitchFamily="34" charset="0"/>
              <a:buChar char="•"/>
              <a:defRPr/>
            </a:pPr>
            <a:r>
              <a:rPr lang="en-US" sz="1050" dirty="0"/>
              <a:t>Self-Instruction: The Self-Instruction program (formerly known as DART) is featured in the AGD’s bimonthly journal, </a:t>
            </a:r>
            <a:r>
              <a:rPr lang="en-US" sz="1050" i="1" dirty="0"/>
              <a:t>General Dentistry</a:t>
            </a:r>
            <a:r>
              <a:rPr lang="en-US" sz="1050" dirty="0"/>
              <a:t>. Each issue features three exercises, each worth two CE credits. You can use these credits toward relicensure (where self-examination credits are accepted), AGD membership maintenance, or the Fellowship award.</a:t>
            </a:r>
          </a:p>
          <a:p>
            <a:pPr marL="228600" indent="-228600" eaLnBrk="1" fontAlgn="auto" hangingPunct="1">
              <a:spcBef>
                <a:spcPts val="0"/>
              </a:spcBef>
              <a:spcAft>
                <a:spcPts val="0"/>
              </a:spcAft>
              <a:buFont typeface="Arial" pitchFamily="34" charset="0"/>
              <a:buChar char="•"/>
              <a:defRPr/>
            </a:pPr>
            <a:r>
              <a:rPr lang="en-US" sz="1050" dirty="0"/>
              <a:t>Fellowship Exam Study Guide: An excellent self-instruction tool, the 100-question Study Guide has been developed from the content outline of the Fellowship Exam to help facilitate learning for those members preparing to take the Fellowship Exam. Members will receive 15 continuing education hours for completing the Fellowship Exam Study Guide. Over 85% of members who use the Study Guide to prepare for the exam pass the Fellowship Exam, and the AGD also offers a Study Buddy online member discussion forum, so take advantage of these benefits when working toward the Fellowship Award!</a:t>
            </a:r>
          </a:p>
          <a:p>
            <a:pPr marL="228600" indent="-228600" eaLnBrk="1" fontAlgn="auto" hangingPunct="1">
              <a:spcBef>
                <a:spcPts val="0"/>
              </a:spcBef>
              <a:spcAft>
                <a:spcPts val="0"/>
              </a:spcAft>
              <a:buFont typeface="Arial" pitchFamily="34" charset="0"/>
              <a:buChar char="•"/>
              <a:defRPr/>
            </a:pPr>
            <a:r>
              <a:rPr lang="en-US" sz="1050" dirty="0"/>
              <a:t>Online learning resources: </a:t>
            </a:r>
            <a:r>
              <a:rPr lang="en-US" sz="1050" kern="0" dirty="0">
                <a:cs typeface="Arial" pitchFamily="34" charset="0"/>
              </a:rPr>
              <a:t>The AGD Podcast series</a:t>
            </a:r>
            <a:r>
              <a:rPr lang="en-US" sz="1050" b="1" kern="0" dirty="0">
                <a:cs typeface="Arial" pitchFamily="34" charset="0"/>
              </a:rPr>
              <a:t> </a:t>
            </a:r>
            <a:r>
              <a:rPr lang="en-US" sz="1050" kern="0" dirty="0">
                <a:cs typeface="Arial" pitchFamily="34" charset="0"/>
              </a:rPr>
              <a:t>offers members more accessible CE resources with an on-the-go learning format, and members can subscribe to a variety of RSS feeds to receive the latest dental news directly to their computers!</a:t>
            </a:r>
          </a:p>
          <a:p>
            <a:pPr eaLnBrk="1" fontAlgn="auto" hangingPunct="1">
              <a:spcBef>
                <a:spcPts val="0"/>
              </a:spcBef>
              <a:spcAft>
                <a:spcPts val="0"/>
              </a:spcAft>
              <a:buFont typeface="Arial" pitchFamily="34" charset="0"/>
              <a:buChar char="•"/>
              <a:defRPr/>
            </a:pPr>
            <a:endParaRPr lang="en-US" sz="1050" kern="0" dirty="0">
              <a:cs typeface="Arial" pitchFamily="34" charset="0"/>
            </a:endParaRPr>
          </a:p>
          <a:p>
            <a:pPr eaLnBrk="1" fontAlgn="auto" hangingPunct="1">
              <a:spcBef>
                <a:spcPts val="0"/>
              </a:spcBef>
              <a:spcAft>
                <a:spcPts val="0"/>
              </a:spcAft>
              <a:buFont typeface="Arial" charset="0"/>
              <a:buNone/>
              <a:defRPr/>
            </a:pPr>
            <a:r>
              <a:rPr lang="en-US" sz="1050" dirty="0">
                <a:solidFill>
                  <a:srgbClr val="000000"/>
                </a:solidFill>
              </a:rPr>
              <a:t>At the AGD annual meeting, attendees can earn CE from </a:t>
            </a:r>
            <a:r>
              <a:rPr lang="en-US" sz="1050" dirty="0"/>
              <a:t>conference sessions presented by a global faculty of dental experts, visit hundreds of leading companies showcasing the newest products and offering CE hours for FREE on the Exhibit Hall floor, and mix and mingle at a variety of exciting social events. The next annual meeting is July17 to 20, 2024, in Minneapolis, MN. For more details, visit </a:t>
            </a:r>
            <a:r>
              <a:rPr lang="en-US" sz="1050" i="1" dirty="0">
                <a:cs typeface="Arial" pitchFamily="34" charset="0"/>
              </a:rPr>
              <a:t>www.AGD2024.org</a:t>
            </a:r>
            <a:r>
              <a:rPr lang="en-US" sz="1050" i="1" dirty="0"/>
              <a:t>.</a:t>
            </a:r>
            <a:endParaRPr lang="en-US" sz="1050" dirty="0"/>
          </a:p>
        </p:txBody>
      </p:sp>
      <p:sp>
        <p:nvSpPr>
          <p:cNvPr id="3482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FC77585-8D29-40A2-8FCD-15ED0AA72B5A}" type="slidenum">
              <a:rPr lang="en-US" altLang="en-US">
                <a:latin typeface="Calibri" panose="020F0502020204030204" pitchFamily="34" charset="0"/>
              </a:rPr>
              <a:pPr eaLnBrk="1" hangingPunct="1"/>
              <a:t>14</a:t>
            </a:fld>
            <a:endParaRPr lang="en-US" altLang="en-US">
              <a:latin typeface="Calibri" panose="020F0502020204030204" pitchFamily="34" charset="0"/>
            </a:endParaRPr>
          </a:p>
        </p:txBody>
      </p:sp>
    </p:spTree>
    <p:extLst>
      <p:ext uri="{BB962C8B-B14F-4D97-AF65-F5344CB8AC3E}">
        <p14:creationId xmlns:p14="http://schemas.microsoft.com/office/powerpoint/2010/main" val="8250593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xfrm>
            <a:off x="609600" y="4191000"/>
            <a:ext cx="5638800" cy="464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900" dirty="0">
                <a:solidFill>
                  <a:srgbClr val="000000"/>
                </a:solidFill>
              </a:rPr>
              <a:t>The AGD works hard to prepare students for life after dental school, especially when it comes to anticipating the day-to-day challenges of building and maintaining your first practice. That’s why we not only offer students a glimpse of what they can expect post-graduation, we also educate them on the following practice management solutions offered by the AGD to ensure that our members experience success throughout their dental careers:</a:t>
            </a:r>
          </a:p>
          <a:p>
            <a:pPr eaLnBrk="1" hangingPunct="1">
              <a:spcBef>
                <a:spcPct val="0"/>
              </a:spcBef>
            </a:pPr>
            <a:endParaRPr lang="en-US" altLang="en-US" sz="900" dirty="0">
              <a:solidFill>
                <a:srgbClr val="000000"/>
              </a:solidFill>
            </a:endParaRPr>
          </a:p>
          <a:p>
            <a:pPr eaLnBrk="1" hangingPunct="1">
              <a:spcBef>
                <a:spcPct val="0"/>
              </a:spcBef>
            </a:pPr>
            <a:r>
              <a:rPr lang="en-US" altLang="en-US" sz="900" dirty="0">
                <a:solidFill>
                  <a:srgbClr val="000000"/>
                </a:solidFill>
              </a:rPr>
              <a:t>KnowYourTeeth.com is our go-to resource that's been designed, first and foremost, to meet the needs of consumers who have questions and concerns about their dental care and oral health. As an AGD member, you can use this resource to educate your patients, which will improve treatment acceptance, decrease cancellations, improve office visits, and enhance your overall patient relationships.</a:t>
            </a:r>
          </a:p>
          <a:p>
            <a:pPr eaLnBrk="1" hangingPunct="1">
              <a:spcBef>
                <a:spcPct val="0"/>
              </a:spcBef>
            </a:pPr>
            <a:endParaRPr lang="en-US" altLang="en-US" sz="900" dirty="0">
              <a:solidFill>
                <a:srgbClr val="000000"/>
              </a:solidFill>
            </a:endParaRPr>
          </a:p>
          <a:p>
            <a:pPr eaLnBrk="1" hangingPunct="1">
              <a:spcBef>
                <a:spcPct val="0"/>
              </a:spcBef>
            </a:pPr>
            <a:r>
              <a:rPr lang="en-US" altLang="en-US" sz="900" dirty="0">
                <a:solidFill>
                  <a:srgbClr val="000000"/>
                </a:solidFill>
              </a:rPr>
              <a:t>AGD member dentists are also automatically entered into the  “Find an AGD Dentist” patient referral service, which can help you build your patient network and maintain a successful dental practice. When patients search KnowYourTeeth.com or call our hotline looking for a dentist, the AGD will refer them to you if you live in their area. </a:t>
            </a:r>
          </a:p>
          <a:p>
            <a:pPr eaLnBrk="1" hangingPunct="1">
              <a:spcBef>
                <a:spcPct val="0"/>
              </a:spcBef>
            </a:pPr>
            <a:endParaRPr lang="en-US" altLang="en-US" sz="900" dirty="0">
              <a:solidFill>
                <a:srgbClr val="000000"/>
              </a:solidFill>
            </a:endParaRPr>
          </a:p>
          <a:p>
            <a:pPr eaLnBrk="1" hangingPunct="1">
              <a:spcBef>
                <a:spcPct val="0"/>
              </a:spcBef>
            </a:pPr>
            <a:r>
              <a:rPr lang="en-US" altLang="en-US" sz="900" dirty="0">
                <a:solidFill>
                  <a:srgbClr val="000000"/>
                </a:solidFill>
              </a:rPr>
              <a:t>As a new dentist, you’ll have to deal with a lot of insurance contracts and third-party payer issues. AGD offers members free contract analysis services through </a:t>
            </a:r>
            <a:r>
              <a:rPr lang="en-US" altLang="en-US" sz="900" i="1" dirty="0">
                <a:solidFill>
                  <a:srgbClr val="000000"/>
                </a:solidFill>
              </a:rPr>
              <a:t>The Fine Print</a:t>
            </a:r>
            <a:r>
              <a:rPr lang="en-US" altLang="en-US" sz="900" dirty="0">
                <a:solidFill>
                  <a:srgbClr val="000000"/>
                </a:solidFill>
              </a:rPr>
              <a:t>. AGD experts will discuss your contract with you and identify potentially harmful clauses.</a:t>
            </a:r>
          </a:p>
          <a:p>
            <a:pPr eaLnBrk="1" hangingPunct="1">
              <a:spcBef>
                <a:spcPct val="0"/>
              </a:spcBef>
            </a:pPr>
            <a:endParaRPr lang="en-US" altLang="en-US" sz="900" dirty="0">
              <a:solidFill>
                <a:srgbClr val="000000"/>
              </a:solidFill>
            </a:endParaRPr>
          </a:p>
          <a:p>
            <a:pPr eaLnBrk="1" hangingPunct="1">
              <a:spcBef>
                <a:spcPct val="0"/>
              </a:spcBef>
            </a:pPr>
            <a:r>
              <a:rPr lang="en-US" altLang="en-US" sz="900" dirty="0"/>
              <a:t>Get help in deciding which dental materials or office equipment to purchase next! The AGD Product Review features evaluations of more than 200 products within 27 different product categories. Once you’ve purchased and tested the product yourself, return to the AGD Product Review to post your own personal rating for other members to see!</a:t>
            </a:r>
          </a:p>
          <a:p>
            <a:pPr eaLnBrk="1" hangingPunct="1">
              <a:spcBef>
                <a:spcPct val="0"/>
              </a:spcBef>
            </a:pPr>
            <a:endParaRPr lang="en-US" altLang="en-US" sz="900" dirty="0">
              <a:solidFill>
                <a:srgbClr val="000000"/>
              </a:solidFill>
            </a:endParaRPr>
          </a:p>
          <a:p>
            <a:pPr eaLnBrk="1" hangingPunct="1">
              <a:spcBef>
                <a:spcPct val="0"/>
              </a:spcBef>
            </a:pPr>
            <a:r>
              <a:rPr lang="en-US" altLang="en-US" sz="900" dirty="0">
                <a:solidFill>
                  <a:srgbClr val="000000"/>
                </a:solidFill>
              </a:rPr>
              <a:t>Other patient education resources like AGD Oral Health Fact Sheets and patient newsletters can be displayed in your office or sent electronically to inform your patients about good oral health.</a:t>
            </a:r>
          </a:p>
          <a:p>
            <a:pPr eaLnBrk="1" hangingPunct="1">
              <a:spcBef>
                <a:spcPct val="0"/>
              </a:spcBef>
            </a:pPr>
            <a:endParaRPr lang="en-US" altLang="en-US" sz="900" dirty="0">
              <a:solidFill>
                <a:srgbClr val="000000"/>
              </a:solidFill>
            </a:endParaRPr>
          </a:p>
          <a:p>
            <a:pPr eaLnBrk="1" hangingPunct="1">
              <a:spcBef>
                <a:spcPct val="0"/>
              </a:spcBef>
            </a:pPr>
            <a:r>
              <a:rPr lang="en-US" altLang="en-US" sz="900" dirty="0">
                <a:solidFill>
                  <a:srgbClr val="000000"/>
                </a:solidFill>
              </a:rPr>
              <a:t>And don’t forget about the many discounts on professional and personal products and services the AGD offers members to save you time and money, including discounted liability insurance for recent graduates through Dentist’s Advantage and savings on website design services through The Online Practice.</a:t>
            </a:r>
            <a:endParaRPr lang="en-US" altLang="en-US" sz="900" dirty="0"/>
          </a:p>
        </p:txBody>
      </p:sp>
      <p:sp>
        <p:nvSpPr>
          <p:cNvPr id="3686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D8E75BA-34A0-457E-90C4-CCDA2EB572D0}" type="slidenum">
              <a:rPr lang="en-US" altLang="en-US">
                <a:latin typeface="Calibri" panose="020F0502020204030204" pitchFamily="34" charset="0"/>
              </a:rPr>
              <a:pPr eaLnBrk="1" hangingPunct="1"/>
              <a:t>15</a:t>
            </a:fld>
            <a:endParaRPr lang="en-US" altLang="en-US">
              <a:latin typeface="Calibri" panose="020F0502020204030204" pitchFamily="34" charset="0"/>
            </a:endParaRPr>
          </a:p>
        </p:txBody>
      </p:sp>
    </p:spTree>
    <p:extLst>
      <p:ext uri="{BB962C8B-B14F-4D97-AF65-F5344CB8AC3E}">
        <p14:creationId xmlns:p14="http://schemas.microsoft.com/office/powerpoint/2010/main" val="9892264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sz="1050" dirty="0">
                <a:solidFill>
                  <a:srgbClr val="000000"/>
                </a:solidFill>
              </a:rPr>
              <a:t>As the general dentist’s advocate, the AGD monitors important issues that may affect the way general dentists practice both on the local and national level, and sends out action alerts to keep members in-the-know.</a:t>
            </a:r>
          </a:p>
          <a:p>
            <a:pPr eaLnBrk="1" fontAlgn="auto" hangingPunct="1">
              <a:spcBef>
                <a:spcPts val="0"/>
              </a:spcBef>
              <a:spcAft>
                <a:spcPts val="0"/>
              </a:spcAft>
              <a:defRPr/>
            </a:pPr>
            <a:endParaRPr lang="en-US" sz="1050" dirty="0">
              <a:solidFill>
                <a:srgbClr val="000000"/>
              </a:solidFill>
            </a:endParaRPr>
          </a:p>
          <a:p>
            <a:pPr eaLnBrk="1" fontAlgn="auto" hangingPunct="1">
              <a:spcBef>
                <a:spcPts val="0"/>
              </a:spcBef>
              <a:spcAft>
                <a:spcPts val="0"/>
              </a:spcAft>
              <a:defRPr/>
            </a:pPr>
            <a:r>
              <a:rPr lang="en-US" sz="1050" dirty="0">
                <a:solidFill>
                  <a:srgbClr val="000000"/>
                </a:solidFill>
              </a:rPr>
              <a:t>The AGD serves as the eyes, ears, and voice of the general dentist, advocating on behalf of its members both on the local state and national level. Members can make your voice heard by participating in an e-mail campaign to lawmakers about legislation or the annual Government Relations Conference in Washington, D.C., or by simply educating themselves about the issues online. </a:t>
            </a:r>
          </a:p>
          <a:p>
            <a:pPr eaLnBrk="1" fontAlgn="auto" hangingPunct="1">
              <a:spcBef>
                <a:spcPts val="0"/>
              </a:spcBef>
              <a:spcAft>
                <a:spcPts val="0"/>
              </a:spcAft>
              <a:defRPr/>
            </a:pPr>
            <a:endParaRPr lang="en-US" sz="1050" dirty="0">
              <a:solidFill>
                <a:srgbClr val="000000"/>
              </a:solidFill>
            </a:endParaRPr>
          </a:p>
          <a:p>
            <a:pPr eaLnBrk="1" fontAlgn="auto" hangingPunct="1">
              <a:spcBef>
                <a:spcPts val="0"/>
              </a:spcBef>
              <a:spcAft>
                <a:spcPts val="0"/>
              </a:spcAft>
              <a:defRPr/>
            </a:pPr>
            <a:r>
              <a:rPr lang="en-US" sz="1050" dirty="0">
                <a:solidFill>
                  <a:srgbClr val="000000"/>
                </a:solidFill>
              </a:rPr>
              <a:t>The AGD also acts on the general dentists’ behalf within organized dentistry, protecting their interests and collaborating to strengthen their voice among the American Dental Association , dental specialties, and other organizations.</a:t>
            </a:r>
          </a:p>
          <a:p>
            <a:pPr eaLnBrk="1" fontAlgn="auto" hangingPunct="1">
              <a:spcBef>
                <a:spcPts val="0"/>
              </a:spcBef>
              <a:spcAft>
                <a:spcPts val="0"/>
              </a:spcAft>
              <a:defRPr/>
            </a:pPr>
            <a:endParaRPr lang="en-US" sz="1050" dirty="0">
              <a:solidFill>
                <a:srgbClr val="000000"/>
              </a:solidFill>
            </a:endParaRPr>
          </a:p>
          <a:p>
            <a:pPr eaLnBrk="1" fontAlgn="auto" hangingPunct="1">
              <a:spcBef>
                <a:spcPts val="0"/>
              </a:spcBef>
              <a:spcAft>
                <a:spcPts val="0"/>
              </a:spcAft>
              <a:defRPr/>
            </a:pPr>
            <a:r>
              <a:rPr lang="en-US" sz="1050" dirty="0">
                <a:solidFill>
                  <a:srgbClr val="000000"/>
                </a:solidFill>
              </a:rPr>
              <a:t>To assist members in matters of dental care, the AGD offers the public information about advancing oral health, and provides members with the resources to advocate for the betterment of public dental health care.</a:t>
            </a:r>
            <a:endParaRPr lang="en-US" sz="1050" dirty="0"/>
          </a:p>
        </p:txBody>
      </p:sp>
      <p:sp>
        <p:nvSpPr>
          <p:cNvPr id="3789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26CDAD7-8824-4E8E-9727-BFA66710608E}" type="slidenum">
              <a:rPr lang="en-US" altLang="en-US">
                <a:latin typeface="Calibri" panose="020F0502020204030204" pitchFamily="34" charset="0"/>
              </a:rPr>
              <a:pPr eaLnBrk="1" hangingPunct="1"/>
              <a:t>16</a:t>
            </a:fld>
            <a:endParaRPr lang="en-US" altLang="en-US">
              <a:latin typeface="Calibri" panose="020F0502020204030204" pitchFamily="34" charset="0"/>
            </a:endParaRPr>
          </a:p>
        </p:txBody>
      </p:sp>
    </p:spTree>
    <p:extLst>
      <p:ext uri="{BB962C8B-B14F-4D97-AF65-F5344CB8AC3E}">
        <p14:creationId xmlns:p14="http://schemas.microsoft.com/office/powerpoint/2010/main" val="8536503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70000" lnSpcReduction="20000"/>
          </a:bodyPr>
          <a:lstStyle/>
          <a:p>
            <a:pPr eaLnBrk="1" fontAlgn="auto" hangingPunct="1">
              <a:spcBef>
                <a:spcPts val="0"/>
              </a:spcBef>
              <a:spcAft>
                <a:spcPts val="0"/>
              </a:spcAft>
              <a:defRPr/>
            </a:pPr>
            <a:r>
              <a:rPr lang="en-US" dirty="0">
                <a:solidFill>
                  <a:srgbClr val="000000"/>
                </a:solidFill>
              </a:rPr>
              <a:t>The AGD is always looking for great national and local leaders, and volunteering for a leadership position is an excellent way to give back to your profession and your patients.</a:t>
            </a:r>
          </a:p>
          <a:p>
            <a:pPr eaLnBrk="1" fontAlgn="auto" hangingPunct="1">
              <a:spcBef>
                <a:spcPts val="0"/>
              </a:spcBef>
              <a:spcAft>
                <a:spcPts val="0"/>
              </a:spcAft>
              <a:defRPr/>
            </a:pPr>
            <a:endParaRPr lang="en-US" dirty="0">
              <a:solidFill>
                <a:srgbClr val="000000"/>
              </a:solidFill>
            </a:endParaRPr>
          </a:p>
          <a:p>
            <a:pPr eaLnBrk="1" fontAlgn="auto" hangingPunct="1">
              <a:spcBef>
                <a:spcPts val="0"/>
              </a:spcBef>
              <a:spcAft>
                <a:spcPts val="0"/>
              </a:spcAft>
              <a:defRPr/>
            </a:pPr>
            <a:r>
              <a:rPr lang="en-US" dirty="0">
                <a:solidFill>
                  <a:srgbClr val="000000"/>
                </a:solidFill>
              </a:rPr>
              <a:t>By getting involved in the AGD through the Call for Volunteer Leaders, you’ll receive both personal and professional benefits. You’ll benefit from:</a:t>
            </a:r>
          </a:p>
          <a:p>
            <a:pPr marL="228600" indent="-228600" eaLnBrk="1" fontAlgn="auto" hangingPunct="1">
              <a:spcBef>
                <a:spcPts val="0"/>
              </a:spcBef>
              <a:spcAft>
                <a:spcPts val="0"/>
              </a:spcAft>
              <a:buFont typeface="Arial" pitchFamily="34" charset="0"/>
              <a:buChar char="•"/>
              <a:defRPr/>
            </a:pPr>
            <a:r>
              <a:rPr lang="en-US" dirty="0">
                <a:solidFill>
                  <a:srgbClr val="000000"/>
                </a:solidFill>
              </a:rPr>
              <a:t>Recognition as a leader who has a commitment to the profession. </a:t>
            </a:r>
          </a:p>
          <a:p>
            <a:pPr marL="228600" indent="-228600" eaLnBrk="1" fontAlgn="auto" hangingPunct="1">
              <a:spcBef>
                <a:spcPts val="0"/>
              </a:spcBef>
              <a:spcAft>
                <a:spcPts val="0"/>
              </a:spcAft>
              <a:buFont typeface="Arial" pitchFamily="34" charset="0"/>
              <a:buChar char="•"/>
              <a:defRPr/>
            </a:pPr>
            <a:r>
              <a:rPr lang="en-US" dirty="0">
                <a:solidFill>
                  <a:srgbClr val="000000"/>
                </a:solidFill>
              </a:rPr>
              <a:t>An opportunity to network with peers in the profession. </a:t>
            </a:r>
          </a:p>
          <a:p>
            <a:pPr marL="228600" indent="-228600" eaLnBrk="1" fontAlgn="auto" hangingPunct="1">
              <a:spcBef>
                <a:spcPts val="0"/>
              </a:spcBef>
              <a:spcAft>
                <a:spcPts val="0"/>
              </a:spcAft>
              <a:buFont typeface="Arial" pitchFamily="34" charset="0"/>
              <a:buChar char="•"/>
              <a:defRPr/>
            </a:pPr>
            <a:r>
              <a:rPr lang="en-US" dirty="0">
                <a:solidFill>
                  <a:srgbClr val="000000"/>
                </a:solidFill>
              </a:rPr>
              <a:t>Possible speaking opportunities. </a:t>
            </a:r>
          </a:p>
          <a:p>
            <a:pPr marL="228600" indent="-228600" eaLnBrk="1" fontAlgn="auto" hangingPunct="1">
              <a:spcBef>
                <a:spcPts val="0"/>
              </a:spcBef>
              <a:spcAft>
                <a:spcPts val="0"/>
              </a:spcAft>
              <a:buFont typeface="Arial" pitchFamily="34" charset="0"/>
              <a:buChar char="•"/>
              <a:defRPr/>
            </a:pPr>
            <a:r>
              <a:rPr lang="en-US" dirty="0">
                <a:solidFill>
                  <a:srgbClr val="000000"/>
                </a:solidFill>
              </a:rPr>
              <a:t>Innovative ideas to use in your practice. </a:t>
            </a:r>
          </a:p>
          <a:p>
            <a:pPr marL="228600" indent="-228600" eaLnBrk="1" fontAlgn="auto" hangingPunct="1">
              <a:spcBef>
                <a:spcPts val="0"/>
              </a:spcBef>
              <a:spcAft>
                <a:spcPts val="0"/>
              </a:spcAft>
              <a:buFont typeface="Arial" pitchFamily="34" charset="0"/>
              <a:buChar char="•"/>
              <a:defRPr/>
            </a:pPr>
            <a:r>
              <a:rPr lang="en-US" dirty="0">
                <a:solidFill>
                  <a:srgbClr val="000000"/>
                </a:solidFill>
              </a:rPr>
              <a:t>Leadership development training. </a:t>
            </a:r>
          </a:p>
          <a:p>
            <a:pPr marL="228600" indent="-228600" eaLnBrk="1" fontAlgn="auto" hangingPunct="1">
              <a:spcBef>
                <a:spcPts val="0"/>
              </a:spcBef>
              <a:spcAft>
                <a:spcPts val="0"/>
              </a:spcAft>
              <a:buFont typeface="Arial" pitchFamily="34" charset="0"/>
              <a:buChar char="•"/>
              <a:defRPr/>
            </a:pPr>
            <a:r>
              <a:rPr lang="en-US" dirty="0">
                <a:solidFill>
                  <a:srgbClr val="000000"/>
                </a:solidFill>
              </a:rPr>
              <a:t>Experience in leadership for future roles in the association. </a:t>
            </a:r>
          </a:p>
          <a:p>
            <a:pPr marL="228600" indent="-228600" eaLnBrk="1" fontAlgn="auto" hangingPunct="1">
              <a:spcBef>
                <a:spcPts val="0"/>
              </a:spcBef>
              <a:spcAft>
                <a:spcPts val="0"/>
              </a:spcAft>
              <a:defRPr/>
            </a:pPr>
            <a:endParaRPr lang="en-US" dirty="0">
              <a:solidFill>
                <a:srgbClr val="000000"/>
              </a:solidFill>
            </a:endParaRPr>
          </a:p>
          <a:p>
            <a:pPr marL="228600" indent="-228600" eaLnBrk="1" fontAlgn="auto" hangingPunct="1">
              <a:spcBef>
                <a:spcPts val="0"/>
              </a:spcBef>
              <a:spcAft>
                <a:spcPts val="0"/>
              </a:spcAft>
              <a:defRPr/>
            </a:pPr>
            <a:r>
              <a:rPr lang="en-US" dirty="0">
                <a:solidFill>
                  <a:srgbClr val="000000"/>
                </a:solidFill>
              </a:rPr>
              <a:t>And your profession will receive:</a:t>
            </a:r>
          </a:p>
          <a:p>
            <a:pPr marL="228600" indent="-228600" eaLnBrk="1" fontAlgn="auto" hangingPunct="1">
              <a:spcBef>
                <a:spcPts val="0"/>
              </a:spcBef>
              <a:spcAft>
                <a:spcPts val="0"/>
              </a:spcAft>
              <a:buFont typeface="Arial" pitchFamily="34" charset="0"/>
              <a:buChar char="•"/>
              <a:defRPr/>
            </a:pPr>
            <a:r>
              <a:rPr lang="en-US" dirty="0">
                <a:solidFill>
                  <a:srgbClr val="000000"/>
                </a:solidFill>
              </a:rPr>
              <a:t>Enhanced public awareness about dentistry. </a:t>
            </a:r>
          </a:p>
          <a:p>
            <a:pPr marL="228600" indent="-228600" eaLnBrk="1" fontAlgn="auto" hangingPunct="1">
              <a:spcBef>
                <a:spcPts val="0"/>
              </a:spcBef>
              <a:spcAft>
                <a:spcPts val="0"/>
              </a:spcAft>
              <a:buFont typeface="Arial" pitchFamily="34" charset="0"/>
              <a:buChar char="•"/>
              <a:defRPr/>
            </a:pPr>
            <a:r>
              <a:rPr lang="en-US" dirty="0">
                <a:solidFill>
                  <a:srgbClr val="000000"/>
                </a:solidFill>
              </a:rPr>
              <a:t>Guided development of valuable products and services for members. </a:t>
            </a:r>
          </a:p>
          <a:p>
            <a:pPr marL="228600" indent="-228600" eaLnBrk="1" fontAlgn="auto" hangingPunct="1">
              <a:spcBef>
                <a:spcPts val="0"/>
              </a:spcBef>
              <a:spcAft>
                <a:spcPts val="0"/>
              </a:spcAft>
              <a:buFont typeface="Arial" pitchFamily="34" charset="0"/>
              <a:buChar char="•"/>
              <a:defRPr/>
            </a:pPr>
            <a:r>
              <a:rPr lang="en-US" dirty="0">
                <a:solidFill>
                  <a:srgbClr val="000000"/>
                </a:solidFill>
              </a:rPr>
              <a:t>Determined rules, regulations, and laws that govern the profession. </a:t>
            </a:r>
          </a:p>
          <a:p>
            <a:pPr marL="228600" indent="-228600" eaLnBrk="1" fontAlgn="auto" hangingPunct="1">
              <a:spcBef>
                <a:spcPts val="0"/>
              </a:spcBef>
              <a:spcAft>
                <a:spcPts val="0"/>
              </a:spcAft>
              <a:buFont typeface="Arial" pitchFamily="34" charset="0"/>
              <a:buChar char="•"/>
              <a:defRPr/>
            </a:pPr>
            <a:r>
              <a:rPr lang="en-US" dirty="0">
                <a:solidFill>
                  <a:srgbClr val="000000"/>
                </a:solidFill>
              </a:rPr>
              <a:t>Unity within organized dentistry.</a:t>
            </a:r>
          </a:p>
          <a:p>
            <a:pPr eaLnBrk="1" fontAlgn="auto" hangingPunct="1">
              <a:spcBef>
                <a:spcPts val="0"/>
              </a:spcBef>
              <a:spcAft>
                <a:spcPts val="0"/>
              </a:spcAft>
              <a:buFont typeface="Arial" pitchFamily="34" charset="0"/>
              <a:buChar char="•"/>
              <a:defRPr/>
            </a:pPr>
            <a:endParaRPr lang="en-US" dirty="0">
              <a:solidFill>
                <a:srgbClr val="000000"/>
              </a:solidFill>
            </a:endParaRPr>
          </a:p>
          <a:p>
            <a:pPr eaLnBrk="1" fontAlgn="auto" hangingPunct="1">
              <a:spcBef>
                <a:spcPts val="0"/>
              </a:spcBef>
              <a:spcAft>
                <a:spcPts val="0"/>
              </a:spcAft>
              <a:defRPr/>
            </a:pPr>
            <a:r>
              <a:rPr lang="en-US" dirty="0">
                <a:solidFill>
                  <a:srgbClr val="000000"/>
                </a:solidFill>
              </a:rPr>
              <a:t>Local and national leadership in the U.S. and Canada strive to recruit future leaders for the AGD. These individuals serve the AGD by:</a:t>
            </a:r>
          </a:p>
          <a:p>
            <a:pPr marL="228600" indent="-228600" eaLnBrk="1" fontAlgn="auto" hangingPunct="1">
              <a:spcBef>
                <a:spcPts val="0"/>
              </a:spcBef>
              <a:spcAft>
                <a:spcPts val="0"/>
              </a:spcAft>
              <a:buFont typeface="Arial" pitchFamily="34" charset="0"/>
              <a:buChar char="•"/>
              <a:defRPr/>
            </a:pPr>
            <a:r>
              <a:rPr lang="en-US" dirty="0">
                <a:solidFill>
                  <a:srgbClr val="000000"/>
                </a:solidFill>
              </a:rPr>
              <a:t>Planning and conducting local continuing education courses</a:t>
            </a:r>
          </a:p>
          <a:p>
            <a:pPr marL="228600" indent="-228600" eaLnBrk="1" fontAlgn="auto" hangingPunct="1">
              <a:spcBef>
                <a:spcPts val="0"/>
              </a:spcBef>
              <a:spcAft>
                <a:spcPts val="0"/>
              </a:spcAft>
              <a:buFont typeface="Arial" pitchFamily="34" charset="0"/>
              <a:buChar char="•"/>
              <a:defRPr/>
            </a:pPr>
            <a:r>
              <a:rPr lang="en-US" dirty="0">
                <a:solidFill>
                  <a:srgbClr val="000000"/>
                </a:solidFill>
              </a:rPr>
              <a:t>Participating as members of constituent and regional board of directors</a:t>
            </a:r>
          </a:p>
          <a:p>
            <a:pPr marL="228600" indent="-228600" eaLnBrk="1" fontAlgn="auto" hangingPunct="1">
              <a:spcBef>
                <a:spcPts val="0"/>
              </a:spcBef>
              <a:spcAft>
                <a:spcPts val="0"/>
              </a:spcAft>
              <a:buFont typeface="Arial" pitchFamily="34" charset="0"/>
              <a:buChar char="•"/>
              <a:defRPr/>
            </a:pPr>
            <a:r>
              <a:rPr lang="en-US" dirty="0">
                <a:solidFill>
                  <a:srgbClr val="000000"/>
                </a:solidFill>
              </a:rPr>
              <a:t>Serving on a national level in the council and committee structure</a:t>
            </a:r>
          </a:p>
          <a:p>
            <a:pPr eaLnBrk="1" fontAlgn="auto" hangingPunct="1">
              <a:spcBef>
                <a:spcPts val="0"/>
              </a:spcBef>
              <a:spcAft>
                <a:spcPts val="0"/>
              </a:spcAft>
              <a:buFont typeface="Arial" pitchFamily="34" charset="0"/>
              <a:buNone/>
              <a:defRPr/>
            </a:pPr>
            <a:endParaRPr lang="en-US" dirty="0">
              <a:solidFill>
                <a:srgbClr val="000000"/>
              </a:solidFill>
            </a:endParaRPr>
          </a:p>
          <a:p>
            <a:pPr eaLnBrk="1" fontAlgn="auto" hangingPunct="1">
              <a:spcBef>
                <a:spcPts val="0"/>
              </a:spcBef>
              <a:spcAft>
                <a:spcPts val="0"/>
              </a:spcAft>
              <a:buFont typeface="Arial" pitchFamily="34" charset="0"/>
              <a:buNone/>
              <a:defRPr/>
            </a:pPr>
            <a:r>
              <a:rPr lang="en-US" dirty="0">
                <a:solidFill>
                  <a:srgbClr val="000000"/>
                </a:solidFill>
              </a:rPr>
              <a:t>Types of volunteer opportunities include:</a:t>
            </a:r>
          </a:p>
          <a:p>
            <a:pPr marL="228600" indent="-228600" eaLnBrk="1" fontAlgn="auto" hangingPunct="1">
              <a:spcBef>
                <a:spcPts val="0"/>
              </a:spcBef>
              <a:spcAft>
                <a:spcPts val="0"/>
              </a:spcAft>
              <a:buFont typeface="Arial" pitchFamily="34" charset="0"/>
              <a:buChar char="•"/>
              <a:defRPr/>
            </a:pPr>
            <a:r>
              <a:rPr lang="en-US" dirty="0">
                <a:solidFill>
                  <a:srgbClr val="000000"/>
                </a:solidFill>
              </a:rPr>
              <a:t>Council/Committee Assignment: Support the goals and objectives of the AGD’s strategic plan, AGD 2010. </a:t>
            </a:r>
          </a:p>
          <a:p>
            <a:pPr marL="228600" indent="-228600" eaLnBrk="1" fontAlgn="auto" hangingPunct="1">
              <a:spcBef>
                <a:spcPts val="0"/>
              </a:spcBef>
              <a:spcAft>
                <a:spcPts val="0"/>
              </a:spcAft>
              <a:buFont typeface="Arial" pitchFamily="34" charset="0"/>
              <a:buChar char="•"/>
              <a:defRPr/>
            </a:pPr>
            <a:r>
              <a:rPr lang="en-US" dirty="0">
                <a:solidFill>
                  <a:srgbClr val="000000"/>
                </a:solidFill>
              </a:rPr>
              <a:t>Task Force Assignment: Address a specific issue for a specified period of time. </a:t>
            </a:r>
          </a:p>
          <a:p>
            <a:pPr marL="228600" indent="-228600" eaLnBrk="1" fontAlgn="auto" hangingPunct="1">
              <a:spcBef>
                <a:spcPts val="0"/>
              </a:spcBef>
              <a:spcAft>
                <a:spcPts val="0"/>
              </a:spcAft>
              <a:buFont typeface="Arial" pitchFamily="34" charset="0"/>
              <a:buChar char="•"/>
              <a:defRPr/>
            </a:pPr>
            <a:r>
              <a:rPr lang="en-US" dirty="0">
                <a:solidFill>
                  <a:srgbClr val="000000"/>
                </a:solidFill>
              </a:rPr>
              <a:t>Author: Write articles for the AGD constituent publications. </a:t>
            </a:r>
          </a:p>
          <a:p>
            <a:pPr marL="228600" indent="-228600" eaLnBrk="1" fontAlgn="auto" hangingPunct="1">
              <a:spcBef>
                <a:spcPts val="0"/>
              </a:spcBef>
              <a:spcAft>
                <a:spcPts val="0"/>
              </a:spcAft>
              <a:buFont typeface="Arial" pitchFamily="34" charset="0"/>
              <a:buChar char="•"/>
              <a:defRPr/>
            </a:pPr>
            <a:r>
              <a:rPr lang="en-US" dirty="0">
                <a:solidFill>
                  <a:srgbClr val="000000"/>
                </a:solidFill>
              </a:rPr>
              <a:t>Reviewer: Review articles for the AGD publications. </a:t>
            </a:r>
          </a:p>
          <a:p>
            <a:pPr marL="228600" indent="-228600" eaLnBrk="1" fontAlgn="auto" hangingPunct="1">
              <a:spcBef>
                <a:spcPts val="0"/>
              </a:spcBef>
              <a:spcAft>
                <a:spcPts val="0"/>
              </a:spcAft>
              <a:buFont typeface="Arial" pitchFamily="34" charset="0"/>
              <a:buChar char="•"/>
              <a:defRPr/>
            </a:pPr>
            <a:r>
              <a:rPr lang="en-US" dirty="0">
                <a:solidFill>
                  <a:srgbClr val="000000"/>
                </a:solidFill>
              </a:rPr>
              <a:t>Constituent Speaker/Spokesperson Bureau: Represent the AGD at various presentations (schools, health fairs, etc.) or in media interviews as an expert on a variety of oral health topics. </a:t>
            </a:r>
          </a:p>
          <a:p>
            <a:pPr marL="228600" indent="-228600" eaLnBrk="1" fontAlgn="auto" hangingPunct="1">
              <a:spcBef>
                <a:spcPts val="0"/>
              </a:spcBef>
              <a:spcAft>
                <a:spcPts val="0"/>
              </a:spcAft>
              <a:buFont typeface="Arial" pitchFamily="34" charset="0"/>
              <a:buChar char="•"/>
              <a:defRPr/>
            </a:pPr>
            <a:r>
              <a:rPr lang="en-US" dirty="0">
                <a:solidFill>
                  <a:srgbClr val="000000"/>
                </a:solidFill>
              </a:rPr>
              <a:t>Constituent Volunteer: Serve an AGD constituent by giving time in an area of interest or for a specific project. </a:t>
            </a:r>
          </a:p>
          <a:p>
            <a:pPr marL="228600" indent="-228600" eaLnBrk="1" fontAlgn="auto" hangingPunct="1">
              <a:spcBef>
                <a:spcPts val="0"/>
              </a:spcBef>
              <a:spcAft>
                <a:spcPts val="0"/>
              </a:spcAft>
              <a:buFont typeface="Arial" pitchFamily="34" charset="0"/>
              <a:buChar char="•"/>
              <a:defRPr/>
            </a:pPr>
            <a:r>
              <a:rPr lang="en-US" dirty="0">
                <a:solidFill>
                  <a:srgbClr val="000000"/>
                </a:solidFill>
              </a:rPr>
              <a:t>Public Liaison: Interact with the general public to increase dental awareness. </a:t>
            </a:r>
          </a:p>
          <a:p>
            <a:pPr marL="228600" indent="-228600" eaLnBrk="1" fontAlgn="auto" hangingPunct="1">
              <a:spcBef>
                <a:spcPts val="0"/>
              </a:spcBef>
              <a:spcAft>
                <a:spcPts val="0"/>
              </a:spcAft>
              <a:buFont typeface="Arial" pitchFamily="34" charset="0"/>
              <a:buChar char="•"/>
              <a:defRPr/>
            </a:pPr>
            <a:r>
              <a:rPr lang="en-US" dirty="0">
                <a:solidFill>
                  <a:srgbClr val="000000"/>
                </a:solidFill>
              </a:rPr>
              <a:t>Liaison to Other Dental Organizations: Represent the AGD at meetings of other dental organizations.</a:t>
            </a:r>
            <a:endParaRPr lang="en-US" dirty="0"/>
          </a:p>
        </p:txBody>
      </p:sp>
      <p:sp>
        <p:nvSpPr>
          <p:cNvPr id="3891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B95D1FE-F04C-4C2F-B9D9-8A79BCBB4400}" type="slidenum">
              <a:rPr lang="en-US" altLang="en-US">
                <a:latin typeface="Calibri" panose="020F0502020204030204" pitchFamily="34" charset="0"/>
              </a:rPr>
              <a:pPr eaLnBrk="1" hangingPunct="1"/>
              <a:t>17</a:t>
            </a:fld>
            <a:endParaRPr lang="en-US" altLang="en-US">
              <a:latin typeface="Calibri" panose="020F0502020204030204" pitchFamily="34" charset="0"/>
            </a:endParaRPr>
          </a:p>
        </p:txBody>
      </p:sp>
    </p:spTree>
    <p:extLst>
      <p:ext uri="{BB962C8B-B14F-4D97-AF65-F5344CB8AC3E}">
        <p14:creationId xmlns:p14="http://schemas.microsoft.com/office/powerpoint/2010/main" val="21133221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sz="1050" dirty="0">
                <a:solidFill>
                  <a:srgbClr val="000000"/>
                </a:solidFill>
              </a:rPr>
              <a:t>Distinguish yourself professionally through continuing education with the only achievement-based awards in general dentistry, the AGD Fellowship and Mastership Awards!</a:t>
            </a:r>
          </a:p>
          <a:p>
            <a:pPr eaLnBrk="1" fontAlgn="auto" hangingPunct="1">
              <a:spcBef>
                <a:spcPts val="0"/>
              </a:spcBef>
              <a:spcAft>
                <a:spcPts val="0"/>
              </a:spcAft>
              <a:defRPr/>
            </a:pPr>
            <a:endParaRPr lang="en-US" sz="1050" dirty="0">
              <a:solidFill>
                <a:srgbClr val="000000"/>
              </a:solidFill>
            </a:endParaRPr>
          </a:p>
          <a:p>
            <a:pPr eaLnBrk="1" fontAlgn="auto" hangingPunct="1">
              <a:spcBef>
                <a:spcPts val="0"/>
              </a:spcBef>
              <a:spcAft>
                <a:spcPts val="0"/>
              </a:spcAft>
              <a:defRPr/>
            </a:pPr>
            <a:r>
              <a:rPr lang="en-US" sz="1050" dirty="0">
                <a:solidFill>
                  <a:srgbClr val="000000"/>
                </a:solidFill>
              </a:rPr>
              <a:t>Upon graduation, the lecture credit hours you earned as a student will be applied toward the requirements for achieving your Fellowship Award.</a:t>
            </a:r>
          </a:p>
          <a:p>
            <a:pPr eaLnBrk="1" fontAlgn="auto" hangingPunct="1">
              <a:spcBef>
                <a:spcPts val="0"/>
              </a:spcBef>
              <a:spcAft>
                <a:spcPts val="0"/>
              </a:spcAft>
              <a:defRPr/>
            </a:pPr>
            <a:endParaRPr lang="en-US" sz="1050" dirty="0">
              <a:solidFill>
                <a:srgbClr val="000000"/>
              </a:solidFill>
            </a:endParaRPr>
          </a:p>
          <a:p>
            <a:pPr eaLnBrk="1" fontAlgn="auto" hangingPunct="1">
              <a:spcBef>
                <a:spcPts val="0"/>
              </a:spcBef>
              <a:spcAft>
                <a:spcPts val="0"/>
              </a:spcAft>
              <a:defRPr/>
            </a:pPr>
            <a:r>
              <a:rPr lang="en-US" sz="1050" dirty="0">
                <a:solidFill>
                  <a:srgbClr val="000000"/>
                </a:solidFill>
              </a:rPr>
              <a:t>Additionally, individuals who join the AGD within four years of completing a one-year CODA-accredited advanced dental education program (AEGD/GDR/GPR) may earn up to 150 hours of participation credit, and up to 300 hours of credit for a two-year program. Credit can be received for non-concurrent completion of both program types for a maximum of 450 hours of participation credit.</a:t>
            </a:r>
          </a:p>
          <a:p>
            <a:pPr eaLnBrk="1" fontAlgn="auto" hangingPunct="1">
              <a:spcBef>
                <a:spcPts val="0"/>
              </a:spcBef>
              <a:spcAft>
                <a:spcPts val="0"/>
              </a:spcAft>
              <a:defRPr/>
            </a:pPr>
            <a:endParaRPr lang="en-US" sz="1050" dirty="0">
              <a:solidFill>
                <a:srgbClr val="000000"/>
              </a:solidFill>
            </a:endParaRPr>
          </a:p>
          <a:p>
            <a:pPr eaLnBrk="1" fontAlgn="auto" hangingPunct="1">
              <a:spcBef>
                <a:spcPts val="0"/>
              </a:spcBef>
              <a:spcAft>
                <a:spcPts val="0"/>
              </a:spcAft>
              <a:defRPr/>
            </a:pPr>
            <a:r>
              <a:rPr lang="en-US" sz="1050" dirty="0">
                <a:solidFill>
                  <a:srgbClr val="000000"/>
                </a:solidFill>
              </a:rPr>
              <a:t>AGD members can also nominate their colleagues for their achievements in general dentistry, or recognize their constituent for doing an outstanding job in serving its members.</a:t>
            </a:r>
            <a:endParaRPr lang="en-US" sz="1050" dirty="0"/>
          </a:p>
        </p:txBody>
      </p:sp>
      <p:sp>
        <p:nvSpPr>
          <p:cNvPr id="3994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4981699-270D-497C-997A-2374CDE9B269}" type="slidenum">
              <a:rPr lang="en-US" altLang="en-US">
                <a:latin typeface="Calibri" panose="020F0502020204030204" pitchFamily="34" charset="0"/>
              </a:rPr>
              <a:pPr eaLnBrk="1" hangingPunct="1"/>
              <a:t>18</a:t>
            </a:fld>
            <a:endParaRPr lang="en-US" altLang="en-US">
              <a:latin typeface="Calibri" panose="020F0502020204030204" pitchFamily="34" charset="0"/>
            </a:endParaRPr>
          </a:p>
        </p:txBody>
      </p:sp>
    </p:spTree>
    <p:extLst>
      <p:ext uri="{BB962C8B-B14F-4D97-AF65-F5344CB8AC3E}">
        <p14:creationId xmlns:p14="http://schemas.microsoft.com/office/powerpoint/2010/main" val="21748630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sz="1050" dirty="0">
                <a:solidFill>
                  <a:srgbClr val="000000"/>
                </a:solidFill>
              </a:rPr>
              <a:t>At this point, I bet you’re thinking to yourself, “AGD membership sounds great and all…but I’m a student, and I’m broke. How can I possibly afford this?” </a:t>
            </a:r>
          </a:p>
          <a:p>
            <a:pPr eaLnBrk="1" fontAlgn="auto" hangingPunct="1">
              <a:spcBef>
                <a:spcPts val="0"/>
              </a:spcBef>
              <a:spcAft>
                <a:spcPts val="0"/>
              </a:spcAft>
              <a:defRPr/>
            </a:pPr>
            <a:endParaRPr lang="en-US" sz="1050" dirty="0">
              <a:solidFill>
                <a:srgbClr val="000000"/>
              </a:solidFill>
            </a:endParaRPr>
          </a:p>
          <a:p>
            <a:pPr eaLnBrk="1" fontAlgn="auto" hangingPunct="1">
              <a:spcBef>
                <a:spcPts val="0"/>
              </a:spcBef>
              <a:spcAft>
                <a:spcPts val="0"/>
              </a:spcAft>
              <a:defRPr/>
            </a:pPr>
            <a:r>
              <a:rPr lang="en-US" sz="1050" dirty="0">
                <a:solidFill>
                  <a:srgbClr val="000000"/>
                </a:solidFill>
              </a:rPr>
              <a:t>Well, student membership only costs $21 a year! We know how tight money can be while you’re in school, and we’re giving you this significant discount because we want you to take advantage of all the benefits we have to offer you.</a:t>
            </a:r>
          </a:p>
          <a:p>
            <a:pPr eaLnBrk="1" fontAlgn="auto" hangingPunct="1">
              <a:spcBef>
                <a:spcPts val="0"/>
              </a:spcBef>
              <a:spcAft>
                <a:spcPts val="0"/>
              </a:spcAft>
              <a:defRPr/>
            </a:pPr>
            <a:endParaRPr lang="en-US" sz="1050" dirty="0">
              <a:solidFill>
                <a:srgbClr val="000000"/>
              </a:solidFill>
            </a:endParaRPr>
          </a:p>
          <a:p>
            <a:pPr eaLnBrk="1" fontAlgn="auto" hangingPunct="1">
              <a:spcBef>
                <a:spcPts val="0"/>
              </a:spcBef>
              <a:spcAft>
                <a:spcPts val="0"/>
              </a:spcAft>
              <a:defRPr/>
            </a:pPr>
            <a:r>
              <a:rPr lang="en-US" sz="1050" dirty="0">
                <a:solidFill>
                  <a:srgbClr val="000000"/>
                </a:solidFill>
              </a:rPr>
              <a:t>Also, as your career evolves from student to new dentist, you’ll enjoy special discounted membership rates for four years after you graduate.</a:t>
            </a:r>
          </a:p>
          <a:p>
            <a:pPr eaLnBrk="1" fontAlgn="auto" hangingPunct="1">
              <a:spcBef>
                <a:spcPts val="0"/>
              </a:spcBef>
              <a:spcAft>
                <a:spcPts val="0"/>
              </a:spcAft>
              <a:defRPr/>
            </a:pPr>
            <a:endParaRPr lang="en-US" sz="1050" dirty="0">
              <a:solidFill>
                <a:srgbClr val="000000"/>
              </a:solidFill>
            </a:endParaRPr>
          </a:p>
          <a:p>
            <a:pPr eaLnBrk="1" fontAlgn="auto" hangingPunct="1">
              <a:spcBef>
                <a:spcPts val="0"/>
              </a:spcBef>
              <a:spcAft>
                <a:spcPts val="0"/>
              </a:spcAft>
              <a:defRPr/>
            </a:pPr>
            <a:r>
              <a:rPr lang="en-US" sz="1050" dirty="0">
                <a:solidFill>
                  <a:srgbClr val="000000"/>
                </a:solidFill>
              </a:rPr>
              <a:t>And this is just the tip of the iceberg. You can find more information about other member benefits online at </a:t>
            </a:r>
            <a:r>
              <a:rPr lang="en-US" sz="1050" i="1" dirty="0">
                <a:solidFill>
                  <a:srgbClr val="000000"/>
                </a:solidFill>
              </a:rPr>
              <a:t>www.agd.org</a:t>
            </a:r>
            <a:r>
              <a:rPr lang="en-US" sz="1050" dirty="0">
                <a:solidFill>
                  <a:srgbClr val="000000"/>
                </a:solidFill>
              </a:rPr>
              <a:t>.</a:t>
            </a:r>
          </a:p>
          <a:p>
            <a:pPr eaLnBrk="1" fontAlgn="auto" hangingPunct="1">
              <a:spcBef>
                <a:spcPts val="0"/>
              </a:spcBef>
              <a:spcAft>
                <a:spcPts val="0"/>
              </a:spcAft>
              <a:defRPr/>
            </a:pPr>
            <a:endParaRPr lang="en-US" sz="1050" dirty="0">
              <a:solidFill>
                <a:srgbClr val="000000"/>
              </a:solidFill>
            </a:endParaRPr>
          </a:p>
          <a:p>
            <a:pPr eaLnBrk="1" fontAlgn="auto" hangingPunct="1">
              <a:spcBef>
                <a:spcPts val="0"/>
              </a:spcBef>
              <a:spcAft>
                <a:spcPts val="0"/>
              </a:spcAft>
              <a:defRPr/>
            </a:pPr>
            <a:r>
              <a:rPr lang="en-US" sz="1050" dirty="0">
                <a:solidFill>
                  <a:srgbClr val="000000"/>
                </a:solidFill>
              </a:rPr>
              <a:t>The AGD has helped me so much throughout my career, and I hope that you take advantage of all of the things the AGD offers to help you through your career evolution. I have applications here that you can fill out, or you can also join online.</a:t>
            </a:r>
            <a:endParaRPr lang="en-US" sz="1050" dirty="0"/>
          </a:p>
        </p:txBody>
      </p:sp>
      <p:sp>
        <p:nvSpPr>
          <p:cNvPr id="4096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7060735-6C03-4BE7-9259-2B9427B80507}" type="slidenum">
              <a:rPr lang="en-US" altLang="en-US">
                <a:latin typeface="Calibri" panose="020F0502020204030204" pitchFamily="34" charset="0"/>
              </a:rPr>
              <a:pPr eaLnBrk="1" hangingPunct="1"/>
              <a:t>19</a:t>
            </a:fld>
            <a:endParaRPr lang="en-US" altLang="en-US">
              <a:latin typeface="Calibri" panose="020F0502020204030204" pitchFamily="34" charset="0"/>
            </a:endParaRPr>
          </a:p>
        </p:txBody>
      </p:sp>
    </p:spTree>
    <p:extLst>
      <p:ext uri="{BB962C8B-B14F-4D97-AF65-F5344CB8AC3E}">
        <p14:creationId xmlns:p14="http://schemas.microsoft.com/office/powerpoint/2010/main" val="17279768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sz="1050" dirty="0">
                <a:solidFill>
                  <a:srgbClr val="000000"/>
                </a:solidFill>
              </a:rPr>
              <a:t>At this point, answer any questions the students might have.</a:t>
            </a:r>
            <a:endParaRPr lang="en-US" sz="1050" dirty="0"/>
          </a:p>
        </p:txBody>
      </p:sp>
      <p:sp>
        <p:nvSpPr>
          <p:cNvPr id="4198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1B0C776-C7EF-4113-A27D-C9235E8FFF33}" type="slidenum">
              <a:rPr lang="en-US" altLang="en-US">
                <a:latin typeface="Calibri" panose="020F0502020204030204" pitchFamily="34" charset="0"/>
              </a:rPr>
              <a:pPr eaLnBrk="1" hangingPunct="1"/>
              <a:t>20</a:t>
            </a:fld>
            <a:endParaRPr lang="en-US" altLang="en-US">
              <a:latin typeface="Calibri" panose="020F0502020204030204" pitchFamily="34" charset="0"/>
            </a:endParaRPr>
          </a:p>
        </p:txBody>
      </p:sp>
    </p:spTree>
    <p:extLst>
      <p:ext uri="{BB962C8B-B14F-4D97-AF65-F5344CB8AC3E}">
        <p14:creationId xmlns:p14="http://schemas.microsoft.com/office/powerpoint/2010/main" val="31200094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sz="1050" dirty="0">
                <a:solidFill>
                  <a:srgbClr val="000000"/>
                </a:solidFill>
              </a:rPr>
              <a:t>Use this slide to introduce the presenter(s), and include name, dental school(s), achievements, and other points of interest to engage your dental student audience.</a:t>
            </a:r>
            <a:endParaRPr lang="en-US" sz="1050" dirty="0"/>
          </a:p>
        </p:txBody>
      </p:sp>
      <p:sp>
        <p:nvSpPr>
          <p:cNvPr id="2458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DB06EEE-C2F1-4CB3-8CF8-616097AE0D20}" type="slidenum">
              <a:rPr lang="en-US" altLang="en-US">
                <a:latin typeface="Calibri" panose="020F0502020204030204" pitchFamily="34" charset="0"/>
              </a:rPr>
              <a:pPr eaLnBrk="1" hangingPunct="1"/>
              <a:t>3</a:t>
            </a:fld>
            <a:endParaRPr lang="en-US" altLang="en-US">
              <a:latin typeface="Calibri" panose="020F0502020204030204" pitchFamily="34" charset="0"/>
            </a:endParaRPr>
          </a:p>
        </p:txBody>
      </p:sp>
    </p:spTree>
    <p:extLst>
      <p:ext uri="{BB962C8B-B14F-4D97-AF65-F5344CB8AC3E}">
        <p14:creationId xmlns:p14="http://schemas.microsoft.com/office/powerpoint/2010/main" val="668705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sz="1050" dirty="0">
                <a:solidFill>
                  <a:srgbClr val="000000"/>
                </a:solidFill>
              </a:rPr>
              <a:t>Provide AGD Headquarters contact information, as well as your own local contact information, and be sure to inform attendees of the AGD’s social media accounts and any local programs, events, etc., coming up.</a:t>
            </a:r>
          </a:p>
          <a:p>
            <a:pPr eaLnBrk="1" fontAlgn="auto" hangingPunct="1">
              <a:spcBef>
                <a:spcPts val="0"/>
              </a:spcBef>
              <a:spcAft>
                <a:spcPts val="0"/>
              </a:spcAft>
              <a:defRPr/>
            </a:pPr>
            <a:endParaRPr lang="en-US" sz="1050" dirty="0">
              <a:solidFill>
                <a:srgbClr val="000000"/>
              </a:solidFill>
            </a:endParaRPr>
          </a:p>
          <a:p>
            <a:pPr eaLnBrk="1" fontAlgn="auto" hangingPunct="1">
              <a:spcBef>
                <a:spcPts val="0"/>
              </a:spcBef>
              <a:spcAft>
                <a:spcPts val="0"/>
              </a:spcAft>
              <a:defRPr/>
            </a:pPr>
            <a:r>
              <a:rPr lang="en-US" sz="1050" dirty="0">
                <a:solidFill>
                  <a:srgbClr val="000000"/>
                </a:solidFill>
              </a:rPr>
              <a:t>Thank you!</a:t>
            </a:r>
            <a:endParaRPr lang="en-US" sz="1050" dirty="0"/>
          </a:p>
        </p:txBody>
      </p:sp>
      <p:sp>
        <p:nvSpPr>
          <p:cNvPr id="4301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555F6C0-203F-4744-BA9C-4AE7A5059C18}" type="slidenum">
              <a:rPr lang="en-US" altLang="en-US">
                <a:latin typeface="Calibri" panose="020F0502020204030204" pitchFamily="34" charset="0"/>
              </a:rPr>
              <a:pPr eaLnBrk="1" hangingPunct="1"/>
              <a:t>21</a:t>
            </a:fld>
            <a:endParaRPr lang="en-US" altLang="en-US">
              <a:latin typeface="Calibri" panose="020F0502020204030204" pitchFamily="34" charset="0"/>
            </a:endParaRPr>
          </a:p>
        </p:txBody>
      </p:sp>
    </p:spTree>
    <p:extLst>
      <p:ext uri="{BB962C8B-B14F-4D97-AF65-F5344CB8AC3E}">
        <p14:creationId xmlns:p14="http://schemas.microsoft.com/office/powerpoint/2010/main" val="27312451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6CB2919-F7D4-4AD0-B710-5004A95C497B}" type="slidenum">
              <a:rPr lang="en-US" altLang="en-US">
                <a:latin typeface="Calibri" panose="020F0502020204030204" pitchFamily="34" charset="0"/>
              </a:rPr>
              <a:pPr eaLnBrk="1" hangingPunct="1"/>
              <a:t>22</a:t>
            </a:fld>
            <a:endParaRPr lang="en-US" altLang="en-US">
              <a:latin typeface="Calibri" panose="020F0502020204030204" pitchFamily="34" charset="0"/>
            </a:endParaRPr>
          </a:p>
        </p:txBody>
      </p:sp>
    </p:spTree>
    <p:extLst>
      <p:ext uri="{BB962C8B-B14F-4D97-AF65-F5344CB8AC3E}">
        <p14:creationId xmlns:p14="http://schemas.microsoft.com/office/powerpoint/2010/main" val="41667875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sz="1050" dirty="0">
                <a:solidFill>
                  <a:srgbClr val="000000"/>
                </a:solidFill>
              </a:rPr>
              <a:t>Other allied dental organizations such as the American Academy of Cosmetic Dentistry, Academy of Laser Dentistry, and Academy of Implant Dentistry look to the AGD for leadership in issues affecting the general dentistry community.</a:t>
            </a:r>
          </a:p>
          <a:p>
            <a:pPr eaLnBrk="1" fontAlgn="auto" hangingPunct="1">
              <a:spcBef>
                <a:spcPts val="0"/>
              </a:spcBef>
              <a:spcAft>
                <a:spcPts val="0"/>
              </a:spcAft>
              <a:defRPr/>
            </a:pPr>
            <a:endParaRPr lang="en-US" sz="1050" dirty="0">
              <a:solidFill>
                <a:srgbClr val="000000"/>
              </a:solidFill>
            </a:endParaRPr>
          </a:p>
          <a:p>
            <a:pPr eaLnBrk="1" fontAlgn="auto" hangingPunct="1">
              <a:spcBef>
                <a:spcPts val="0"/>
              </a:spcBef>
              <a:spcAft>
                <a:spcPts val="0"/>
              </a:spcAft>
              <a:defRPr/>
            </a:pPr>
            <a:r>
              <a:rPr lang="en-US" sz="1050" dirty="0">
                <a:solidFill>
                  <a:srgbClr val="000000"/>
                </a:solidFill>
              </a:rPr>
              <a:t>When the ADA needs input on issues affecting the general dentist, the AGD is the primary community of interest invited for that input.</a:t>
            </a:r>
          </a:p>
          <a:p>
            <a:pPr eaLnBrk="1" fontAlgn="auto" hangingPunct="1">
              <a:spcBef>
                <a:spcPts val="0"/>
              </a:spcBef>
              <a:spcAft>
                <a:spcPts val="0"/>
              </a:spcAft>
              <a:defRPr/>
            </a:pPr>
            <a:endParaRPr lang="en-US" sz="1050" dirty="0">
              <a:solidFill>
                <a:srgbClr val="000000"/>
              </a:solidFill>
            </a:endParaRPr>
          </a:p>
          <a:p>
            <a:pPr eaLnBrk="1" fontAlgn="auto" hangingPunct="1">
              <a:spcBef>
                <a:spcPts val="0"/>
              </a:spcBef>
              <a:spcAft>
                <a:spcPts val="0"/>
              </a:spcAft>
              <a:defRPr/>
            </a:pPr>
            <a:r>
              <a:rPr lang="en-US" sz="1050" dirty="0">
                <a:solidFill>
                  <a:srgbClr val="000000"/>
                </a:solidFill>
              </a:rPr>
              <a:t>We have approximately 38,000 members throughout the United States and Canada.</a:t>
            </a:r>
            <a:endParaRPr lang="en-US" sz="1050" dirty="0"/>
          </a:p>
        </p:txBody>
      </p:sp>
      <p:sp>
        <p:nvSpPr>
          <p:cNvPr id="2560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D71B8B5-A68F-43BE-802C-2FE6E8601D9C}" type="slidenum">
              <a:rPr lang="en-US" altLang="en-US">
                <a:latin typeface="Calibri" panose="020F0502020204030204" pitchFamily="34" charset="0"/>
              </a:rPr>
              <a:pPr eaLnBrk="1" hangingPunct="1"/>
              <a:t>4</a:t>
            </a:fld>
            <a:endParaRPr lang="en-US" altLang="en-US">
              <a:latin typeface="Calibri" panose="020F0502020204030204" pitchFamily="34" charset="0"/>
            </a:endParaRPr>
          </a:p>
        </p:txBody>
      </p:sp>
    </p:spTree>
    <p:extLst>
      <p:ext uri="{BB962C8B-B14F-4D97-AF65-F5344CB8AC3E}">
        <p14:creationId xmlns:p14="http://schemas.microsoft.com/office/powerpoint/2010/main" val="28925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662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CAB1C6A-2D87-4EEE-974B-03A5034E1ECA}" type="slidenum">
              <a:rPr lang="en-US" altLang="en-US">
                <a:latin typeface="Calibri" panose="020F0502020204030204" pitchFamily="34" charset="0"/>
              </a:rPr>
              <a:pPr eaLnBrk="1" hangingPunct="1"/>
              <a:t>5</a:t>
            </a:fld>
            <a:endParaRPr lang="en-US" altLang="en-US">
              <a:latin typeface="Calibri" panose="020F0502020204030204" pitchFamily="34" charset="0"/>
            </a:endParaRPr>
          </a:p>
        </p:txBody>
      </p:sp>
    </p:spTree>
    <p:extLst>
      <p:ext uri="{BB962C8B-B14F-4D97-AF65-F5344CB8AC3E}">
        <p14:creationId xmlns:p14="http://schemas.microsoft.com/office/powerpoint/2010/main" val="29145881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sz="1050" dirty="0">
                <a:solidFill>
                  <a:srgbClr val="000000"/>
                </a:solidFill>
              </a:rPr>
              <a:t>I’ve been a member of the AGD for </a:t>
            </a:r>
            <a:r>
              <a:rPr lang="en-US" sz="1050" b="1" dirty="0">
                <a:solidFill>
                  <a:srgbClr val="000000"/>
                </a:solidFill>
              </a:rPr>
              <a:t>{insert number}</a:t>
            </a:r>
            <a:r>
              <a:rPr lang="en-US" sz="1050" dirty="0">
                <a:solidFill>
                  <a:srgbClr val="000000"/>
                </a:solidFill>
              </a:rPr>
              <a:t> years, and it has helped me with everything from finding a practice to insurance contract analysis to discounts on personal and professional products and services.</a:t>
            </a:r>
          </a:p>
          <a:p>
            <a:pPr eaLnBrk="1" fontAlgn="auto" hangingPunct="1">
              <a:spcBef>
                <a:spcPts val="0"/>
              </a:spcBef>
              <a:spcAft>
                <a:spcPts val="0"/>
              </a:spcAft>
              <a:defRPr/>
            </a:pPr>
            <a:endParaRPr lang="en-US" sz="1050" dirty="0">
              <a:solidFill>
                <a:srgbClr val="000000"/>
              </a:solidFill>
            </a:endParaRPr>
          </a:p>
          <a:p>
            <a:pPr eaLnBrk="1" fontAlgn="auto" hangingPunct="1">
              <a:spcBef>
                <a:spcPts val="0"/>
              </a:spcBef>
              <a:spcAft>
                <a:spcPts val="0"/>
              </a:spcAft>
              <a:defRPr/>
            </a:pPr>
            <a:r>
              <a:rPr lang="en-US" sz="1050" dirty="0">
                <a:solidFill>
                  <a:srgbClr val="000000"/>
                </a:solidFill>
              </a:rPr>
              <a:t>The AGD offers dental students great benefits, too, that are designed to guide you toward a successful career. As a student member, you’ll receive resources for furthering your education, advice to help you in your transition from student to new dentist, and so much more. After graduation, take advantage of all of the AGD’s practice management tools, stay up-to-date on the latest techniques with high-quality CE courses, and find your voice both in your career and in the general dentistry profession.</a:t>
            </a:r>
            <a:endParaRPr lang="en-US" sz="1050" dirty="0"/>
          </a:p>
        </p:txBody>
      </p:sp>
      <p:sp>
        <p:nvSpPr>
          <p:cNvPr id="2765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343E817-BE75-43EC-90F9-280077A7EE5F}" type="slidenum">
              <a:rPr lang="en-US" altLang="en-US">
                <a:latin typeface="Calibri" panose="020F0502020204030204" pitchFamily="34" charset="0"/>
              </a:rPr>
              <a:pPr eaLnBrk="1" hangingPunct="1"/>
              <a:t>6</a:t>
            </a:fld>
            <a:endParaRPr lang="en-US" altLang="en-US">
              <a:latin typeface="Calibri" panose="020F0502020204030204" pitchFamily="34" charset="0"/>
            </a:endParaRPr>
          </a:p>
        </p:txBody>
      </p:sp>
    </p:spTree>
    <p:extLst>
      <p:ext uri="{BB962C8B-B14F-4D97-AF65-F5344CB8AC3E}">
        <p14:creationId xmlns:p14="http://schemas.microsoft.com/office/powerpoint/2010/main" val="17966781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sz="1050" dirty="0">
                <a:solidFill>
                  <a:srgbClr val="000000"/>
                </a:solidFill>
              </a:rPr>
              <a:t>As a member of the AGD, you’ll get a lot of free and discounted products and services that will help you further your dental education and transition into your career. For example…</a:t>
            </a:r>
            <a:r>
              <a:rPr lang="en-US" sz="1050" i="1" dirty="0">
                <a:solidFill>
                  <a:srgbClr val="000000"/>
                </a:solidFill>
              </a:rPr>
              <a:t>(click to next slide)</a:t>
            </a:r>
          </a:p>
        </p:txBody>
      </p:sp>
      <p:sp>
        <p:nvSpPr>
          <p:cNvPr id="2867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6AF01E4-CC95-4B52-9EE4-7AAE57748B9A}" type="slidenum">
              <a:rPr lang="en-US" altLang="en-US">
                <a:latin typeface="Calibri" panose="020F0502020204030204" pitchFamily="34" charset="0"/>
              </a:rPr>
              <a:pPr eaLnBrk="1" hangingPunct="1"/>
              <a:t>7</a:t>
            </a:fld>
            <a:endParaRPr lang="en-US" altLang="en-US">
              <a:latin typeface="Calibri" panose="020F0502020204030204" pitchFamily="34" charset="0"/>
            </a:endParaRPr>
          </a:p>
        </p:txBody>
      </p:sp>
    </p:spTree>
    <p:extLst>
      <p:ext uri="{BB962C8B-B14F-4D97-AF65-F5344CB8AC3E}">
        <p14:creationId xmlns:p14="http://schemas.microsoft.com/office/powerpoint/2010/main" val="6282589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sz="1050" dirty="0">
                <a:solidFill>
                  <a:srgbClr val="000000"/>
                </a:solidFill>
              </a:rPr>
              <a:t>The AGD recognizes that learning doesn’t stop once your classes end, and since continuing education is such an important part of our members’ careers, we want our student members to learn the value of lifelong learning early on! That’s why we offer you the chance to earn up to 50 hours of CE lecture credit while you’re still in school, and apply it toward the prestigious AGD Fellowship Award (FAGD) and instant credibility once you graduate!</a:t>
            </a:r>
          </a:p>
          <a:p>
            <a:pPr eaLnBrk="1" fontAlgn="auto" hangingPunct="1">
              <a:spcBef>
                <a:spcPts val="0"/>
              </a:spcBef>
              <a:spcAft>
                <a:spcPts val="0"/>
              </a:spcAft>
              <a:defRPr/>
            </a:pPr>
            <a:endParaRPr lang="en-US" sz="1050" dirty="0">
              <a:solidFill>
                <a:srgbClr val="000000"/>
              </a:solidFill>
            </a:endParaRPr>
          </a:p>
          <a:p>
            <a:pPr eaLnBrk="1" fontAlgn="auto" hangingPunct="1">
              <a:spcBef>
                <a:spcPts val="0"/>
              </a:spcBef>
              <a:spcAft>
                <a:spcPts val="0"/>
              </a:spcAft>
              <a:defRPr/>
            </a:pPr>
            <a:r>
              <a:rPr lang="en-US" sz="1050" dirty="0">
                <a:solidFill>
                  <a:srgbClr val="000000"/>
                </a:solidFill>
              </a:rPr>
              <a:t>If you need research or other resources for any of your classes, or you just need some reading material for in between labs, the AGD gives you free subscriptions to our peer-reviewed journal, </a:t>
            </a:r>
            <a:r>
              <a:rPr lang="en-US" sz="1050" i="1" dirty="0">
                <a:solidFill>
                  <a:srgbClr val="000000"/>
                </a:solidFill>
              </a:rPr>
              <a:t>General Dentistry</a:t>
            </a:r>
            <a:r>
              <a:rPr lang="en-US" sz="1050" dirty="0">
                <a:solidFill>
                  <a:srgbClr val="000000"/>
                </a:solidFill>
              </a:rPr>
              <a:t>, and to our newsmagazine, </a:t>
            </a:r>
            <a:r>
              <a:rPr lang="en-US" sz="1050" i="1" dirty="0">
                <a:solidFill>
                  <a:srgbClr val="000000"/>
                </a:solidFill>
              </a:rPr>
              <a:t>AGD Impact,</a:t>
            </a:r>
            <a:r>
              <a:rPr lang="en-US" sz="1050" dirty="0">
                <a:solidFill>
                  <a:srgbClr val="000000"/>
                </a:solidFill>
              </a:rPr>
              <a:t> available in both print and interactive, digital editions. You can also access archives of both publications on the AGD website, as well as other online resources such as the AGD Podcast series, RSS feeds, and the AGD’s blog, </a:t>
            </a:r>
            <a:r>
              <a:rPr lang="en-US" sz="1050" i="1" dirty="0">
                <a:solidFill>
                  <a:srgbClr val="000000"/>
                </a:solidFill>
              </a:rPr>
              <a:t>The Daily Grind.</a:t>
            </a:r>
          </a:p>
          <a:p>
            <a:pPr eaLnBrk="1" fontAlgn="auto" hangingPunct="1">
              <a:spcBef>
                <a:spcPts val="0"/>
              </a:spcBef>
              <a:spcAft>
                <a:spcPts val="0"/>
              </a:spcAft>
              <a:defRPr/>
            </a:pPr>
            <a:endParaRPr lang="en-US" sz="1050" dirty="0">
              <a:solidFill>
                <a:srgbClr val="000000"/>
              </a:solidFill>
            </a:endParaRPr>
          </a:p>
          <a:p>
            <a:pPr eaLnBrk="1" fontAlgn="auto" hangingPunct="1">
              <a:spcBef>
                <a:spcPts val="0"/>
              </a:spcBef>
              <a:spcAft>
                <a:spcPts val="0"/>
              </a:spcAft>
              <a:defRPr/>
            </a:pPr>
            <a:r>
              <a:rPr lang="en-US" sz="1050" dirty="0">
                <a:solidFill>
                  <a:srgbClr val="000000"/>
                </a:solidFill>
              </a:rPr>
              <a:t>The AGD also welcomes students to AGD2024 with a reduced registration fee. Students are invited to attend lectures and capsule clinics, browse the Exhibit Hall, and more.</a:t>
            </a:r>
          </a:p>
          <a:p>
            <a:pPr eaLnBrk="1" fontAlgn="auto" hangingPunct="1">
              <a:spcBef>
                <a:spcPts val="0"/>
              </a:spcBef>
              <a:spcAft>
                <a:spcPts val="0"/>
              </a:spcAft>
              <a:defRPr/>
            </a:pPr>
            <a:endParaRPr lang="en-US" sz="1050" dirty="0">
              <a:solidFill>
                <a:srgbClr val="000000"/>
              </a:solidFill>
            </a:endParaRPr>
          </a:p>
          <a:p>
            <a:pPr eaLnBrk="1" fontAlgn="auto" hangingPunct="1">
              <a:spcBef>
                <a:spcPts val="0"/>
              </a:spcBef>
              <a:spcAft>
                <a:spcPts val="0"/>
              </a:spcAft>
              <a:defRPr/>
            </a:pPr>
            <a:r>
              <a:rPr lang="en-US" sz="1050" dirty="0">
                <a:solidFill>
                  <a:srgbClr val="000000"/>
                </a:solidFill>
              </a:rPr>
              <a:t>AGD member discussion forums allow you to pose questions to other general dentist members, and receive opinions and advice from like-minded professionals.</a:t>
            </a:r>
          </a:p>
          <a:p>
            <a:pPr eaLnBrk="1" fontAlgn="auto" hangingPunct="1">
              <a:spcBef>
                <a:spcPts val="0"/>
              </a:spcBef>
              <a:spcAft>
                <a:spcPts val="0"/>
              </a:spcAft>
              <a:defRPr/>
            </a:pPr>
            <a:endParaRPr lang="en-US" sz="1050" dirty="0">
              <a:solidFill>
                <a:srgbClr val="000000"/>
              </a:solidFill>
            </a:endParaRPr>
          </a:p>
          <a:p>
            <a:pPr eaLnBrk="1" fontAlgn="auto" hangingPunct="1">
              <a:spcBef>
                <a:spcPts val="0"/>
              </a:spcBef>
              <a:spcAft>
                <a:spcPts val="0"/>
              </a:spcAft>
              <a:defRPr/>
            </a:pPr>
            <a:r>
              <a:rPr lang="en-US" sz="1050" dirty="0">
                <a:solidFill>
                  <a:srgbClr val="000000"/>
                </a:solidFill>
              </a:rPr>
              <a:t>Plus, take advantage of local education events designed especially for students and often offered through your local dental school or AGD constituent.</a:t>
            </a:r>
            <a:endParaRPr lang="en-US" sz="1050" dirty="0"/>
          </a:p>
        </p:txBody>
      </p:sp>
      <p:sp>
        <p:nvSpPr>
          <p:cNvPr id="2970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71D196E-C58E-4831-938A-A9899BB5AC72}" type="slidenum">
              <a:rPr lang="en-US" altLang="en-US">
                <a:latin typeface="Calibri" panose="020F0502020204030204" pitchFamily="34" charset="0"/>
              </a:rPr>
              <a:pPr eaLnBrk="1" hangingPunct="1"/>
              <a:t>8</a:t>
            </a:fld>
            <a:endParaRPr lang="en-US" altLang="en-US">
              <a:latin typeface="Calibri" panose="020F0502020204030204" pitchFamily="34" charset="0"/>
            </a:endParaRPr>
          </a:p>
        </p:txBody>
      </p:sp>
    </p:spTree>
    <p:extLst>
      <p:ext uri="{BB962C8B-B14F-4D97-AF65-F5344CB8AC3E}">
        <p14:creationId xmlns:p14="http://schemas.microsoft.com/office/powerpoint/2010/main" val="13120139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sz="1050" dirty="0">
                <a:solidFill>
                  <a:srgbClr val="000000"/>
                </a:solidFill>
              </a:rPr>
              <a:t>You can also browse the AGD Career Center to see what kinds of jobs will be waiting for you after graduation, seek advice from fellow AGD members on which career path is right for you, and more.</a:t>
            </a:r>
          </a:p>
          <a:p>
            <a:pPr eaLnBrk="1" fontAlgn="auto" hangingPunct="1">
              <a:spcBef>
                <a:spcPts val="0"/>
              </a:spcBef>
              <a:spcAft>
                <a:spcPts val="0"/>
              </a:spcAft>
              <a:defRPr/>
            </a:pPr>
            <a:endParaRPr lang="en-US" sz="1050" dirty="0">
              <a:solidFill>
                <a:srgbClr val="000000"/>
              </a:solidFill>
            </a:endParaRPr>
          </a:p>
          <a:p>
            <a:pPr eaLnBrk="1" fontAlgn="auto" hangingPunct="1">
              <a:spcBef>
                <a:spcPts val="0"/>
              </a:spcBef>
              <a:spcAft>
                <a:spcPts val="0"/>
              </a:spcAft>
              <a:defRPr/>
            </a:pPr>
            <a:r>
              <a:rPr lang="en-US" sz="1050" dirty="0">
                <a:solidFill>
                  <a:srgbClr val="000000"/>
                </a:solidFill>
              </a:rPr>
              <a:t>Plus, the AGD’s free student transition manual outlines everything you’ll need to know about transitioning from dental student to dental professional, including how to set up and manage your first dental practice.</a:t>
            </a:r>
          </a:p>
        </p:txBody>
      </p:sp>
      <p:sp>
        <p:nvSpPr>
          <p:cNvPr id="3072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8F366BB-D9C4-40EF-862C-AEB420BA5239}" type="slidenum">
              <a:rPr lang="en-US" altLang="en-US">
                <a:latin typeface="Calibri" panose="020F0502020204030204" pitchFamily="34" charset="0"/>
              </a:rPr>
              <a:pPr eaLnBrk="1" hangingPunct="1"/>
              <a:t>9</a:t>
            </a:fld>
            <a:endParaRPr lang="en-US" altLang="en-US">
              <a:latin typeface="Calibri" panose="020F0502020204030204" pitchFamily="34" charset="0"/>
            </a:endParaRPr>
          </a:p>
        </p:txBody>
      </p:sp>
    </p:spTree>
    <p:extLst>
      <p:ext uri="{BB962C8B-B14F-4D97-AF65-F5344CB8AC3E}">
        <p14:creationId xmlns:p14="http://schemas.microsoft.com/office/powerpoint/2010/main" val="37345703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92500" lnSpcReduction="20000"/>
          </a:bodyPr>
          <a:lstStyle/>
          <a:p>
            <a:pPr eaLnBrk="1" fontAlgn="auto" hangingPunct="1">
              <a:spcBef>
                <a:spcPts val="0"/>
              </a:spcBef>
              <a:spcAft>
                <a:spcPts val="0"/>
              </a:spcAft>
              <a:defRPr/>
            </a:pPr>
            <a:r>
              <a:rPr lang="en-US" sz="1050" dirty="0">
                <a:solidFill>
                  <a:srgbClr val="000000"/>
                </a:solidFill>
              </a:rPr>
              <a:t>If you want to network with fellow classmates and future colleagues, take advantage of the low-cost registration we offer to students who attend the AGD annual meeting. The next annual meeting will take place July 17 – 20, in Minneapolis, so mark your calendars today! While you’re there, you’ll have access to top-notch continuing education courses, an innovate Exhibit Hall, exciting social events, and more!</a:t>
            </a:r>
          </a:p>
          <a:p>
            <a:pPr eaLnBrk="1" fontAlgn="auto" hangingPunct="1">
              <a:spcBef>
                <a:spcPts val="0"/>
              </a:spcBef>
              <a:spcAft>
                <a:spcPts val="0"/>
              </a:spcAft>
              <a:defRPr/>
            </a:pPr>
            <a:endParaRPr lang="en-US" sz="1050" dirty="0">
              <a:solidFill>
                <a:srgbClr val="000000"/>
              </a:solidFill>
            </a:endParaRPr>
          </a:p>
          <a:p>
            <a:pPr eaLnBrk="1" fontAlgn="auto" hangingPunct="1">
              <a:spcBef>
                <a:spcPts val="0"/>
              </a:spcBef>
              <a:spcAft>
                <a:spcPts val="0"/>
              </a:spcAft>
              <a:defRPr/>
            </a:pPr>
            <a:r>
              <a:rPr lang="en-US" sz="1050" dirty="0">
                <a:solidFill>
                  <a:srgbClr val="000000"/>
                </a:solidFill>
              </a:rPr>
              <a:t>The AGD also has the FellowTrack program, a collaborative program run through select AGD constituents and their nearby dental schools. The FellowTrack program:</a:t>
            </a:r>
          </a:p>
          <a:p>
            <a:pPr marL="228600" lvl="1" indent="-228600" eaLnBrk="1" fontAlgn="auto" hangingPunct="1">
              <a:spcBef>
                <a:spcPts val="0"/>
              </a:spcBef>
              <a:spcAft>
                <a:spcPts val="0"/>
              </a:spcAft>
              <a:buFontTx/>
              <a:buChar char="•"/>
              <a:defRPr/>
            </a:pPr>
            <a:r>
              <a:rPr lang="en-US" sz="1050" dirty="0">
                <a:solidFill>
                  <a:srgbClr val="000000"/>
                </a:solidFill>
              </a:rPr>
              <a:t>Connects you with mentors</a:t>
            </a:r>
          </a:p>
          <a:p>
            <a:pPr marL="228600" lvl="1" indent="-228600" eaLnBrk="1" fontAlgn="auto" hangingPunct="1">
              <a:spcBef>
                <a:spcPts val="0"/>
              </a:spcBef>
              <a:spcAft>
                <a:spcPts val="0"/>
              </a:spcAft>
              <a:buFontTx/>
              <a:buChar char="•"/>
              <a:defRPr/>
            </a:pPr>
            <a:r>
              <a:rPr lang="en-US" sz="1050" dirty="0">
                <a:solidFill>
                  <a:srgbClr val="000000"/>
                </a:solidFill>
              </a:rPr>
              <a:t>Builds relationships with faculty and AGD leaders</a:t>
            </a:r>
          </a:p>
          <a:p>
            <a:pPr marL="228600" lvl="1" indent="-228600" eaLnBrk="1" fontAlgn="auto" hangingPunct="1">
              <a:spcBef>
                <a:spcPts val="0"/>
              </a:spcBef>
              <a:spcAft>
                <a:spcPts val="0"/>
              </a:spcAft>
              <a:buFontTx/>
              <a:buChar char="•"/>
              <a:defRPr/>
            </a:pPr>
            <a:r>
              <a:rPr lang="en-US" sz="1050" dirty="0">
                <a:solidFill>
                  <a:srgbClr val="000000"/>
                </a:solidFill>
              </a:rPr>
              <a:t>Prepares you for Fellowship (FAGD)</a:t>
            </a:r>
          </a:p>
          <a:p>
            <a:pPr marL="228600" lvl="1" indent="-228600" eaLnBrk="1" fontAlgn="auto" hangingPunct="1">
              <a:spcBef>
                <a:spcPts val="0"/>
              </a:spcBef>
              <a:spcAft>
                <a:spcPts val="0"/>
              </a:spcAft>
              <a:buFontTx/>
              <a:buChar char="•"/>
              <a:defRPr/>
            </a:pPr>
            <a:r>
              <a:rPr lang="en-US" sz="1050" dirty="0">
                <a:solidFill>
                  <a:srgbClr val="000000"/>
                </a:solidFill>
              </a:rPr>
              <a:t>Allows you to participate in original CE opportunities outside of your dental school curriculum</a:t>
            </a:r>
          </a:p>
          <a:p>
            <a:pPr marL="228600" lvl="1" indent="-228600" eaLnBrk="1" fontAlgn="auto" hangingPunct="1">
              <a:spcBef>
                <a:spcPts val="0"/>
              </a:spcBef>
              <a:spcAft>
                <a:spcPts val="0"/>
              </a:spcAft>
              <a:buFontTx/>
              <a:buChar char="•"/>
              <a:defRPr/>
            </a:pPr>
            <a:r>
              <a:rPr lang="en-US" sz="1050" dirty="0">
                <a:solidFill>
                  <a:srgbClr val="000000"/>
                </a:solidFill>
              </a:rPr>
              <a:t>Grooms you as a leader</a:t>
            </a:r>
          </a:p>
          <a:p>
            <a:pPr eaLnBrk="1" fontAlgn="auto" hangingPunct="1">
              <a:spcBef>
                <a:spcPts val="0"/>
              </a:spcBef>
              <a:spcAft>
                <a:spcPts val="0"/>
              </a:spcAft>
              <a:defRPr/>
            </a:pPr>
            <a:endParaRPr lang="en-US" sz="1050" dirty="0">
              <a:solidFill>
                <a:srgbClr val="000000"/>
              </a:solidFill>
            </a:endParaRPr>
          </a:p>
          <a:p>
            <a:pPr eaLnBrk="1" fontAlgn="auto" hangingPunct="1">
              <a:spcBef>
                <a:spcPts val="0"/>
              </a:spcBef>
              <a:spcAft>
                <a:spcPts val="0"/>
              </a:spcAft>
              <a:defRPr/>
            </a:pPr>
            <a:r>
              <a:rPr lang="en-US" sz="1050" dirty="0">
                <a:solidFill>
                  <a:srgbClr val="000000"/>
                </a:solidFill>
              </a:rPr>
              <a:t>The AGD encourages its constituents to host frequent Lunch &amp; Learns at local dental schools to build a positive presence with school administrators and students, and to expose you to the various companies and product suppliers you’ll find yourself working with after you graduate. Students are also encouraged to get involved in the event planning and organizing.</a:t>
            </a:r>
          </a:p>
          <a:p>
            <a:pPr eaLnBrk="1" fontAlgn="auto" hangingPunct="1">
              <a:spcBef>
                <a:spcPts val="0"/>
              </a:spcBef>
              <a:spcAft>
                <a:spcPts val="0"/>
              </a:spcAft>
              <a:defRPr/>
            </a:pPr>
            <a:endParaRPr lang="en-US" sz="1050" dirty="0">
              <a:solidFill>
                <a:srgbClr val="000000"/>
              </a:solidFill>
            </a:endParaRPr>
          </a:p>
          <a:p>
            <a:pPr eaLnBrk="1" fontAlgn="auto" hangingPunct="1">
              <a:spcBef>
                <a:spcPts val="0"/>
              </a:spcBef>
              <a:spcAft>
                <a:spcPts val="0"/>
              </a:spcAft>
              <a:defRPr/>
            </a:pPr>
            <a:r>
              <a:rPr lang="en-US" sz="1050" dirty="0"/>
              <a:t>The AGD also goes where the American Student Dental Association (ASDA) goes in order to stay connected with students like you throughout the country! Learn about finding your path to success with AGD membership and connect with leaders and staff at ASDA student events across the country, including the Annual Session, National Dental Student Lobby Day, and National Leadership Conference.</a:t>
            </a:r>
            <a:endParaRPr lang="en-US" sz="1050" dirty="0">
              <a:solidFill>
                <a:srgbClr val="000000"/>
              </a:solidFill>
            </a:endParaRPr>
          </a:p>
          <a:p>
            <a:pPr eaLnBrk="1" fontAlgn="auto" hangingPunct="1">
              <a:spcBef>
                <a:spcPts val="0"/>
              </a:spcBef>
              <a:spcAft>
                <a:spcPts val="0"/>
              </a:spcAft>
              <a:defRPr/>
            </a:pPr>
            <a:endParaRPr lang="en-US" sz="1050" dirty="0">
              <a:solidFill>
                <a:srgbClr val="000000"/>
              </a:solidFill>
            </a:endParaRPr>
          </a:p>
          <a:p>
            <a:pPr eaLnBrk="1" fontAlgn="auto" hangingPunct="1">
              <a:spcBef>
                <a:spcPts val="0"/>
              </a:spcBef>
              <a:spcAft>
                <a:spcPts val="0"/>
              </a:spcAft>
              <a:defRPr/>
            </a:pPr>
            <a:r>
              <a:rPr lang="en-US" sz="1050" dirty="0">
                <a:solidFill>
                  <a:srgbClr val="000000"/>
                </a:solidFill>
              </a:rPr>
              <a:t>And, finally, online member discussion forums and social media sites such as Facebook, Twitter, LinkedIn, and Google+ are also great ways to network online with your peers and fellow AGD members, and stay up-to-date on the latest techniques and current news.</a:t>
            </a:r>
            <a:endParaRPr lang="en-US" sz="1050" dirty="0"/>
          </a:p>
        </p:txBody>
      </p:sp>
      <p:sp>
        <p:nvSpPr>
          <p:cNvPr id="3277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D7DC280D-9933-4306-AED7-EB08919FE074}"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1113635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8968560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96762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568411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81675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630186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55BB71F6-A9D0-F44A-8D35-B4B6C6067CE5}" type="datetimeFigureOut">
              <a:rPr lang="en-US" smtClean="0"/>
              <a:t>11/15/2023</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073AE3F8-3DF2-FD44-9FE9-B9927ED94034}" type="slidenum">
              <a:rPr lang="en-US" smtClean="0"/>
              <a:t>‹#›</a:t>
            </a:fld>
            <a:endParaRPr lang="en-US"/>
          </a:p>
        </p:txBody>
      </p:sp>
    </p:spTree>
    <p:extLst>
      <p:ext uri="{BB962C8B-B14F-4D97-AF65-F5344CB8AC3E}">
        <p14:creationId xmlns:p14="http://schemas.microsoft.com/office/powerpoint/2010/main" val="2166302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991581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 name="Rectangle 19"/>
          <p:cNvSpPr/>
          <p:nvPr userDrawn="1"/>
        </p:nvSpPr>
        <p:spPr>
          <a:xfrm>
            <a:off x="3175" y="6400800"/>
            <a:ext cx="3044825" cy="457200"/>
          </a:xfrm>
          <a:prstGeom prst="rect">
            <a:avLst/>
          </a:prstGeom>
          <a:solidFill>
            <a:srgbClr val="74367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userDrawn="1"/>
        </p:nvSpPr>
        <p:spPr>
          <a:xfrm>
            <a:off x="3051175" y="6400800"/>
            <a:ext cx="3044825" cy="457200"/>
          </a:xfrm>
          <a:prstGeom prst="rect">
            <a:avLst/>
          </a:prstGeom>
          <a:solidFill>
            <a:srgbClr val="DF642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Rectangle 34"/>
          <p:cNvSpPr/>
          <p:nvPr userDrawn="1"/>
        </p:nvSpPr>
        <p:spPr>
          <a:xfrm>
            <a:off x="6096000" y="6400800"/>
            <a:ext cx="3044825" cy="457200"/>
          </a:xfrm>
          <a:prstGeom prst="rect">
            <a:avLst/>
          </a:prstGeom>
          <a:solidFill>
            <a:srgbClr val="65B03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Oval 21"/>
          <p:cNvSpPr/>
          <p:nvPr userDrawn="1"/>
        </p:nvSpPr>
        <p:spPr>
          <a:xfrm>
            <a:off x="3025775" y="6405563"/>
            <a:ext cx="44450" cy="4921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Oval 22"/>
          <p:cNvSpPr/>
          <p:nvPr userDrawn="1"/>
        </p:nvSpPr>
        <p:spPr>
          <a:xfrm>
            <a:off x="3024188" y="6535738"/>
            <a:ext cx="46037" cy="4603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Oval 23"/>
          <p:cNvSpPr/>
          <p:nvPr userDrawn="1"/>
        </p:nvSpPr>
        <p:spPr>
          <a:xfrm>
            <a:off x="3024188" y="6665913"/>
            <a:ext cx="46037" cy="4603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Oval 24"/>
          <p:cNvSpPr/>
          <p:nvPr userDrawn="1"/>
        </p:nvSpPr>
        <p:spPr>
          <a:xfrm>
            <a:off x="3024188" y="6802438"/>
            <a:ext cx="46037" cy="4603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Oval 25"/>
          <p:cNvSpPr/>
          <p:nvPr userDrawn="1"/>
        </p:nvSpPr>
        <p:spPr>
          <a:xfrm>
            <a:off x="6069013" y="6405563"/>
            <a:ext cx="46037" cy="4921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Oval 26"/>
          <p:cNvSpPr/>
          <p:nvPr userDrawn="1"/>
        </p:nvSpPr>
        <p:spPr>
          <a:xfrm>
            <a:off x="6067425" y="6535738"/>
            <a:ext cx="46038" cy="4603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Oval 27"/>
          <p:cNvSpPr/>
          <p:nvPr userDrawn="1"/>
        </p:nvSpPr>
        <p:spPr>
          <a:xfrm>
            <a:off x="6067425" y="6665913"/>
            <a:ext cx="46038" cy="4603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 name="Oval 28"/>
          <p:cNvSpPr/>
          <p:nvPr userDrawn="1"/>
        </p:nvSpPr>
        <p:spPr>
          <a:xfrm>
            <a:off x="6067425" y="6802438"/>
            <a:ext cx="46038" cy="4603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3627500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5" r:id="rId6"/>
    <p:sldLayoutId id="2147483656"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20.png"/><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6.xml"/><Relationship Id="rId5" Type="http://schemas.openxmlformats.org/officeDocument/2006/relationships/image" Target="../media/image25.jpeg"/><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29.jpeg"/></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12.gif"/><Relationship Id="rId4" Type="http://schemas.openxmlformats.org/officeDocument/2006/relationships/image" Target="../media/image11.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extLst>
              <a:ext uri="{28A0092B-C50C-407E-A947-70E740481C1C}">
                <a14:useLocalDpi xmlns:a14="http://schemas.microsoft.com/office/drawing/2010/main" val="0"/>
              </a:ext>
            </a:extLst>
          </a:blip>
          <a:srcRect l="8338"/>
          <a:stretch/>
        </p:blipFill>
        <p:spPr bwMode="auto">
          <a:xfrm>
            <a:off x="2137410" y="1805941"/>
            <a:ext cx="4457699" cy="230886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983431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6"/>
          <p:cNvSpPr txBox="1">
            <a:spLocks/>
          </p:cNvSpPr>
          <p:nvPr/>
        </p:nvSpPr>
        <p:spPr>
          <a:xfrm>
            <a:off x="457200" y="533400"/>
            <a:ext cx="8229600" cy="944563"/>
          </a:xfrm>
          <a:prstGeom prst="rect">
            <a:avLst/>
          </a:prstGeo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itchFamily="34" charset="0"/>
                <a:ea typeface="+mn-ea"/>
                <a:cs typeface="+mn-cs"/>
              </a:rPr>
              <a:t>Networking Opportunities</a:t>
            </a:r>
          </a:p>
        </p:txBody>
      </p:sp>
      <p:sp>
        <p:nvSpPr>
          <p:cNvPr id="11267" name="Content Placeholder 7"/>
          <p:cNvSpPr txBox="1">
            <a:spLocks/>
          </p:cNvSpPr>
          <p:nvPr/>
        </p:nvSpPr>
        <p:spPr bwMode="auto">
          <a:xfrm>
            <a:off x="457200" y="1798638"/>
            <a:ext cx="51054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342900" marR="0" lvl="0" indent="-342900" algn="l" defTabSz="457200" rtl="0" eaLnBrk="1" fontAlgn="auto" latinLnBrk="0" hangingPunct="1">
              <a:lnSpc>
                <a:spcPct val="100000"/>
              </a:lnSpc>
              <a:spcBef>
                <a:spcPts val="0"/>
              </a:spcBef>
              <a:spcAft>
                <a:spcPts val="1800"/>
              </a:spcAft>
              <a:buClrTx/>
              <a:buSzTx/>
              <a:buFont typeface="Arial" panose="020B0604020202020204" pitchFamily="34" charset="0"/>
              <a:buChar char="•"/>
              <a:tabLst/>
              <a:defRPr/>
            </a:pPr>
            <a:r>
              <a:rPr kumimoji="0" lang="en-US" altLang="en-US" sz="26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AGD Student Chapters</a:t>
            </a:r>
          </a:p>
          <a:p>
            <a:pPr marL="342900" marR="0" lvl="0" indent="-342900" algn="l" defTabSz="457200" rtl="0" eaLnBrk="1" fontAlgn="auto" latinLnBrk="0" hangingPunct="1">
              <a:lnSpc>
                <a:spcPct val="100000"/>
              </a:lnSpc>
              <a:spcBef>
                <a:spcPts val="0"/>
              </a:spcBef>
              <a:spcAft>
                <a:spcPts val="1800"/>
              </a:spcAft>
              <a:buClrTx/>
              <a:buSzTx/>
              <a:buFont typeface="Arial" panose="020B0604020202020204" pitchFamily="34" charset="0"/>
              <a:buChar char="•"/>
              <a:tabLst/>
              <a:defRPr/>
            </a:pPr>
            <a:r>
              <a:rPr kumimoji="0" lang="en-US" altLang="en-US" sz="26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Lunch &amp; CE Events</a:t>
            </a:r>
          </a:p>
          <a:p>
            <a:pPr marL="342900" marR="0" lvl="0" indent="-342900" algn="l" defTabSz="457200" rtl="0" eaLnBrk="1" fontAlgn="auto" latinLnBrk="0" hangingPunct="1">
              <a:lnSpc>
                <a:spcPct val="100000"/>
              </a:lnSpc>
              <a:spcBef>
                <a:spcPts val="0"/>
              </a:spcBef>
              <a:spcAft>
                <a:spcPts val="1800"/>
              </a:spcAft>
              <a:buClrTx/>
              <a:buSzTx/>
              <a:buFont typeface="Arial" panose="020B0604020202020204" pitchFamily="34" charset="0"/>
              <a:buChar char="•"/>
              <a:tabLst/>
              <a:defRPr/>
            </a:pPr>
            <a:r>
              <a:rPr kumimoji="0" lang="en-US" altLang="en-US" sz="26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AGD social media pages</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6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Local constituent network</a:t>
            </a:r>
          </a:p>
        </p:txBody>
      </p:sp>
      <p:pic>
        <p:nvPicPr>
          <p:cNvPr id="4" name="Picture 3" descr="iStock_000003146470Large.jpg"/>
          <p:cNvPicPr>
            <a:picLocks noChangeAspect="1"/>
          </p:cNvPicPr>
          <p:nvPr/>
        </p:nvPicPr>
        <p:blipFill>
          <a:blip r:embed="rId3"/>
          <a:stretch>
            <a:fillRect/>
          </a:stretch>
        </p:blipFill>
        <p:spPr>
          <a:xfrm>
            <a:off x="5638800" y="1752600"/>
            <a:ext cx="2039721" cy="2891757"/>
          </a:xfrm>
          <a:prstGeom prst="roundRect">
            <a:avLst>
              <a:gd name="adj" fmla="val 10421"/>
            </a:avLst>
          </a:prstGeom>
          <a:ln>
            <a:noFill/>
          </a:ln>
          <a:effectLst>
            <a:outerShdw blurRad="127000" dist="38100" dir="2700000" algn="ctr">
              <a:srgbClr val="000000">
                <a:alpha val="45000"/>
              </a:srgbClr>
            </a:outerShdw>
            <a:reflection blurRad="6350" stA="52000" endA="300" endPos="35000" dir="5400000" sy="-100000" algn="bl" rotWithShape="0"/>
          </a:effectLst>
        </p:spPr>
      </p:pic>
    </p:spTree>
    <p:extLst>
      <p:ext uri="{BB962C8B-B14F-4D97-AF65-F5344CB8AC3E}">
        <p14:creationId xmlns:p14="http://schemas.microsoft.com/office/powerpoint/2010/main" val="9128973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381000" y="2438400"/>
            <a:ext cx="8382000" cy="1470025"/>
          </a:xfrm>
          <a:prstGeom prst="rect">
            <a:avLst/>
          </a:prstGeom>
        </p:spPr>
        <p:txBody>
          <a:bodyPr/>
          <a:lstStyle/>
          <a:p>
            <a:pPr algn="ctr" fontAlgn="auto">
              <a:spcAft>
                <a:spcPts val="0"/>
              </a:spcAft>
              <a:defRPr/>
            </a:pPr>
            <a:r>
              <a:rPr lang="en-US" sz="5200" b="1" dirty="0">
                <a:effectLst>
                  <a:outerShdw blurRad="38100" dist="38100" dir="2700000" algn="tl">
                    <a:srgbClr val="000000">
                      <a:alpha val="43137"/>
                    </a:srgbClr>
                  </a:outerShdw>
                </a:effectLst>
                <a:latin typeface="Calibri" pitchFamily="34" charset="0"/>
                <a:ea typeface="+mj-ea"/>
                <a:cs typeface="+mj-cs"/>
              </a:rPr>
              <a:t>What can the AGD do</a:t>
            </a:r>
            <a:br>
              <a:rPr lang="en-US" sz="5200" b="1" dirty="0">
                <a:effectLst>
                  <a:outerShdw blurRad="38100" dist="38100" dir="2700000" algn="tl">
                    <a:srgbClr val="000000">
                      <a:alpha val="43137"/>
                    </a:srgbClr>
                  </a:outerShdw>
                </a:effectLst>
                <a:latin typeface="Calibri" pitchFamily="34" charset="0"/>
                <a:ea typeface="+mj-ea"/>
                <a:cs typeface="+mj-cs"/>
              </a:rPr>
            </a:br>
            <a:r>
              <a:rPr lang="en-US" sz="5200" b="1" dirty="0">
                <a:effectLst>
                  <a:outerShdw blurRad="38100" dist="38100" dir="2700000" algn="tl">
                    <a:srgbClr val="000000">
                      <a:alpha val="43137"/>
                    </a:srgbClr>
                  </a:outerShdw>
                </a:effectLst>
                <a:latin typeface="Calibri" pitchFamily="34" charset="0"/>
                <a:ea typeface="+mj-ea"/>
                <a:cs typeface="+mj-cs"/>
              </a:rPr>
              <a:t>for me after graduation?</a:t>
            </a:r>
          </a:p>
        </p:txBody>
      </p:sp>
    </p:spTree>
    <p:extLst>
      <p:ext uri="{BB962C8B-B14F-4D97-AF65-F5344CB8AC3E}">
        <p14:creationId xmlns:p14="http://schemas.microsoft.com/office/powerpoint/2010/main" val="534410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7"/>
          <p:cNvSpPr txBox="1">
            <a:spLocks/>
          </p:cNvSpPr>
          <p:nvPr/>
        </p:nvSpPr>
        <p:spPr>
          <a:xfrm>
            <a:off x="381000" y="533400"/>
            <a:ext cx="8382000" cy="1143000"/>
          </a:xfrm>
          <a:prstGeom prst="rect">
            <a:avLst/>
          </a:prstGeom>
        </p:spPr>
        <p:txBody>
          <a:bodyPr/>
          <a:lstStyle/>
          <a:p>
            <a:pPr algn="ctr" fontAlgn="auto">
              <a:spcAft>
                <a:spcPts val="0"/>
              </a:spcAft>
              <a:defRPr/>
            </a:pPr>
            <a:r>
              <a:rPr lang="en-US" sz="4400" b="1" dirty="0">
                <a:effectLst>
                  <a:outerShdw blurRad="38100" dist="38100" dir="2700000" algn="tl">
                    <a:srgbClr val="000000">
                      <a:alpha val="43137"/>
                    </a:srgbClr>
                  </a:outerShdw>
                </a:effectLst>
                <a:latin typeface="Calibri" pitchFamily="34" charset="0"/>
                <a:ea typeface="+mj-ea"/>
                <a:cs typeface="+mj-cs"/>
              </a:rPr>
              <a:t>FREE Student Transition Manual</a:t>
            </a:r>
            <a:br>
              <a:rPr lang="en-US" sz="4400" b="1" dirty="0">
                <a:effectLst>
                  <a:outerShdw blurRad="38100" dist="38100" dir="2700000" algn="tl">
                    <a:srgbClr val="000000">
                      <a:alpha val="43137"/>
                    </a:srgbClr>
                  </a:outerShdw>
                </a:effectLst>
                <a:latin typeface="Calibri" pitchFamily="34" charset="0"/>
                <a:ea typeface="+mj-ea"/>
                <a:cs typeface="+mj-cs"/>
              </a:rPr>
            </a:br>
            <a:r>
              <a:rPr lang="en-US" sz="3600" b="1" i="1" dirty="0">
                <a:effectLst>
                  <a:outerShdw blurRad="38100" dist="38100" dir="2700000" algn="tl">
                    <a:srgbClr val="000000">
                      <a:alpha val="43137"/>
                    </a:srgbClr>
                  </a:outerShdw>
                </a:effectLst>
                <a:latin typeface="Calibri" pitchFamily="34" charset="0"/>
                <a:ea typeface="+mj-ea"/>
                <a:cs typeface="+mj-cs"/>
              </a:rPr>
              <a:t>You’ve Graduated, Now What?</a:t>
            </a:r>
          </a:p>
        </p:txBody>
      </p:sp>
      <p:sp>
        <p:nvSpPr>
          <p:cNvPr id="3" name="Content Placeholder 8"/>
          <p:cNvSpPr txBox="1">
            <a:spLocks/>
          </p:cNvSpPr>
          <p:nvPr/>
        </p:nvSpPr>
        <p:spPr>
          <a:xfrm>
            <a:off x="457200" y="1828800"/>
            <a:ext cx="8229600" cy="4525963"/>
          </a:xfrm>
          <a:prstGeom prst="rect">
            <a:avLst/>
          </a:prstGeom>
        </p:spPr>
        <p:txBody>
          <a:bodyPr/>
          <a:lstStyle/>
          <a:p>
            <a:pPr lvl="1" fontAlgn="auto">
              <a:spcBef>
                <a:spcPct val="20000"/>
              </a:spcBef>
              <a:spcAft>
                <a:spcPts val="0"/>
              </a:spcAft>
              <a:buClr>
                <a:schemeClr val="tx1"/>
              </a:buClr>
              <a:defRPr/>
            </a:pPr>
            <a:r>
              <a:rPr lang="en-US" sz="2600" dirty="0">
                <a:latin typeface="Calibri" pitchFamily="34" charset="0"/>
                <a:cs typeface="Arial" charset="0"/>
              </a:rPr>
              <a:t>Get all of the practice start-up information they won’t tell you in school, from experienced dentists:</a:t>
            </a:r>
          </a:p>
          <a:p>
            <a:pPr marL="742950" lvl="1" fontAlgn="auto">
              <a:spcBef>
                <a:spcPct val="20000"/>
              </a:spcBef>
              <a:spcAft>
                <a:spcPts val="0"/>
              </a:spcAft>
              <a:buClr>
                <a:schemeClr val="tx1"/>
              </a:buClr>
              <a:defRPr/>
            </a:pPr>
            <a:endParaRPr lang="en-US" sz="800" dirty="0">
              <a:latin typeface="Calibri" pitchFamily="34" charset="0"/>
              <a:cs typeface="Arial" charset="0"/>
            </a:endParaRPr>
          </a:p>
          <a:p>
            <a:pPr marL="3017520" lvl="2" indent="-228600" fontAlgn="auto">
              <a:spcAft>
                <a:spcPts val="0"/>
              </a:spcAft>
              <a:buClr>
                <a:schemeClr val="tx1"/>
              </a:buClr>
              <a:buFont typeface="Arial" pitchFamily="34" charset="0"/>
              <a:buChar char="•"/>
              <a:defRPr/>
            </a:pPr>
            <a:r>
              <a:rPr lang="en-US" sz="2600" b="1" dirty="0">
                <a:latin typeface="Calibri" pitchFamily="34" charset="0"/>
                <a:cs typeface="Arial" charset="0"/>
              </a:rPr>
              <a:t>Getting started</a:t>
            </a:r>
          </a:p>
          <a:p>
            <a:pPr marL="3017520" lvl="2" indent="-228600" fontAlgn="auto">
              <a:spcBef>
                <a:spcPct val="20000"/>
              </a:spcBef>
              <a:spcAft>
                <a:spcPts val="0"/>
              </a:spcAft>
              <a:buClr>
                <a:schemeClr val="tx1"/>
              </a:buClr>
              <a:buFont typeface="Arial" pitchFamily="34" charset="0"/>
              <a:buChar char="•"/>
              <a:defRPr/>
            </a:pPr>
            <a:r>
              <a:rPr lang="en-US" sz="2600" b="1" dirty="0">
                <a:latin typeface="Calibri" pitchFamily="34" charset="0"/>
                <a:cs typeface="Arial" charset="0"/>
              </a:rPr>
              <a:t>Financial planning</a:t>
            </a:r>
          </a:p>
          <a:p>
            <a:pPr marL="3017520" lvl="2" indent="-228600" fontAlgn="auto">
              <a:spcBef>
                <a:spcPct val="20000"/>
              </a:spcBef>
              <a:spcAft>
                <a:spcPts val="0"/>
              </a:spcAft>
              <a:buClr>
                <a:schemeClr val="tx1"/>
              </a:buClr>
              <a:buFont typeface="Arial" pitchFamily="34" charset="0"/>
              <a:buChar char="•"/>
              <a:defRPr/>
            </a:pPr>
            <a:r>
              <a:rPr lang="en-US" sz="2600" b="1" dirty="0">
                <a:latin typeface="Calibri" pitchFamily="34" charset="0"/>
                <a:cs typeface="Arial" charset="0"/>
              </a:rPr>
              <a:t>Advancing your career</a:t>
            </a:r>
          </a:p>
          <a:p>
            <a:pPr marL="3017520" lvl="2" indent="-228600" fontAlgn="auto">
              <a:spcBef>
                <a:spcPct val="20000"/>
              </a:spcBef>
              <a:spcAft>
                <a:spcPts val="0"/>
              </a:spcAft>
              <a:buClr>
                <a:schemeClr val="tx1"/>
              </a:buClr>
              <a:buFont typeface="Arial" pitchFamily="34" charset="0"/>
              <a:buChar char="•"/>
              <a:defRPr/>
            </a:pPr>
            <a:r>
              <a:rPr lang="en-US" sz="2600" b="1" dirty="0">
                <a:latin typeface="Calibri" pitchFamily="34" charset="0"/>
                <a:cs typeface="Arial" charset="0"/>
              </a:rPr>
              <a:t>Checklists &amp; interactive forms</a:t>
            </a:r>
          </a:p>
          <a:p>
            <a:pPr marL="2376488" lvl="2" indent="-228600" fontAlgn="auto">
              <a:spcBef>
                <a:spcPct val="20000"/>
              </a:spcBef>
              <a:spcAft>
                <a:spcPts val="0"/>
              </a:spcAft>
              <a:buClr>
                <a:schemeClr val="tx1"/>
              </a:buClr>
              <a:defRPr/>
            </a:pPr>
            <a:endParaRPr lang="en-US" sz="1000" b="1" dirty="0">
              <a:latin typeface="Calibri" pitchFamily="34" charset="0"/>
              <a:cs typeface="Arial" charset="0"/>
            </a:endParaRPr>
          </a:p>
          <a:p>
            <a:pPr marL="457200" fontAlgn="auto">
              <a:spcBef>
                <a:spcPts val="1200"/>
              </a:spcBef>
              <a:spcAft>
                <a:spcPts val="0"/>
              </a:spcAft>
              <a:defRPr/>
            </a:pPr>
            <a:r>
              <a:rPr lang="en-US" sz="2600" i="1" dirty="0">
                <a:latin typeface="Calibri" pitchFamily="34" charset="0"/>
                <a:cs typeface="Arial" charset="0"/>
              </a:rPr>
              <a:t>Manual available for download from the AGD website. </a:t>
            </a:r>
          </a:p>
          <a:p>
            <a:pPr marL="457200" fontAlgn="auto">
              <a:spcAft>
                <a:spcPts val="0"/>
              </a:spcAft>
              <a:defRPr/>
            </a:pPr>
            <a:endParaRPr lang="en-US" sz="2600" dirty="0">
              <a:latin typeface="Calibri" pitchFamily="34" charset="0"/>
              <a:cs typeface="Arial" charset="0"/>
            </a:endParaRPr>
          </a:p>
          <a:p>
            <a:pPr marL="457200" fontAlgn="auto">
              <a:spcAft>
                <a:spcPts val="0"/>
              </a:spcAft>
              <a:defRPr/>
            </a:pPr>
            <a:endParaRPr lang="en-US" sz="1000" i="1" dirty="0">
              <a:latin typeface="Calibri" pitchFamily="34" charset="0"/>
            </a:endParaRPr>
          </a:p>
          <a:p>
            <a:pPr fontAlgn="auto">
              <a:spcBef>
                <a:spcPts val="600"/>
              </a:spcBef>
              <a:spcAft>
                <a:spcPts val="0"/>
              </a:spcAft>
              <a:defRPr/>
            </a:pPr>
            <a:r>
              <a:rPr lang="en-US" sz="1400" i="1" dirty="0">
                <a:latin typeface="Calibri" pitchFamily="34" charset="0"/>
              </a:rPr>
              <a:t>Created by the AGD in partnership with Dentist’s Advantage and the AGD Foundation. </a:t>
            </a:r>
            <a:endParaRPr lang="en-US" sz="1400" dirty="0">
              <a:latin typeface="Calibri" pitchFamily="34" charset="0"/>
            </a:endParaRPr>
          </a:p>
          <a:p>
            <a:pPr marL="457200" fontAlgn="auto">
              <a:spcAft>
                <a:spcPts val="0"/>
              </a:spcAft>
              <a:defRPr/>
            </a:pPr>
            <a:endParaRPr lang="en-US" sz="2600" i="1" dirty="0">
              <a:latin typeface="Calibri" pitchFamily="34" charset="0"/>
              <a:cs typeface="Arial" charset="0"/>
            </a:endParaRPr>
          </a:p>
        </p:txBody>
      </p:sp>
      <p:pic>
        <p:nvPicPr>
          <p:cNvPr id="4" name="Picture 3" descr="iStock_000003146470Large.jpg"/>
          <p:cNvPicPr>
            <a:picLocks noChangeAspect="1"/>
          </p:cNvPicPr>
          <p:nvPr/>
        </p:nvPicPr>
        <p:blipFill>
          <a:blip r:embed="rId3" cstate="screen"/>
          <a:stretch>
            <a:fillRect/>
          </a:stretch>
        </p:blipFill>
        <p:spPr>
          <a:xfrm>
            <a:off x="1454719" y="2851785"/>
            <a:ext cx="1357761" cy="1720215"/>
          </a:xfrm>
          <a:prstGeom prst="roundRect">
            <a:avLst>
              <a:gd name="adj" fmla="val 10421"/>
            </a:avLst>
          </a:prstGeom>
          <a:ln>
            <a:noFill/>
          </a:ln>
          <a:effectLst>
            <a:outerShdw blurRad="127000" dist="38100" dir="2700000" algn="ctr">
              <a:srgbClr val="000000">
                <a:alpha val="45000"/>
              </a:srgbClr>
            </a:outerShdw>
            <a:reflection blurRad="6350" stA="52000" endA="300" endPos="35000" dir="5400000" sy="-100000" algn="bl" rotWithShape="0"/>
          </a:effectLst>
        </p:spPr>
      </p:pic>
    </p:spTree>
    <p:extLst>
      <p:ext uri="{BB962C8B-B14F-4D97-AF65-F5344CB8AC3E}">
        <p14:creationId xmlns:p14="http://schemas.microsoft.com/office/powerpoint/2010/main" val="17636330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7"/>
          <p:cNvSpPr txBox="1">
            <a:spLocks/>
          </p:cNvSpPr>
          <p:nvPr/>
        </p:nvSpPr>
        <p:spPr>
          <a:xfrm>
            <a:off x="211930" y="387407"/>
            <a:ext cx="8720138" cy="1332260"/>
          </a:xfrm>
          <a:prstGeom prst="rect">
            <a:avLst/>
          </a:prstGeo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itchFamily="34" charset="0"/>
                <a:ea typeface="+mn-ea"/>
                <a:cs typeface="+mn-cs"/>
              </a:rPr>
              <a:t>Complimentary Malpractice Insurance</a:t>
            </a:r>
            <a:endParaRPr kumimoji="0" lang="en-US" sz="3200" b="1" i="1"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itchFamily="34" charset="0"/>
              <a:ea typeface="+mn-ea"/>
              <a:cs typeface="+mn-cs"/>
            </a:endParaRPr>
          </a:p>
        </p:txBody>
      </p:sp>
      <p:sp>
        <p:nvSpPr>
          <p:cNvPr id="3" name="Content Placeholder 8"/>
          <p:cNvSpPr txBox="1">
            <a:spLocks/>
          </p:cNvSpPr>
          <p:nvPr/>
        </p:nvSpPr>
        <p:spPr>
          <a:xfrm>
            <a:off x="381000" y="2637765"/>
            <a:ext cx="8382000" cy="3166698"/>
          </a:xfrm>
          <a:prstGeom prst="rect">
            <a:avLst/>
          </a:prstGeom>
        </p:spPr>
        <p:txBody>
          <a:bodyPr/>
          <a:lstStyle/>
          <a:p>
            <a:pPr marL="457200" marR="0" lvl="1" indent="0" algn="l" defTabSz="457200" rtl="0" eaLnBrk="1" fontAlgn="auto" latinLnBrk="0" hangingPunct="1">
              <a:lnSpc>
                <a:spcPct val="100000"/>
              </a:lnSpc>
              <a:spcBef>
                <a:spcPct val="20000"/>
              </a:spcBef>
              <a:spcAft>
                <a:spcPts val="0"/>
              </a:spcAft>
              <a:buClr>
                <a:prstClr val="black"/>
              </a:buClr>
              <a:buSzTx/>
              <a:buFontTx/>
              <a:buNone/>
              <a:tabLst/>
              <a:defRPr/>
            </a:pPr>
            <a:r>
              <a:rPr lang="en-US" sz="2600" dirty="0">
                <a:latin typeface="Calibri" pitchFamily="34" charset="0"/>
                <a:cs typeface="Arial" charset="0"/>
              </a:rPr>
              <a:t>AGD provides new graduate members with </a:t>
            </a:r>
            <a:r>
              <a:rPr kumimoji="0" lang="en-US" sz="2600" b="1" i="0" u="none" strike="noStrike" kern="1200" cap="none" spc="0" normalizeH="0" baseline="0" noProof="0" dirty="0">
                <a:ln>
                  <a:noFill/>
                </a:ln>
                <a:solidFill>
                  <a:prstClr val="black"/>
                </a:solidFill>
                <a:effectLst/>
                <a:uLnTx/>
                <a:uFillTx/>
                <a:latin typeface="Calibri" pitchFamily="34" charset="0"/>
                <a:ea typeface="+mn-ea"/>
                <a:cs typeface="Arial" charset="0"/>
              </a:rPr>
              <a:t>Complimentary </a:t>
            </a:r>
            <a:r>
              <a:rPr kumimoji="0" lang="en-US" sz="2600" b="0" i="0" u="none" strike="noStrike" kern="1200" cap="none" spc="0" normalizeH="0" baseline="0" noProof="0" dirty="0">
                <a:ln>
                  <a:noFill/>
                </a:ln>
                <a:solidFill>
                  <a:prstClr val="black"/>
                </a:solidFill>
                <a:effectLst/>
                <a:uLnTx/>
                <a:uFillTx/>
                <a:latin typeface="Calibri" pitchFamily="34" charset="0"/>
                <a:ea typeface="+mn-ea"/>
                <a:cs typeface="Arial" charset="0"/>
              </a:rPr>
              <a:t>New Graduate Professional Liability Insurance Coverage for up to 12 months of protection.</a:t>
            </a:r>
          </a:p>
          <a:p>
            <a:pPr marL="457200" marR="0" lvl="1" indent="0" algn="l" defTabSz="457200" rtl="0" eaLnBrk="1" fontAlgn="auto" latinLnBrk="0" hangingPunct="1">
              <a:lnSpc>
                <a:spcPct val="100000"/>
              </a:lnSpc>
              <a:spcBef>
                <a:spcPct val="20000"/>
              </a:spcBef>
              <a:spcAft>
                <a:spcPts val="0"/>
              </a:spcAft>
              <a:buClr>
                <a:prstClr val="black"/>
              </a:buClr>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p>
            <a:pPr marL="628650" marR="0" lvl="1" indent="-171450" algn="l" defTabSz="457200" rtl="0" eaLnBrk="1" fontAlgn="auto" latinLnBrk="0" hangingPunct="1">
              <a:lnSpc>
                <a:spcPct val="100000"/>
              </a:lnSpc>
              <a:spcBef>
                <a:spcPct val="20000"/>
              </a:spcBef>
              <a:spcAft>
                <a:spcPts val="0"/>
              </a:spcAft>
              <a:buClr>
                <a:prstClr val="black"/>
              </a:buClr>
              <a:buSzTx/>
              <a:buFont typeface="Wingdings" panose="05000000000000000000" pitchFamily="2" charset="2"/>
              <a:buChar char="à"/>
              <a:tabLst/>
              <a:defRPr/>
            </a:pPr>
            <a:endParaRPr kumimoji="0" lang="en-US" sz="800" b="0" i="0" u="none" strike="noStrike" kern="1200" cap="none" spc="0" normalizeH="0" baseline="0" noProof="0" dirty="0">
              <a:ln>
                <a:noFill/>
              </a:ln>
              <a:solidFill>
                <a:prstClr val="black"/>
              </a:solidFill>
              <a:effectLst/>
              <a:uLnTx/>
              <a:uFillTx/>
              <a:latin typeface="Calibri" pitchFamily="34" charset="0"/>
              <a:ea typeface="+mn-ea"/>
              <a:cs typeface="Arial" charset="0"/>
            </a:endParaRPr>
          </a:p>
          <a:p>
            <a:pPr marL="2376488" marR="0" lvl="2" indent="-228600" algn="l" defTabSz="457200" rtl="0" eaLnBrk="1" fontAlgn="auto" latinLnBrk="0" hangingPunct="1">
              <a:lnSpc>
                <a:spcPct val="100000"/>
              </a:lnSpc>
              <a:spcBef>
                <a:spcPct val="20000"/>
              </a:spcBef>
              <a:spcAft>
                <a:spcPts val="0"/>
              </a:spcAft>
              <a:buClr>
                <a:prstClr val="black"/>
              </a:buClr>
              <a:buSzTx/>
              <a:buFontTx/>
              <a:buNone/>
              <a:tabLst/>
              <a:defRPr/>
            </a:pPr>
            <a:endParaRPr kumimoji="0" lang="en-US" sz="1000" b="1" i="0" u="none" strike="noStrike" kern="1200" cap="none" spc="0" normalizeH="0" baseline="0" noProof="0" dirty="0">
              <a:ln>
                <a:noFill/>
              </a:ln>
              <a:solidFill>
                <a:prstClr val="black"/>
              </a:solidFill>
              <a:effectLst/>
              <a:uLnTx/>
              <a:uFillTx/>
              <a:latin typeface="Calibri" pitchFamily="34" charset="0"/>
              <a:ea typeface="+mn-ea"/>
              <a:cs typeface="Arial" charset="0"/>
            </a:endParaRPr>
          </a:p>
          <a:p>
            <a:pPr marL="457200" marR="0" lvl="0" indent="0" algn="l" defTabSz="457200" rtl="0" eaLnBrk="1" fontAlgn="auto" latinLnBrk="0" hangingPunct="1">
              <a:lnSpc>
                <a:spcPct val="100000"/>
              </a:lnSpc>
              <a:spcBef>
                <a:spcPts val="0"/>
              </a:spcBef>
              <a:spcAft>
                <a:spcPts val="0"/>
              </a:spcAft>
              <a:buClrTx/>
              <a:buSzTx/>
              <a:buFontTx/>
              <a:buNone/>
              <a:tabLst/>
              <a:defRPr/>
            </a:pPr>
            <a:endParaRPr kumimoji="0" lang="en-US" sz="2600" b="0" i="1" u="none" strike="noStrike" kern="1200" cap="none" spc="0" normalizeH="0" baseline="0" noProof="0" dirty="0">
              <a:ln>
                <a:noFill/>
              </a:ln>
              <a:solidFill>
                <a:prstClr val="black"/>
              </a:solidFill>
              <a:effectLst/>
              <a:uLnTx/>
              <a:uFillTx/>
              <a:latin typeface="Calibri" pitchFamily="34" charset="0"/>
              <a:ea typeface="+mn-ea"/>
              <a:cs typeface="Arial" charset="0"/>
            </a:endParaRPr>
          </a:p>
        </p:txBody>
      </p:sp>
      <p:pic>
        <p:nvPicPr>
          <p:cNvPr id="5" name="Picture 4">
            <a:extLst>
              <a:ext uri="{FF2B5EF4-FFF2-40B4-BE49-F238E27FC236}">
                <a16:creationId xmlns:a16="http://schemas.microsoft.com/office/drawing/2014/main" id="{B454B283-A800-A3E4-0637-2B98ADCDEA8A}"/>
              </a:ext>
            </a:extLst>
          </p:cNvPr>
          <p:cNvPicPr>
            <a:picLocks noChangeAspect="1"/>
          </p:cNvPicPr>
          <p:nvPr/>
        </p:nvPicPr>
        <p:blipFill>
          <a:blip r:embed="rId3"/>
          <a:stretch>
            <a:fillRect/>
          </a:stretch>
        </p:blipFill>
        <p:spPr>
          <a:xfrm>
            <a:off x="2682045" y="1420707"/>
            <a:ext cx="3779908" cy="851646"/>
          </a:xfrm>
          <a:prstGeom prst="rect">
            <a:avLst/>
          </a:prstGeom>
        </p:spPr>
      </p:pic>
      <p:sp>
        <p:nvSpPr>
          <p:cNvPr id="4" name="Content Placeholder 8">
            <a:extLst>
              <a:ext uri="{FF2B5EF4-FFF2-40B4-BE49-F238E27FC236}">
                <a16:creationId xmlns:a16="http://schemas.microsoft.com/office/drawing/2014/main" id="{791209DB-BF8E-28BD-FEEC-FF5978064F42}"/>
              </a:ext>
            </a:extLst>
          </p:cNvPr>
          <p:cNvSpPr txBox="1">
            <a:spLocks/>
          </p:cNvSpPr>
          <p:nvPr/>
        </p:nvSpPr>
        <p:spPr>
          <a:xfrm>
            <a:off x="380999" y="4220235"/>
            <a:ext cx="8382000" cy="3166698"/>
          </a:xfrm>
          <a:prstGeom prst="rect">
            <a:avLst/>
          </a:prstGeom>
        </p:spPr>
        <p:txBody>
          <a:bodyPr/>
          <a:lstStyle/>
          <a:p>
            <a:pPr marL="457200" marR="0" lvl="1" indent="0" algn="l" defTabSz="457200" rtl="0" eaLnBrk="1" fontAlgn="auto" latinLnBrk="0" hangingPunct="1">
              <a:lnSpc>
                <a:spcPct val="100000"/>
              </a:lnSpc>
              <a:spcBef>
                <a:spcPct val="20000"/>
              </a:spcBef>
              <a:spcAft>
                <a:spcPts val="0"/>
              </a:spcAft>
              <a:buClr>
                <a:prstClr val="black"/>
              </a:buClr>
              <a:buSzTx/>
              <a:buFontTx/>
              <a:buNone/>
              <a:tabLst/>
              <a:defRPr/>
            </a:pPr>
            <a:r>
              <a:rPr lang="en-US" sz="2600" i="1" dirty="0">
                <a:solidFill>
                  <a:prstClr val="black"/>
                </a:solidFill>
                <a:latin typeface="Calibri" pitchFamily="34" charset="0"/>
                <a:cs typeface="Arial" charset="0"/>
                <a:sym typeface="Wingdings" panose="05000000000000000000" pitchFamily="2" charset="2"/>
              </a:rPr>
              <a:t> </a:t>
            </a:r>
            <a:r>
              <a:rPr kumimoji="0" lang="en-US" sz="2600" b="0" i="1" u="none" strike="noStrike" kern="1200" cap="none" spc="0" normalizeH="0" baseline="0" noProof="0" dirty="0">
                <a:ln>
                  <a:noFill/>
                </a:ln>
                <a:solidFill>
                  <a:prstClr val="black"/>
                </a:solidFill>
                <a:effectLst/>
                <a:uLnTx/>
                <a:uFillTx/>
                <a:latin typeface="Calibri" pitchFamily="34" charset="0"/>
                <a:ea typeface="+mn-ea"/>
                <a:cs typeface="Arial" charset="0"/>
              </a:rPr>
              <a:t>This benefit could save you up to </a:t>
            </a:r>
            <a:r>
              <a:rPr kumimoji="0" lang="en-US" sz="2600" b="1" i="1" u="none" strike="noStrike" kern="1200" cap="none" spc="0" normalizeH="0" baseline="0" noProof="0" dirty="0">
                <a:ln>
                  <a:noFill/>
                </a:ln>
                <a:solidFill>
                  <a:prstClr val="black"/>
                </a:solidFill>
                <a:effectLst/>
                <a:uLnTx/>
                <a:uFillTx/>
                <a:latin typeface="Calibri" pitchFamily="34" charset="0"/>
                <a:ea typeface="+mn-ea"/>
                <a:cs typeface="Arial" charset="0"/>
              </a:rPr>
              <a:t>$24,795* </a:t>
            </a:r>
            <a:r>
              <a:rPr kumimoji="0" lang="en-US" sz="2600" b="0" i="1" u="none" strike="noStrike" kern="1200" cap="none" spc="0" normalizeH="0" baseline="0" noProof="0" dirty="0">
                <a:ln>
                  <a:noFill/>
                </a:ln>
                <a:solidFill>
                  <a:prstClr val="black"/>
                </a:solidFill>
                <a:effectLst/>
                <a:uLnTx/>
                <a:uFillTx/>
                <a:latin typeface="Calibri" pitchFamily="34" charset="0"/>
                <a:ea typeface="+mn-ea"/>
                <a:cs typeface="Arial" charset="0"/>
              </a:rPr>
              <a:t>in legal expenses to defend a dental malpractice claim! </a:t>
            </a:r>
          </a:p>
          <a:p>
            <a:pPr marL="628650" marR="0" lvl="1" indent="-171450" algn="l" defTabSz="457200" rtl="0" eaLnBrk="1" fontAlgn="auto" latinLnBrk="0" hangingPunct="1">
              <a:lnSpc>
                <a:spcPct val="100000"/>
              </a:lnSpc>
              <a:spcBef>
                <a:spcPct val="20000"/>
              </a:spcBef>
              <a:spcAft>
                <a:spcPts val="0"/>
              </a:spcAft>
              <a:buClr>
                <a:prstClr val="black"/>
              </a:buClr>
              <a:buSzTx/>
              <a:buFont typeface="Wingdings" panose="05000000000000000000" pitchFamily="2" charset="2"/>
              <a:buChar char="à"/>
              <a:tabLst/>
              <a:defRPr/>
            </a:pPr>
            <a:endParaRPr kumimoji="0" lang="en-US" sz="2600" b="0" i="0" u="none" strike="noStrike" kern="1200" cap="none" spc="0" normalizeH="0" baseline="0" noProof="0" dirty="0">
              <a:ln>
                <a:noFill/>
              </a:ln>
              <a:solidFill>
                <a:prstClr val="black"/>
              </a:solidFill>
              <a:effectLst/>
              <a:uLnTx/>
              <a:uFillTx/>
              <a:latin typeface="Calibri" pitchFamily="34" charset="0"/>
              <a:ea typeface="+mn-ea"/>
              <a:cs typeface="Arial" charset="0"/>
            </a:endParaRPr>
          </a:p>
          <a:p>
            <a:pPr marL="457200" marR="0" lvl="1" indent="0" algn="l" defTabSz="457200" rtl="0" eaLnBrk="1" fontAlgn="auto" latinLnBrk="0" hangingPunct="1">
              <a:lnSpc>
                <a:spcPct val="100000"/>
              </a:lnSpc>
              <a:spcBef>
                <a:spcPct val="20000"/>
              </a:spcBef>
              <a:spcAft>
                <a:spcPts val="0"/>
              </a:spcAft>
              <a:buClr>
                <a:prstClr val="black"/>
              </a:buClr>
              <a:buSzTx/>
              <a:buFontTx/>
              <a:buNone/>
              <a:tabLst/>
              <a:defRPr/>
            </a:pPr>
            <a:r>
              <a:rPr kumimoji="0" lang="en-US"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mn-cs"/>
              </a:rPr>
              <a:t>*CNA. (2016). Dental Professional Liability 2016 Claim Report.</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p>
            <a:pPr marL="628650" marR="0" lvl="1" indent="-171450" algn="l" defTabSz="457200" rtl="0" eaLnBrk="1" fontAlgn="auto" latinLnBrk="0" hangingPunct="1">
              <a:lnSpc>
                <a:spcPct val="100000"/>
              </a:lnSpc>
              <a:spcBef>
                <a:spcPct val="20000"/>
              </a:spcBef>
              <a:spcAft>
                <a:spcPts val="0"/>
              </a:spcAft>
              <a:buClr>
                <a:prstClr val="black"/>
              </a:buClr>
              <a:buSzTx/>
              <a:buFont typeface="Wingdings" panose="05000000000000000000" pitchFamily="2" charset="2"/>
              <a:buChar char="à"/>
              <a:tabLst/>
              <a:defRPr/>
            </a:pPr>
            <a:endParaRPr kumimoji="0" lang="en-US" sz="800" b="0" i="0" u="none" strike="noStrike" kern="1200" cap="none" spc="0" normalizeH="0" baseline="0" noProof="0" dirty="0">
              <a:ln>
                <a:noFill/>
              </a:ln>
              <a:solidFill>
                <a:prstClr val="black"/>
              </a:solidFill>
              <a:effectLst/>
              <a:uLnTx/>
              <a:uFillTx/>
              <a:latin typeface="Calibri" pitchFamily="34" charset="0"/>
              <a:ea typeface="+mn-ea"/>
              <a:cs typeface="Arial" charset="0"/>
            </a:endParaRPr>
          </a:p>
          <a:p>
            <a:pPr marL="2376488" marR="0" lvl="2" indent="-228600" algn="l" defTabSz="457200" rtl="0" eaLnBrk="1" fontAlgn="auto" latinLnBrk="0" hangingPunct="1">
              <a:lnSpc>
                <a:spcPct val="100000"/>
              </a:lnSpc>
              <a:spcBef>
                <a:spcPct val="20000"/>
              </a:spcBef>
              <a:spcAft>
                <a:spcPts val="0"/>
              </a:spcAft>
              <a:buClr>
                <a:prstClr val="black"/>
              </a:buClr>
              <a:buSzTx/>
              <a:buFontTx/>
              <a:buNone/>
              <a:tabLst/>
              <a:defRPr/>
            </a:pPr>
            <a:endParaRPr kumimoji="0" lang="en-US" sz="1000" b="1" i="0" u="none" strike="noStrike" kern="1200" cap="none" spc="0" normalizeH="0" baseline="0" noProof="0" dirty="0">
              <a:ln>
                <a:noFill/>
              </a:ln>
              <a:solidFill>
                <a:prstClr val="black"/>
              </a:solidFill>
              <a:effectLst/>
              <a:uLnTx/>
              <a:uFillTx/>
              <a:latin typeface="Calibri" pitchFamily="34" charset="0"/>
              <a:ea typeface="+mn-ea"/>
              <a:cs typeface="Arial" charset="0"/>
            </a:endParaRPr>
          </a:p>
          <a:p>
            <a:pPr marL="457200" marR="0" lvl="0" indent="0" algn="l" defTabSz="457200" rtl="0" eaLnBrk="1" fontAlgn="auto" latinLnBrk="0" hangingPunct="1">
              <a:lnSpc>
                <a:spcPct val="100000"/>
              </a:lnSpc>
              <a:spcBef>
                <a:spcPts val="0"/>
              </a:spcBef>
              <a:spcAft>
                <a:spcPts val="0"/>
              </a:spcAft>
              <a:buClrTx/>
              <a:buSzTx/>
              <a:buFontTx/>
              <a:buNone/>
              <a:tabLst/>
              <a:defRPr/>
            </a:pPr>
            <a:endParaRPr kumimoji="0" lang="en-US" sz="2600" b="0" i="1" u="none" strike="noStrike" kern="1200" cap="none" spc="0" normalizeH="0" baseline="0" noProof="0" dirty="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32719560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381000" y="533400"/>
            <a:ext cx="8382000" cy="1143000"/>
          </a:xfrm>
          <a:prstGeom prst="rect">
            <a:avLst/>
          </a:prstGeom>
        </p:spPr>
        <p:txBody>
          <a:bodyPr/>
          <a:lstStyle/>
          <a:p>
            <a:pPr algn="ctr" fontAlgn="auto">
              <a:spcAft>
                <a:spcPts val="0"/>
              </a:spcAft>
              <a:defRPr/>
            </a:pPr>
            <a:r>
              <a:rPr lang="en-US" sz="5200" b="1" dirty="0">
                <a:effectLst>
                  <a:outerShdw blurRad="38100" dist="38100" dir="2700000" algn="tl">
                    <a:srgbClr val="000000">
                      <a:alpha val="43137"/>
                    </a:srgbClr>
                  </a:outerShdw>
                </a:effectLst>
                <a:latin typeface="Calibri" pitchFamily="34" charset="0"/>
                <a:ea typeface="+mj-ea"/>
                <a:cs typeface="+mj-cs"/>
              </a:rPr>
              <a:t>Continuing Education</a:t>
            </a:r>
          </a:p>
        </p:txBody>
      </p:sp>
      <p:sp>
        <p:nvSpPr>
          <p:cNvPr id="8" name="Rectangle 3"/>
          <p:cNvSpPr txBox="1">
            <a:spLocks noChangeArrowheads="1"/>
          </p:cNvSpPr>
          <p:nvPr/>
        </p:nvSpPr>
        <p:spPr bwMode="auto">
          <a:xfrm>
            <a:off x="533400" y="1570038"/>
            <a:ext cx="5581650" cy="4906962"/>
          </a:xfrm>
          <a:prstGeom prst="rect">
            <a:avLst/>
          </a:prstGeom>
          <a:ln>
            <a:miter lim="800000"/>
            <a:headEnd/>
            <a:tailEnd/>
          </a:ln>
        </p:spPr>
        <p:txBody>
          <a:bodyPr/>
          <a:lstStyle/>
          <a:p>
            <a:pPr marL="347472" indent="-347472" eaLnBrk="0" fontAlgn="auto" hangingPunct="0">
              <a:spcBef>
                <a:spcPts val="0"/>
              </a:spcBef>
              <a:spcAft>
                <a:spcPts val="0"/>
              </a:spcAft>
              <a:buFont typeface="Arial" pitchFamily="34" charset="0"/>
              <a:buChar char="•"/>
              <a:defRPr/>
            </a:pPr>
            <a:r>
              <a:rPr lang="en-US" sz="2600" b="1" kern="0" dirty="0">
                <a:latin typeface="Calibri" pitchFamily="34" charset="0"/>
                <a:cs typeface="Arial" pitchFamily="34" charset="0"/>
              </a:rPr>
              <a:t>Continuing Education Opportunities</a:t>
            </a:r>
          </a:p>
          <a:p>
            <a:pPr marL="347472" indent="-347472" eaLnBrk="0" fontAlgn="auto" hangingPunct="0">
              <a:spcBef>
                <a:spcPts val="0"/>
              </a:spcBef>
              <a:spcAft>
                <a:spcPts val="0"/>
              </a:spcAft>
              <a:defRPr/>
            </a:pPr>
            <a:r>
              <a:rPr lang="en-US" sz="2000" kern="0" dirty="0">
                <a:latin typeface="Calibri" pitchFamily="34" charset="0"/>
                <a:cs typeface="Arial" pitchFamily="34" charset="0"/>
              </a:rPr>
              <a:t>      - AGD CE Directory</a:t>
            </a:r>
          </a:p>
          <a:p>
            <a:pPr marL="347472" indent="-347472" eaLnBrk="0" fontAlgn="auto" hangingPunct="0">
              <a:spcBef>
                <a:spcPts val="0"/>
              </a:spcBef>
              <a:spcAft>
                <a:spcPts val="0"/>
              </a:spcAft>
              <a:defRPr/>
            </a:pPr>
            <a:r>
              <a:rPr lang="en-US" sz="2000" kern="0" dirty="0">
                <a:latin typeface="Calibri" pitchFamily="34" charset="0"/>
                <a:cs typeface="Arial" pitchFamily="34" charset="0"/>
              </a:rPr>
              <a:t>      - Free online CE</a:t>
            </a:r>
          </a:p>
          <a:p>
            <a:pPr marL="347472" indent="-347472" eaLnBrk="0" fontAlgn="auto" hangingPunct="0">
              <a:spcBef>
                <a:spcPts val="0"/>
              </a:spcBef>
              <a:spcAft>
                <a:spcPts val="0"/>
              </a:spcAft>
              <a:defRPr/>
            </a:pPr>
            <a:r>
              <a:rPr lang="en-US" sz="2000" kern="0" dirty="0">
                <a:latin typeface="Calibri" pitchFamily="34" charset="0"/>
                <a:cs typeface="Arial" pitchFamily="34" charset="0"/>
              </a:rPr>
              <a:t>      - Local programs and events</a:t>
            </a:r>
          </a:p>
          <a:p>
            <a:pPr marL="347472" indent="-347472" eaLnBrk="0" fontAlgn="auto" hangingPunct="0">
              <a:spcBef>
                <a:spcPts val="0"/>
              </a:spcBef>
              <a:spcAft>
                <a:spcPts val="0"/>
              </a:spcAft>
              <a:defRPr/>
            </a:pPr>
            <a:r>
              <a:rPr lang="en-US" sz="2000" kern="0" dirty="0">
                <a:latin typeface="Calibri" pitchFamily="34" charset="0"/>
                <a:cs typeface="Arial" pitchFamily="34" charset="0"/>
              </a:rPr>
              <a:t>      - Self-Instruction Program</a:t>
            </a:r>
          </a:p>
          <a:p>
            <a:pPr marL="347472" indent="-347472" eaLnBrk="0" fontAlgn="auto" hangingPunct="0">
              <a:spcBef>
                <a:spcPts val="0"/>
              </a:spcBef>
              <a:spcAft>
                <a:spcPts val="0"/>
              </a:spcAft>
              <a:defRPr/>
            </a:pPr>
            <a:r>
              <a:rPr lang="en-US" sz="2000" kern="0" dirty="0">
                <a:latin typeface="Calibri" pitchFamily="34" charset="0"/>
                <a:cs typeface="Arial" pitchFamily="34" charset="0"/>
              </a:rPr>
              <a:t>      - FAGD Exam Study Guide</a:t>
            </a:r>
          </a:p>
          <a:p>
            <a:pPr marL="347472" indent="-347472" eaLnBrk="0" fontAlgn="auto" hangingPunct="0">
              <a:spcBef>
                <a:spcPts val="0"/>
              </a:spcBef>
              <a:spcAft>
                <a:spcPts val="0"/>
              </a:spcAft>
              <a:defRPr/>
            </a:pPr>
            <a:r>
              <a:rPr lang="en-US" sz="2000" kern="0" dirty="0">
                <a:latin typeface="Calibri" pitchFamily="34" charset="0"/>
                <a:cs typeface="Arial" pitchFamily="34" charset="0"/>
              </a:rPr>
              <a:t>      - Online learning resources</a:t>
            </a:r>
          </a:p>
          <a:p>
            <a:pPr marL="347472" indent="-347472" eaLnBrk="0" fontAlgn="auto" hangingPunct="0">
              <a:spcBef>
                <a:spcPts val="0"/>
              </a:spcBef>
              <a:spcAft>
                <a:spcPts val="0"/>
              </a:spcAft>
              <a:defRPr/>
            </a:pPr>
            <a:endParaRPr lang="en-US" kern="0" dirty="0">
              <a:latin typeface="Calibri" pitchFamily="34" charset="0"/>
              <a:cs typeface="Arial" pitchFamily="34" charset="0"/>
            </a:endParaRPr>
          </a:p>
          <a:p>
            <a:pPr marL="347472" indent="-347472" eaLnBrk="0" fontAlgn="auto" hangingPunct="0">
              <a:spcBef>
                <a:spcPts val="0"/>
              </a:spcBef>
              <a:spcAft>
                <a:spcPts val="0"/>
              </a:spcAft>
              <a:buFont typeface="Arial" pitchFamily="34" charset="0"/>
              <a:buChar char="•"/>
              <a:defRPr/>
            </a:pPr>
            <a:r>
              <a:rPr lang="en-US" sz="2600" b="1" kern="0" dirty="0">
                <a:latin typeface="Calibri" pitchFamily="34" charset="0"/>
                <a:cs typeface="Arial" pitchFamily="34" charset="0"/>
              </a:rPr>
              <a:t>AGD2024</a:t>
            </a:r>
          </a:p>
          <a:p>
            <a:pPr marL="347472" indent="-347472" eaLnBrk="0" fontAlgn="auto" hangingPunct="0">
              <a:spcBef>
                <a:spcPts val="0"/>
              </a:spcBef>
              <a:spcAft>
                <a:spcPts val="0"/>
              </a:spcAft>
              <a:defRPr/>
            </a:pPr>
            <a:r>
              <a:rPr lang="en-US" sz="2200" kern="0" dirty="0">
                <a:latin typeface="Calibri" pitchFamily="34" charset="0"/>
                <a:cs typeface="Arial" pitchFamily="34" charset="0"/>
              </a:rPr>
              <a:t>      </a:t>
            </a:r>
            <a:r>
              <a:rPr lang="en-US" sz="2000" kern="0" dirty="0">
                <a:latin typeface="Calibri" pitchFamily="34" charset="0"/>
                <a:cs typeface="Arial" pitchFamily="34" charset="0"/>
              </a:rPr>
              <a:t>- AGD’s Scientific Session</a:t>
            </a:r>
          </a:p>
          <a:p>
            <a:pPr marL="347472" indent="-347472" eaLnBrk="0" fontAlgn="auto" hangingPunct="0">
              <a:spcBef>
                <a:spcPts val="0"/>
              </a:spcBef>
              <a:spcAft>
                <a:spcPts val="0"/>
              </a:spcAft>
              <a:defRPr/>
            </a:pPr>
            <a:r>
              <a:rPr lang="en-US" sz="2000" kern="0" dirty="0">
                <a:latin typeface="Calibri" pitchFamily="34" charset="0"/>
                <a:cs typeface="Arial" pitchFamily="34" charset="0"/>
              </a:rPr>
              <a:t>      - July 17-20, 2024, in Minneapolis, MN</a:t>
            </a:r>
          </a:p>
          <a:p>
            <a:pPr marL="347472" indent="-347472" eaLnBrk="0" fontAlgn="auto" hangingPunct="0">
              <a:spcBef>
                <a:spcPts val="0"/>
              </a:spcBef>
              <a:spcAft>
                <a:spcPts val="0"/>
              </a:spcAft>
              <a:defRPr/>
            </a:pPr>
            <a:r>
              <a:rPr lang="en-US" sz="2000" kern="0" dirty="0">
                <a:latin typeface="Calibri" pitchFamily="34" charset="0"/>
                <a:cs typeface="Arial" pitchFamily="34" charset="0"/>
              </a:rPr>
              <a:t>	- Featuring the Student/New Dentist Lounge with free CE and networking events</a:t>
            </a:r>
          </a:p>
          <a:p>
            <a:pPr marL="485775" indent="-504825" eaLnBrk="0" fontAlgn="auto" hangingPunct="0">
              <a:spcBef>
                <a:spcPts val="0"/>
              </a:spcBef>
              <a:spcAft>
                <a:spcPts val="0"/>
              </a:spcAft>
              <a:defRPr/>
            </a:pPr>
            <a:r>
              <a:rPr lang="en-US" sz="2000" i="1" dirty="0">
                <a:latin typeface="Calibri" pitchFamily="34" charset="0"/>
                <a:cs typeface="Arial" pitchFamily="34" charset="0"/>
              </a:rPr>
              <a:t>      </a:t>
            </a:r>
            <a:r>
              <a:rPr lang="en-US" sz="2000" dirty="0">
                <a:latin typeface="Calibri" pitchFamily="34" charset="0"/>
                <a:cs typeface="Arial" pitchFamily="34" charset="0"/>
              </a:rPr>
              <a:t>- </a:t>
            </a:r>
            <a:r>
              <a:rPr lang="en-US" sz="2000" i="1" dirty="0">
                <a:latin typeface="Calibri" pitchFamily="34" charset="0"/>
                <a:cs typeface="Arial" pitchFamily="34" charset="0"/>
              </a:rPr>
              <a:t>www.AGD2024.org</a:t>
            </a:r>
            <a:endParaRPr lang="en-US" sz="2000" kern="0" dirty="0">
              <a:latin typeface="Calibri" pitchFamily="34" charset="0"/>
              <a:cs typeface="Arial" pitchFamily="34" charset="0"/>
            </a:endParaRPr>
          </a:p>
        </p:txBody>
      </p:sp>
      <p:pic>
        <p:nvPicPr>
          <p:cNvPr id="2" name="Picture 1" descr="A person in a suit standing in front of a group of people&#10;&#10;Description automatically generated">
            <a:extLst>
              <a:ext uri="{FF2B5EF4-FFF2-40B4-BE49-F238E27FC236}">
                <a16:creationId xmlns:a16="http://schemas.microsoft.com/office/drawing/2014/main" id="{2EB9AFE3-3000-EEC2-D50B-8E1EE3C789D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43752" y="2244759"/>
            <a:ext cx="2490953" cy="1660398"/>
          </a:xfrm>
          <a:prstGeom prst="roundRect">
            <a:avLst>
              <a:gd name="adj" fmla="val 10421"/>
            </a:avLst>
          </a:prstGeom>
          <a:ln>
            <a:noFill/>
          </a:ln>
          <a:effectLst>
            <a:outerShdw blurRad="127000" dist="38100" dir="2700000" algn="ctr">
              <a:srgbClr val="000000">
                <a:alpha val="45000"/>
              </a:srgbClr>
            </a:outerShdw>
            <a:reflection blurRad="6350" stA="52000" endA="300" endPos="35000" dir="5400000" sy="-100000" algn="bl" rotWithShape="0"/>
          </a:effectLst>
        </p:spPr>
      </p:pic>
      <p:pic>
        <p:nvPicPr>
          <p:cNvPr id="3" name="Picture 2" descr="A person wearing a mask and holding a manicure&#10;&#10;Description automatically generated">
            <a:extLst>
              <a:ext uri="{FF2B5EF4-FFF2-40B4-BE49-F238E27FC236}">
                <a16:creationId xmlns:a16="http://schemas.microsoft.com/office/drawing/2014/main" id="{DF3C1862-772C-F385-D0AB-6E6F8648232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477000" y="4004737"/>
            <a:ext cx="2375338" cy="1583332"/>
          </a:xfrm>
          <a:prstGeom prst="roundRect">
            <a:avLst>
              <a:gd name="adj" fmla="val 10421"/>
            </a:avLst>
          </a:prstGeom>
          <a:ln>
            <a:noFill/>
          </a:ln>
          <a:effectLst>
            <a:outerShdw blurRad="127000" dist="38100" dir="2700000" algn="ctr">
              <a:srgbClr val="000000">
                <a:alpha val="45000"/>
              </a:srgbClr>
            </a:outerShdw>
            <a:reflection blurRad="6350" stA="52000" endA="300" endPos="35000" dir="5400000" sy="-100000" algn="bl" rotWithShape="0"/>
          </a:effectLst>
        </p:spPr>
      </p:pic>
    </p:spTree>
    <p:extLst>
      <p:ext uri="{BB962C8B-B14F-4D97-AF65-F5344CB8AC3E}">
        <p14:creationId xmlns:p14="http://schemas.microsoft.com/office/powerpoint/2010/main" val="19302715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81000" y="533400"/>
            <a:ext cx="8382000" cy="1143000"/>
          </a:xfrm>
          <a:prstGeom prst="rect">
            <a:avLst/>
          </a:prstGeom>
        </p:spPr>
        <p:txBody>
          <a:bodyPr/>
          <a:lstStyle/>
          <a:p>
            <a:pPr algn="ctr" fontAlgn="auto">
              <a:spcAft>
                <a:spcPts val="0"/>
              </a:spcAft>
              <a:defRPr/>
            </a:pPr>
            <a:r>
              <a:rPr lang="en-US" sz="5200" b="1" dirty="0">
                <a:effectLst>
                  <a:outerShdw blurRad="38100" dist="38100" dir="2700000" algn="tl">
                    <a:srgbClr val="000000">
                      <a:alpha val="43137"/>
                    </a:srgbClr>
                  </a:outerShdw>
                </a:effectLst>
                <a:latin typeface="Calibri" pitchFamily="34" charset="0"/>
                <a:ea typeface="+mj-ea"/>
                <a:cs typeface="+mj-cs"/>
              </a:rPr>
              <a:t>Practice Management Tools</a:t>
            </a:r>
          </a:p>
        </p:txBody>
      </p:sp>
      <p:sp>
        <p:nvSpPr>
          <p:cNvPr id="15363" name="Content Placeholder 2"/>
          <p:cNvSpPr txBox="1">
            <a:spLocks/>
          </p:cNvSpPr>
          <p:nvPr/>
        </p:nvSpPr>
        <p:spPr bwMode="auto">
          <a:xfrm>
            <a:off x="457200" y="1600200"/>
            <a:ext cx="51816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800"/>
              </a:spcAft>
              <a:buFont typeface="Arial" panose="020B0604020202020204" pitchFamily="34" charset="0"/>
              <a:buChar char="•"/>
            </a:pPr>
            <a:r>
              <a:rPr lang="en-US" altLang="en-US" sz="2600" b="1">
                <a:latin typeface="Calibri" panose="020F0502020204030204" pitchFamily="34" charset="0"/>
                <a:cs typeface="Arial" panose="020B0604020202020204" pitchFamily="34" charset="0"/>
              </a:rPr>
              <a:t>KnowYourTeeth.com</a:t>
            </a:r>
          </a:p>
          <a:p>
            <a:pPr eaLnBrk="1" hangingPunct="1">
              <a:spcAft>
                <a:spcPts val="1800"/>
              </a:spcAft>
              <a:buFont typeface="Arial" panose="020B0604020202020204" pitchFamily="34" charset="0"/>
              <a:buChar char="•"/>
            </a:pPr>
            <a:r>
              <a:rPr lang="en-US" altLang="en-US" sz="2600" b="1">
                <a:latin typeface="Calibri" panose="020F0502020204030204" pitchFamily="34" charset="0"/>
                <a:cs typeface="Arial" panose="020B0604020202020204" pitchFamily="34" charset="0"/>
              </a:rPr>
              <a:t>Find an AGD Dentist patient referral service</a:t>
            </a:r>
          </a:p>
          <a:p>
            <a:pPr eaLnBrk="1" hangingPunct="1">
              <a:spcAft>
                <a:spcPts val="1800"/>
              </a:spcAft>
              <a:buFont typeface="Arial" panose="020B0604020202020204" pitchFamily="34" charset="0"/>
              <a:buChar char="•"/>
            </a:pPr>
            <a:r>
              <a:rPr lang="en-US" altLang="en-US" sz="2600" b="1">
                <a:latin typeface="Calibri" panose="020F0502020204030204" pitchFamily="34" charset="0"/>
                <a:cs typeface="Arial" panose="020B0604020202020204" pitchFamily="34" charset="0"/>
              </a:rPr>
              <a:t>FREE practice assistance</a:t>
            </a:r>
          </a:p>
          <a:p>
            <a:pPr eaLnBrk="1" hangingPunct="1">
              <a:spcAft>
                <a:spcPts val="1800"/>
              </a:spcAft>
              <a:buFont typeface="Arial" panose="020B0604020202020204" pitchFamily="34" charset="0"/>
              <a:buChar char="•"/>
            </a:pPr>
            <a:r>
              <a:rPr lang="en-US" altLang="en-US" sz="2600" b="1">
                <a:latin typeface="Calibri" panose="020F0502020204030204" pitchFamily="34" charset="0"/>
                <a:cs typeface="Arial" panose="020B0604020202020204" pitchFamily="34" charset="0"/>
              </a:rPr>
              <a:t>Product Review Directory</a:t>
            </a:r>
          </a:p>
          <a:p>
            <a:pPr eaLnBrk="1" hangingPunct="1">
              <a:spcAft>
                <a:spcPts val="1800"/>
              </a:spcAft>
              <a:buFont typeface="Arial" panose="020B0604020202020204" pitchFamily="34" charset="0"/>
              <a:buChar char="•"/>
            </a:pPr>
            <a:r>
              <a:rPr lang="en-US" altLang="en-US" sz="2600" b="1">
                <a:latin typeface="Calibri" panose="020F0502020204030204" pitchFamily="34" charset="0"/>
                <a:cs typeface="Arial" panose="020B0604020202020204" pitchFamily="34" charset="0"/>
              </a:rPr>
              <a:t>Patient education resources</a:t>
            </a:r>
          </a:p>
          <a:p>
            <a:pPr eaLnBrk="1" hangingPunct="1">
              <a:buFont typeface="Arial" panose="020B0604020202020204" pitchFamily="34" charset="0"/>
              <a:buChar char="•"/>
            </a:pPr>
            <a:r>
              <a:rPr lang="en-US" altLang="en-US" sz="2600" b="1">
                <a:latin typeface="Calibri" panose="020F0502020204030204" pitchFamily="34" charset="0"/>
                <a:cs typeface="Arial" panose="020B0604020202020204" pitchFamily="34" charset="0"/>
              </a:rPr>
              <a:t>Discounted products and services</a:t>
            </a:r>
          </a:p>
        </p:txBody>
      </p:sp>
      <p:pic>
        <p:nvPicPr>
          <p:cNvPr id="4" name="Picture 3" descr="iStock_000003146470Large.jpg"/>
          <p:cNvPicPr>
            <a:picLocks noChangeAspect="1"/>
          </p:cNvPicPr>
          <p:nvPr/>
        </p:nvPicPr>
        <p:blipFill>
          <a:blip r:embed="rId3" cstate="screen"/>
          <a:stretch>
            <a:fillRect/>
          </a:stretch>
        </p:blipFill>
        <p:spPr>
          <a:xfrm>
            <a:off x="4724400" y="2744452"/>
            <a:ext cx="2312093" cy="1491507"/>
          </a:xfrm>
          <a:prstGeom prst="roundRect">
            <a:avLst>
              <a:gd name="adj" fmla="val 10421"/>
            </a:avLst>
          </a:prstGeom>
          <a:ln>
            <a:noFill/>
          </a:ln>
          <a:effectLst>
            <a:outerShdw blurRad="127000" dist="38100" dir="2700000" algn="ctr">
              <a:srgbClr val="000000">
                <a:alpha val="45000"/>
              </a:srgbClr>
            </a:outerShdw>
            <a:reflection blurRad="6350" stA="52000" endA="300" endPos="35000" dir="5400000" sy="-100000" algn="bl" rotWithShape="0"/>
          </a:effectLst>
        </p:spPr>
      </p:pic>
      <p:pic>
        <p:nvPicPr>
          <p:cNvPr id="5" name="Picture 4" descr="iStock_000003146470Large.jpg"/>
          <p:cNvPicPr>
            <a:picLocks noChangeAspect="1"/>
          </p:cNvPicPr>
          <p:nvPr/>
        </p:nvPicPr>
        <p:blipFill>
          <a:blip r:embed="rId4"/>
          <a:stretch>
            <a:fillRect/>
          </a:stretch>
        </p:blipFill>
        <p:spPr>
          <a:xfrm>
            <a:off x="6723750" y="1518439"/>
            <a:ext cx="1429650" cy="2062960"/>
          </a:xfrm>
          <a:prstGeom prst="roundRect">
            <a:avLst>
              <a:gd name="adj" fmla="val 10421"/>
            </a:avLst>
          </a:prstGeom>
          <a:ln>
            <a:noFill/>
          </a:ln>
          <a:effectLst>
            <a:outerShdw blurRad="127000" dist="38100" dir="2700000" algn="ctr">
              <a:srgbClr val="000000">
                <a:alpha val="45000"/>
              </a:srgbClr>
            </a:outerShdw>
            <a:reflection blurRad="6350" stA="52000" endA="300" endPos="35000" dir="5400000" sy="-100000" algn="bl" rotWithShape="0"/>
          </a:effectLst>
        </p:spPr>
      </p:pic>
      <p:pic>
        <p:nvPicPr>
          <p:cNvPr id="7" name="Picture 6">
            <a:extLst>
              <a:ext uri="{FF2B5EF4-FFF2-40B4-BE49-F238E27FC236}">
                <a16:creationId xmlns:a16="http://schemas.microsoft.com/office/drawing/2014/main" id="{043A91E6-ABA3-BB33-44A2-86B8FEBEA6DB}"/>
              </a:ext>
            </a:extLst>
          </p:cNvPr>
          <p:cNvPicPr>
            <a:picLocks noChangeAspect="1"/>
          </p:cNvPicPr>
          <p:nvPr/>
        </p:nvPicPr>
        <p:blipFill>
          <a:blip r:embed="rId5"/>
          <a:stretch>
            <a:fillRect/>
          </a:stretch>
        </p:blipFill>
        <p:spPr>
          <a:xfrm>
            <a:off x="5918546" y="3797199"/>
            <a:ext cx="1695559" cy="2235401"/>
          </a:xfrm>
          <a:prstGeom prst="roundRect">
            <a:avLst>
              <a:gd name="adj" fmla="val 10421"/>
            </a:avLst>
          </a:prstGeom>
          <a:ln>
            <a:noFill/>
          </a:ln>
          <a:effectLst>
            <a:outerShdw blurRad="127000" dist="38100" dir="2700000" algn="ctr">
              <a:srgbClr val="000000">
                <a:alpha val="45000"/>
              </a:srgbClr>
            </a:outerShdw>
            <a:reflection blurRad="6350" stA="52000" endA="300" endPos="35000" dir="5400000" sy="-100000" algn="bl" rotWithShape="0"/>
          </a:effectLst>
        </p:spPr>
      </p:pic>
    </p:spTree>
    <p:extLst>
      <p:ext uri="{BB962C8B-B14F-4D97-AF65-F5344CB8AC3E}">
        <p14:creationId xmlns:p14="http://schemas.microsoft.com/office/powerpoint/2010/main" val="6928902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81000" y="533400"/>
            <a:ext cx="8382000" cy="944563"/>
          </a:xfrm>
          <a:prstGeom prst="rect">
            <a:avLst/>
          </a:prstGeom>
        </p:spPr>
        <p:txBody>
          <a:bodyPr/>
          <a:lstStyle/>
          <a:p>
            <a:pPr algn="ctr" fontAlgn="auto">
              <a:spcAft>
                <a:spcPts val="0"/>
              </a:spcAft>
              <a:defRPr/>
            </a:pPr>
            <a:r>
              <a:rPr lang="en-US" sz="5200" b="1" dirty="0">
                <a:effectLst>
                  <a:outerShdw blurRad="38100" dist="38100" dir="2700000" algn="tl">
                    <a:srgbClr val="000000">
                      <a:alpha val="43137"/>
                    </a:srgbClr>
                  </a:outerShdw>
                </a:effectLst>
                <a:latin typeface="Calibri" pitchFamily="34" charset="0"/>
                <a:ea typeface="+mj-ea"/>
                <a:cs typeface="+mj-cs"/>
              </a:rPr>
              <a:t>Advocacy &amp; Representation</a:t>
            </a:r>
          </a:p>
        </p:txBody>
      </p:sp>
      <p:sp>
        <p:nvSpPr>
          <p:cNvPr id="17411" name="Content Placeholder 2"/>
          <p:cNvSpPr txBox="1">
            <a:spLocks/>
          </p:cNvSpPr>
          <p:nvPr/>
        </p:nvSpPr>
        <p:spPr bwMode="auto">
          <a:xfrm>
            <a:off x="457200" y="1524000"/>
            <a:ext cx="8229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346075" indent="-346075"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Arial" panose="020B0604020202020204" pitchFamily="34" charset="0"/>
              <a:buChar char="•"/>
            </a:pPr>
            <a:r>
              <a:rPr lang="en-US" altLang="en-US" sz="2600" b="1" dirty="0">
                <a:latin typeface="Calibri" panose="020F0502020204030204" pitchFamily="34" charset="0"/>
              </a:rPr>
              <a:t>Hot Issues</a:t>
            </a:r>
          </a:p>
          <a:p>
            <a:pPr lvl="1" eaLnBrk="1" hangingPunct="1"/>
            <a:r>
              <a:rPr lang="en-US" altLang="en-US" sz="2200" dirty="0">
                <a:latin typeface="Calibri" panose="020F0502020204030204" pitchFamily="34" charset="0"/>
              </a:rPr>
              <a:t>      - Monitoring</a:t>
            </a:r>
          </a:p>
          <a:p>
            <a:pPr lvl="1" eaLnBrk="1" hangingPunct="1">
              <a:spcAft>
                <a:spcPts val="1800"/>
              </a:spcAft>
            </a:pPr>
            <a:r>
              <a:rPr lang="en-US" altLang="en-US" sz="2200" dirty="0">
                <a:latin typeface="Calibri" panose="020F0502020204030204" pitchFamily="34" charset="0"/>
              </a:rPr>
              <a:t>      - Action alerts</a:t>
            </a:r>
          </a:p>
          <a:p>
            <a:pPr eaLnBrk="1" hangingPunct="1">
              <a:buFont typeface="Arial" panose="020B0604020202020204" pitchFamily="34" charset="0"/>
              <a:buChar char="•"/>
            </a:pPr>
            <a:r>
              <a:rPr lang="en-US" altLang="en-US" sz="2600" b="1" dirty="0">
                <a:latin typeface="Calibri" panose="020F0502020204030204" pitchFamily="34" charset="0"/>
              </a:rPr>
              <a:t>Government Relations</a:t>
            </a:r>
          </a:p>
          <a:p>
            <a:pPr eaLnBrk="1" hangingPunct="1"/>
            <a:r>
              <a:rPr lang="en-US" altLang="en-US" sz="2200" dirty="0">
                <a:latin typeface="Calibri" panose="020F0502020204030204" pitchFamily="34" charset="0"/>
              </a:rPr>
              <a:t>      - State &amp; national legislation</a:t>
            </a:r>
          </a:p>
          <a:p>
            <a:pPr eaLnBrk="1" hangingPunct="1"/>
            <a:r>
              <a:rPr lang="en-US" altLang="en-US" sz="2200" dirty="0">
                <a:latin typeface="Calibri" panose="020F0502020204030204" pitchFamily="34" charset="0"/>
              </a:rPr>
              <a:t>      - Annual Government Relations Conference</a:t>
            </a:r>
          </a:p>
          <a:p>
            <a:pPr eaLnBrk="1" hangingPunct="1">
              <a:spcAft>
                <a:spcPts val="1800"/>
              </a:spcAft>
            </a:pPr>
            <a:r>
              <a:rPr lang="en-US" altLang="en-US" sz="2200" dirty="0">
                <a:latin typeface="Calibri" panose="020F0502020204030204" pitchFamily="34" charset="0"/>
              </a:rPr>
              <a:t>      - Contact with lawmakers</a:t>
            </a:r>
          </a:p>
          <a:p>
            <a:pPr eaLnBrk="1" hangingPunct="1">
              <a:buFont typeface="Arial" panose="020B0604020202020204" pitchFamily="34" charset="0"/>
              <a:buChar char="•"/>
            </a:pPr>
            <a:r>
              <a:rPr lang="en-US" altLang="en-US" sz="2600" b="1" dirty="0">
                <a:latin typeface="Calibri" panose="020F0502020204030204" pitchFamily="34" charset="0"/>
              </a:rPr>
              <a:t>Professional Relations</a:t>
            </a:r>
          </a:p>
          <a:p>
            <a:pPr eaLnBrk="1" hangingPunct="1"/>
            <a:r>
              <a:rPr lang="en-US" altLang="en-US" sz="2200" dirty="0">
                <a:latin typeface="Calibri" panose="020F0502020204030204" pitchFamily="34" charset="0"/>
              </a:rPr>
              <a:t>      - ADA</a:t>
            </a:r>
          </a:p>
          <a:p>
            <a:pPr eaLnBrk="1" hangingPunct="1">
              <a:spcAft>
                <a:spcPts val="1800"/>
              </a:spcAft>
            </a:pPr>
            <a:r>
              <a:rPr lang="en-US" altLang="en-US" sz="2200" dirty="0">
                <a:latin typeface="Calibri" panose="020F0502020204030204" pitchFamily="34" charset="0"/>
              </a:rPr>
              <a:t>      - Other allied dental organizations</a:t>
            </a:r>
          </a:p>
          <a:p>
            <a:pPr eaLnBrk="1" hangingPunct="1">
              <a:buFont typeface="Arial" panose="020B0604020202020204" pitchFamily="34" charset="0"/>
              <a:buChar char="•"/>
            </a:pPr>
            <a:r>
              <a:rPr lang="en-US" altLang="en-US" sz="2600" b="1" dirty="0">
                <a:latin typeface="Calibri" panose="020F0502020204030204" pitchFamily="34" charset="0"/>
              </a:rPr>
              <a:t>Public Relations</a:t>
            </a:r>
          </a:p>
        </p:txBody>
      </p:sp>
      <p:pic>
        <p:nvPicPr>
          <p:cNvPr id="3" name="Picture 2" descr="A group of people standing in front of a white building&#10;&#10;Description automatically generated">
            <a:extLst>
              <a:ext uri="{FF2B5EF4-FFF2-40B4-BE49-F238E27FC236}">
                <a16:creationId xmlns:a16="http://schemas.microsoft.com/office/drawing/2014/main" id="{E0FDE92F-375E-60DB-D994-88E6C5349C1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65122" y="3859924"/>
            <a:ext cx="2680139" cy="1786760"/>
          </a:xfrm>
          <a:prstGeom prst="roundRect">
            <a:avLst>
              <a:gd name="adj" fmla="val 10421"/>
            </a:avLst>
          </a:prstGeom>
          <a:ln>
            <a:noFill/>
          </a:ln>
          <a:effectLst>
            <a:outerShdw blurRad="127000" dist="38100" dir="2700000" algn="ctr">
              <a:srgbClr val="000000">
                <a:alpha val="45000"/>
              </a:srgbClr>
            </a:outerShdw>
            <a:reflection blurRad="6350" stA="52000" endA="300" endPos="35000" dir="5400000" sy="-100000" algn="bl" rotWithShape="0"/>
          </a:effectLst>
        </p:spPr>
      </p:pic>
      <p:pic>
        <p:nvPicPr>
          <p:cNvPr id="7" name="Picture 6" descr="A group of people sitting around a table&#10;&#10;Description automatically generated">
            <a:extLst>
              <a:ext uri="{FF2B5EF4-FFF2-40B4-BE49-F238E27FC236}">
                <a16:creationId xmlns:a16="http://schemas.microsoft.com/office/drawing/2014/main" id="{34F4529F-3A19-2042-67A0-6105A3DE0A2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619595" y="1642241"/>
            <a:ext cx="2677462" cy="1786759"/>
          </a:xfrm>
          <a:prstGeom prst="roundRect">
            <a:avLst>
              <a:gd name="adj" fmla="val 10421"/>
            </a:avLst>
          </a:prstGeom>
          <a:ln>
            <a:noFill/>
          </a:ln>
          <a:effectLst>
            <a:outerShdw blurRad="127000" dist="38100" dir="2700000" algn="ctr">
              <a:srgbClr val="000000">
                <a:alpha val="45000"/>
              </a:srgbClr>
            </a:outerShdw>
            <a:reflection blurRad="6350" stA="52000" endA="300" endPos="35000" dir="5400000" sy="-100000" algn="bl" rotWithShape="0"/>
          </a:effectLst>
        </p:spPr>
      </p:pic>
    </p:spTree>
    <p:extLst>
      <p:ext uri="{BB962C8B-B14F-4D97-AF65-F5344CB8AC3E}">
        <p14:creationId xmlns:p14="http://schemas.microsoft.com/office/powerpoint/2010/main" val="31008077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533400"/>
            <a:ext cx="8229600" cy="1143000"/>
          </a:xfrm>
          <a:prstGeom prst="rect">
            <a:avLst/>
          </a:prstGeom>
        </p:spPr>
        <p:txBody>
          <a:bodyPr/>
          <a:lstStyle/>
          <a:p>
            <a:pPr algn="ctr" fontAlgn="auto">
              <a:spcAft>
                <a:spcPts val="0"/>
              </a:spcAft>
              <a:defRPr/>
            </a:pPr>
            <a:r>
              <a:rPr lang="en-US" sz="5200" b="1" dirty="0">
                <a:effectLst>
                  <a:outerShdw blurRad="38100" dist="38100" dir="2700000" algn="tl">
                    <a:srgbClr val="000000">
                      <a:alpha val="43137"/>
                    </a:srgbClr>
                  </a:outerShdw>
                </a:effectLst>
                <a:latin typeface="Calibri" pitchFamily="34" charset="0"/>
                <a:ea typeface="+mj-ea"/>
                <a:cs typeface="+mj-cs"/>
              </a:rPr>
              <a:t>Leadership Opportunities</a:t>
            </a:r>
          </a:p>
        </p:txBody>
      </p:sp>
      <p:sp>
        <p:nvSpPr>
          <p:cNvPr id="6" name="Content Placeholder 2"/>
          <p:cNvSpPr txBox="1">
            <a:spLocks/>
          </p:cNvSpPr>
          <p:nvPr/>
        </p:nvSpPr>
        <p:spPr bwMode="auto">
          <a:xfrm>
            <a:off x="457200" y="1600200"/>
            <a:ext cx="5486400" cy="5029200"/>
          </a:xfrm>
          <a:prstGeom prst="rect">
            <a:avLst/>
          </a:prstGeom>
          <a:noFill/>
          <a:ln>
            <a:miter lim="800000"/>
            <a:headEnd/>
            <a:tailEnd/>
          </a:ln>
        </p:spPr>
        <p:txBody>
          <a:bodyPr/>
          <a:lstStyle/>
          <a:p>
            <a:pPr marL="693738" indent="-342900" eaLnBrk="0" fontAlgn="auto" hangingPunct="0">
              <a:spcBef>
                <a:spcPts val="0"/>
              </a:spcBef>
              <a:spcAft>
                <a:spcPts val="0"/>
              </a:spcAft>
              <a:defRPr/>
            </a:pPr>
            <a:r>
              <a:rPr lang="en-US" sz="2600" b="1" kern="0" dirty="0">
                <a:latin typeface="Calibri" pitchFamily="34" charset="0"/>
              </a:rPr>
              <a:t>Call for Volunteer Leaders</a:t>
            </a:r>
          </a:p>
          <a:p>
            <a:pPr marL="342900" indent="-342900" eaLnBrk="0" fontAlgn="auto" hangingPunct="0">
              <a:spcBef>
                <a:spcPts val="0"/>
              </a:spcBef>
              <a:spcAft>
                <a:spcPts val="0"/>
              </a:spcAft>
              <a:defRPr/>
            </a:pPr>
            <a:r>
              <a:rPr lang="en-US" sz="2200" kern="0" dirty="0">
                <a:latin typeface="Calibri" pitchFamily="34" charset="0"/>
              </a:rPr>
              <a:t>      - Unite organized dentistry</a:t>
            </a:r>
          </a:p>
          <a:p>
            <a:pPr marL="342900" indent="-342900" eaLnBrk="0" fontAlgn="auto" hangingPunct="0">
              <a:spcBef>
                <a:spcPts val="0"/>
              </a:spcBef>
              <a:spcAft>
                <a:spcPts val="0"/>
              </a:spcAft>
              <a:defRPr/>
            </a:pPr>
            <a:r>
              <a:rPr lang="en-US" sz="2200" kern="0" dirty="0">
                <a:latin typeface="Calibri" pitchFamily="34" charset="0"/>
              </a:rPr>
              <a:t>      - Give back to the profession  </a:t>
            </a:r>
          </a:p>
          <a:p>
            <a:pPr marL="342900" indent="-342900" eaLnBrk="0" fontAlgn="auto" hangingPunct="0">
              <a:spcBef>
                <a:spcPts val="0"/>
              </a:spcBef>
              <a:spcAft>
                <a:spcPts val="0"/>
              </a:spcAft>
              <a:defRPr/>
            </a:pPr>
            <a:r>
              <a:rPr lang="en-US" sz="2200" kern="0" dirty="0">
                <a:latin typeface="Calibri" pitchFamily="34" charset="0"/>
              </a:rPr>
              <a:t>      - Develop leadership skills</a:t>
            </a:r>
          </a:p>
          <a:p>
            <a:pPr marL="342900" indent="-342900" eaLnBrk="0" fontAlgn="auto" hangingPunct="0">
              <a:spcBef>
                <a:spcPts val="0"/>
              </a:spcBef>
              <a:spcAft>
                <a:spcPts val="0"/>
              </a:spcAft>
              <a:defRPr/>
            </a:pPr>
            <a:r>
              <a:rPr lang="en-US" sz="2200" kern="0" dirty="0">
                <a:latin typeface="Calibri" pitchFamily="34" charset="0"/>
              </a:rPr>
              <a:t>      - Enhance public awareness</a:t>
            </a:r>
          </a:p>
          <a:p>
            <a:pPr marL="342900" indent="-342900" eaLnBrk="0" fontAlgn="auto" hangingPunct="0">
              <a:spcBef>
                <a:spcPts val="0"/>
              </a:spcBef>
              <a:spcAft>
                <a:spcPts val="1800"/>
              </a:spcAft>
              <a:defRPr/>
            </a:pPr>
            <a:r>
              <a:rPr lang="en-US" sz="2200" kern="0" dirty="0">
                <a:latin typeface="Calibri" pitchFamily="34" charset="0"/>
              </a:rPr>
              <a:t>      - Network with peers</a:t>
            </a:r>
          </a:p>
          <a:p>
            <a:pPr marL="693738" indent="-342900" eaLnBrk="0" fontAlgn="auto" hangingPunct="0">
              <a:spcBef>
                <a:spcPts val="0"/>
              </a:spcBef>
              <a:spcAft>
                <a:spcPts val="0"/>
              </a:spcAft>
              <a:defRPr/>
            </a:pPr>
            <a:r>
              <a:rPr lang="en-US" sz="2600" b="1" kern="0" dirty="0">
                <a:latin typeface="Calibri" pitchFamily="34" charset="0"/>
              </a:rPr>
              <a:t>Volunteer Opportunities</a:t>
            </a:r>
          </a:p>
          <a:p>
            <a:pPr marL="342900" indent="-342900" eaLnBrk="0" fontAlgn="auto" hangingPunct="0">
              <a:spcBef>
                <a:spcPts val="0"/>
              </a:spcBef>
              <a:spcAft>
                <a:spcPts val="0"/>
              </a:spcAft>
              <a:defRPr/>
            </a:pPr>
            <a:r>
              <a:rPr lang="en-US" sz="2200" kern="0" dirty="0">
                <a:latin typeface="Calibri" pitchFamily="34" charset="0"/>
              </a:rPr>
              <a:t>      - Local level: Conduct CE courses, review</a:t>
            </a:r>
          </a:p>
          <a:p>
            <a:pPr marL="521208" eaLnBrk="0" fontAlgn="auto" hangingPunct="0">
              <a:spcBef>
                <a:spcPts val="0"/>
              </a:spcBef>
              <a:spcAft>
                <a:spcPts val="0"/>
              </a:spcAft>
              <a:defRPr/>
            </a:pPr>
            <a:r>
              <a:rPr lang="en-US" sz="2200" kern="0" dirty="0">
                <a:latin typeface="Calibri" pitchFamily="34" charset="0"/>
              </a:rPr>
              <a:t>articles, or represent your constituent</a:t>
            </a:r>
          </a:p>
          <a:p>
            <a:pPr marL="347472" indent="-347472" eaLnBrk="0" fontAlgn="auto" hangingPunct="0">
              <a:spcBef>
                <a:spcPts val="0"/>
              </a:spcBef>
              <a:spcAft>
                <a:spcPts val="0"/>
              </a:spcAft>
              <a:defRPr/>
            </a:pPr>
            <a:r>
              <a:rPr lang="en-US" sz="2200" kern="0" dirty="0">
                <a:latin typeface="Calibri" pitchFamily="34" charset="0"/>
              </a:rPr>
              <a:t>      - National level: Participate in the council</a:t>
            </a:r>
          </a:p>
          <a:p>
            <a:pPr marL="521208" eaLnBrk="0" fontAlgn="auto" hangingPunct="0">
              <a:spcBef>
                <a:spcPts val="0"/>
              </a:spcBef>
              <a:spcAft>
                <a:spcPts val="0"/>
              </a:spcAft>
              <a:defRPr/>
            </a:pPr>
            <a:r>
              <a:rPr lang="en-US" sz="2200" kern="0" dirty="0">
                <a:latin typeface="Calibri" pitchFamily="34" charset="0"/>
              </a:rPr>
              <a:t>or committee structure, or become a</a:t>
            </a:r>
          </a:p>
          <a:p>
            <a:pPr marL="521208" eaLnBrk="0" fontAlgn="auto" hangingPunct="0">
              <a:spcBef>
                <a:spcPts val="0"/>
              </a:spcBef>
              <a:spcAft>
                <a:spcPts val="0"/>
              </a:spcAft>
              <a:defRPr/>
            </a:pPr>
            <a:r>
              <a:rPr lang="en-US" sz="2200" kern="0" dirty="0">
                <a:latin typeface="Calibri" pitchFamily="34" charset="0"/>
              </a:rPr>
              <a:t>public liaison</a:t>
            </a:r>
          </a:p>
          <a:p>
            <a:pPr marL="342900" indent="-342900" eaLnBrk="0" fontAlgn="auto" hangingPunct="0">
              <a:spcBef>
                <a:spcPts val="0"/>
              </a:spcBef>
              <a:spcAft>
                <a:spcPts val="0"/>
              </a:spcAft>
              <a:buFontTx/>
              <a:buChar char="•"/>
              <a:defRPr/>
            </a:pPr>
            <a:endParaRPr lang="en-US" sz="2600" kern="0" dirty="0">
              <a:latin typeface="Calibri" pitchFamily="34" charset="0"/>
            </a:endParaRPr>
          </a:p>
        </p:txBody>
      </p:sp>
      <p:pic>
        <p:nvPicPr>
          <p:cNvPr id="7" name="Picture 6" descr="A group of people raising their hands up&#10;&#10;Description automatically generated">
            <a:extLst>
              <a:ext uri="{FF2B5EF4-FFF2-40B4-BE49-F238E27FC236}">
                <a16:creationId xmlns:a16="http://schemas.microsoft.com/office/drawing/2014/main" id="{A3EECF9E-77D5-F4B4-01A1-EA3E18DEAE4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93652" y="1346970"/>
            <a:ext cx="2493148" cy="1662929"/>
          </a:xfrm>
          <a:prstGeom prst="roundRect">
            <a:avLst>
              <a:gd name="adj" fmla="val 10421"/>
            </a:avLst>
          </a:prstGeom>
          <a:effectLst>
            <a:outerShdw blurRad="127000" dist="38100" dir="2700000" algn="ctr">
              <a:srgbClr val="000000">
                <a:alpha val="45000"/>
              </a:srgbClr>
            </a:outerShdw>
            <a:reflection blurRad="6350" stA="52000" endA="300" endPos="35000" dir="5400000" sy="-100000" algn="bl" rotWithShape="0"/>
          </a:effectLst>
        </p:spPr>
      </p:pic>
      <p:pic>
        <p:nvPicPr>
          <p:cNvPr id="8" name="Content Placeholder 3" descr="iStock_000003146470Large.jpg">
            <a:extLst>
              <a:ext uri="{FF2B5EF4-FFF2-40B4-BE49-F238E27FC236}">
                <a16:creationId xmlns:a16="http://schemas.microsoft.com/office/drawing/2014/main" id="{7F4B91F8-3867-8EC7-F1DD-5E72F1B60859}"/>
              </a:ext>
            </a:extLst>
          </p:cNvPr>
          <p:cNvPicPr>
            <a:picLocks noChangeAspect="1"/>
          </p:cNvPicPr>
          <p:nvPr/>
        </p:nvPicPr>
        <p:blipFill>
          <a:blip r:embed="rId4" cstate="print"/>
          <a:stretch>
            <a:fillRect/>
          </a:stretch>
        </p:blipFill>
        <p:spPr>
          <a:xfrm>
            <a:off x="6193652" y="3722967"/>
            <a:ext cx="2503736" cy="1662928"/>
          </a:xfrm>
          <a:prstGeom prst="roundRect">
            <a:avLst>
              <a:gd name="adj" fmla="val 10421"/>
            </a:avLst>
          </a:prstGeom>
          <a:ln>
            <a:noFill/>
          </a:ln>
          <a:effectLst>
            <a:outerShdw blurRad="127000" dist="38100" dir="2700000" algn="ctr">
              <a:srgbClr val="000000">
                <a:alpha val="45000"/>
              </a:srgbClr>
            </a:outerShdw>
            <a:reflection blurRad="6350" stA="52000" endA="300" endPos="35000" dir="5400000" sy="-100000" algn="bl" rotWithShape="0"/>
          </a:effectLst>
        </p:spPr>
      </p:pic>
      <p:pic>
        <p:nvPicPr>
          <p:cNvPr id="9" name="Picture 8" descr="A person standing at a podium&#10;&#10;Description automatically generated">
            <a:extLst>
              <a:ext uri="{FF2B5EF4-FFF2-40B4-BE49-F238E27FC236}">
                <a16:creationId xmlns:a16="http://schemas.microsoft.com/office/drawing/2014/main" id="{6618333A-79A9-E74B-6494-83FAA19A537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709039" y="2635689"/>
            <a:ext cx="2258922" cy="1506701"/>
          </a:xfrm>
          <a:prstGeom prst="roundRect">
            <a:avLst>
              <a:gd name="adj" fmla="val 10421"/>
            </a:avLst>
          </a:prstGeom>
          <a:ln>
            <a:noFill/>
          </a:ln>
          <a:effectLst>
            <a:outerShdw blurRad="127000" dist="38100" dir="2700000" algn="ctr">
              <a:srgbClr val="000000">
                <a:alpha val="45000"/>
              </a:srgbClr>
            </a:outerShdw>
            <a:reflection blurRad="6350" stA="52000" endA="300" endPos="35000" dir="5400000" sy="-100000" algn="bl" rotWithShape="0"/>
          </a:effectLst>
        </p:spPr>
      </p:pic>
    </p:spTree>
    <p:extLst>
      <p:ext uri="{BB962C8B-B14F-4D97-AF65-F5344CB8AC3E}">
        <p14:creationId xmlns:p14="http://schemas.microsoft.com/office/powerpoint/2010/main" val="35745190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533400"/>
            <a:ext cx="8229600" cy="944563"/>
          </a:xfrm>
          <a:prstGeom prst="rect">
            <a:avLst/>
          </a:prstGeom>
        </p:spPr>
        <p:txBody>
          <a:bodyPr/>
          <a:lstStyle/>
          <a:p>
            <a:pPr algn="ctr" fontAlgn="auto">
              <a:spcAft>
                <a:spcPts val="0"/>
              </a:spcAft>
              <a:defRPr/>
            </a:pPr>
            <a:r>
              <a:rPr lang="en-US" sz="5200" b="1" dirty="0">
                <a:effectLst>
                  <a:outerShdw blurRad="38100" dist="38100" dir="2700000" algn="tl">
                    <a:srgbClr val="000000">
                      <a:alpha val="43137"/>
                    </a:srgbClr>
                  </a:outerShdw>
                </a:effectLst>
                <a:latin typeface="Calibri" pitchFamily="34" charset="0"/>
                <a:ea typeface="+mj-ea"/>
                <a:cs typeface="+mj-cs"/>
              </a:rPr>
              <a:t>Awards &amp; Recognition</a:t>
            </a:r>
          </a:p>
        </p:txBody>
      </p:sp>
      <p:sp>
        <p:nvSpPr>
          <p:cNvPr id="5" name="Content Placeholder 2"/>
          <p:cNvSpPr txBox="1">
            <a:spLocks/>
          </p:cNvSpPr>
          <p:nvPr/>
        </p:nvSpPr>
        <p:spPr bwMode="auto">
          <a:xfrm>
            <a:off x="457200" y="1981200"/>
            <a:ext cx="5486400" cy="3962400"/>
          </a:xfrm>
          <a:prstGeom prst="rect">
            <a:avLst/>
          </a:prstGeom>
          <a:noFill/>
          <a:ln>
            <a:miter lim="800000"/>
            <a:headEnd/>
            <a:tailEnd/>
          </a:ln>
        </p:spPr>
        <p:txBody>
          <a:bodyPr/>
          <a:lstStyle/>
          <a:p>
            <a:pPr marL="693738" indent="-342900" eaLnBrk="0" fontAlgn="auto" hangingPunct="0">
              <a:spcBef>
                <a:spcPts val="0"/>
              </a:spcBef>
              <a:spcAft>
                <a:spcPts val="0"/>
              </a:spcAft>
              <a:defRPr/>
            </a:pPr>
            <a:r>
              <a:rPr lang="en-US" sz="2600" b="1" kern="0" dirty="0">
                <a:latin typeface="Calibri" pitchFamily="34" charset="0"/>
              </a:rPr>
              <a:t>Fellowship Award</a:t>
            </a:r>
          </a:p>
          <a:p>
            <a:pPr marL="342900" indent="-342900" eaLnBrk="0" fontAlgn="auto" hangingPunct="0">
              <a:spcBef>
                <a:spcPts val="0"/>
              </a:spcBef>
              <a:spcAft>
                <a:spcPts val="0"/>
              </a:spcAft>
              <a:defRPr/>
            </a:pPr>
            <a:r>
              <a:rPr lang="en-US" sz="2200" kern="0" dirty="0">
                <a:latin typeface="Calibri" pitchFamily="34" charset="0"/>
              </a:rPr>
              <a:t>      - Student CE credit</a:t>
            </a:r>
          </a:p>
          <a:p>
            <a:pPr marL="342900" indent="-342900" eaLnBrk="0" fontAlgn="auto" hangingPunct="0">
              <a:spcBef>
                <a:spcPts val="0"/>
              </a:spcBef>
              <a:spcAft>
                <a:spcPts val="1800"/>
              </a:spcAft>
              <a:defRPr/>
            </a:pPr>
            <a:r>
              <a:rPr lang="en-US" sz="2200" kern="0" dirty="0">
                <a:latin typeface="Calibri" pitchFamily="34" charset="0"/>
              </a:rPr>
              <a:t>      - Residency CE credit</a:t>
            </a:r>
          </a:p>
          <a:p>
            <a:pPr marL="693738" indent="-342900" eaLnBrk="0" fontAlgn="auto" hangingPunct="0">
              <a:spcBef>
                <a:spcPts val="0"/>
              </a:spcBef>
              <a:spcAft>
                <a:spcPts val="1800"/>
              </a:spcAft>
              <a:defRPr/>
            </a:pPr>
            <a:r>
              <a:rPr lang="en-US" sz="2600" b="1" kern="0" dirty="0">
                <a:latin typeface="Calibri" pitchFamily="34" charset="0"/>
              </a:rPr>
              <a:t>Mastership Award</a:t>
            </a:r>
          </a:p>
          <a:p>
            <a:pPr marL="693738" indent="-342900" eaLnBrk="0" fontAlgn="auto" hangingPunct="0">
              <a:spcBef>
                <a:spcPts val="0"/>
              </a:spcBef>
              <a:spcAft>
                <a:spcPts val="0"/>
              </a:spcAft>
              <a:defRPr/>
            </a:pPr>
            <a:r>
              <a:rPr lang="en-US" sz="2600" b="1" kern="0" dirty="0">
                <a:latin typeface="Calibri" pitchFamily="34" charset="0"/>
              </a:rPr>
              <a:t>Achievement Awards</a:t>
            </a:r>
          </a:p>
          <a:p>
            <a:pPr marL="342900" indent="-342900" eaLnBrk="0" fontAlgn="auto" hangingPunct="0">
              <a:spcBef>
                <a:spcPts val="0"/>
              </a:spcBef>
              <a:spcAft>
                <a:spcPts val="0"/>
              </a:spcAft>
              <a:defRPr/>
            </a:pPr>
            <a:r>
              <a:rPr lang="en-US" sz="2200" kern="0" dirty="0">
                <a:latin typeface="Calibri" pitchFamily="34" charset="0"/>
              </a:rPr>
              <a:t>      - Nominate your colleagues</a:t>
            </a:r>
          </a:p>
          <a:p>
            <a:pPr marL="342900" indent="-342900" eaLnBrk="0" fontAlgn="auto" hangingPunct="0">
              <a:spcBef>
                <a:spcPts val="0"/>
              </a:spcBef>
              <a:spcAft>
                <a:spcPts val="0"/>
              </a:spcAft>
              <a:defRPr/>
            </a:pPr>
            <a:r>
              <a:rPr lang="en-US" sz="2200" kern="0" dirty="0">
                <a:latin typeface="Calibri" pitchFamily="34" charset="0"/>
              </a:rPr>
              <a:t>      - Nominate your constituent</a:t>
            </a:r>
          </a:p>
          <a:p>
            <a:pPr marL="342900" indent="-342900" eaLnBrk="0" fontAlgn="auto" hangingPunct="0">
              <a:spcBef>
                <a:spcPts val="0"/>
              </a:spcBef>
              <a:spcAft>
                <a:spcPts val="0"/>
              </a:spcAft>
              <a:defRPr/>
            </a:pPr>
            <a:r>
              <a:rPr lang="en-US" sz="2200" kern="0" dirty="0">
                <a:latin typeface="Calibri" pitchFamily="34" charset="0"/>
              </a:rPr>
              <a:t>      </a:t>
            </a:r>
            <a:endParaRPr lang="en-US" sz="2600" kern="0" dirty="0">
              <a:latin typeface="Calibri" pitchFamily="34" charset="0"/>
            </a:endParaRPr>
          </a:p>
        </p:txBody>
      </p:sp>
      <p:pic>
        <p:nvPicPr>
          <p:cNvPr id="6" name="Picture 5" descr="A group of people wearing graduation gowns and caps&#10;&#10;Description automatically generated">
            <a:extLst>
              <a:ext uri="{FF2B5EF4-FFF2-40B4-BE49-F238E27FC236}">
                <a16:creationId xmlns:a16="http://schemas.microsoft.com/office/drawing/2014/main" id="{4D111CD7-C0C7-AD97-D0F2-DA315B4AACC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1833"/>
          <a:stretch/>
        </p:blipFill>
        <p:spPr>
          <a:xfrm>
            <a:off x="4805770" y="2302123"/>
            <a:ext cx="3881030" cy="1984127"/>
          </a:xfrm>
          <a:prstGeom prst="roundRect">
            <a:avLst>
              <a:gd name="adj" fmla="val 10421"/>
            </a:avLst>
          </a:prstGeom>
          <a:effectLst>
            <a:outerShdw blurRad="127000" dist="38100" dir="2700000" algn="ctr">
              <a:srgbClr val="000000">
                <a:alpha val="45000"/>
              </a:srgbClr>
            </a:outerShdw>
            <a:reflection blurRad="6350" stA="52000" endA="300" endPos="35000" dir="5400000" sy="-100000" algn="bl" rotWithShape="0"/>
          </a:effectLst>
        </p:spPr>
      </p:pic>
    </p:spTree>
    <p:extLst>
      <p:ext uri="{BB962C8B-B14F-4D97-AF65-F5344CB8AC3E}">
        <p14:creationId xmlns:p14="http://schemas.microsoft.com/office/powerpoint/2010/main" val="17292537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457200" y="533400"/>
            <a:ext cx="8229600" cy="944563"/>
          </a:xfrm>
          <a:prstGeom prst="rect">
            <a:avLst/>
          </a:prstGeom>
        </p:spPr>
        <p:txBody>
          <a:bodyPr/>
          <a:lstStyle/>
          <a:p>
            <a:pPr algn="ctr" fontAlgn="auto">
              <a:spcAft>
                <a:spcPts val="0"/>
              </a:spcAft>
              <a:defRPr/>
            </a:pPr>
            <a:r>
              <a:rPr lang="en-US" sz="5200" b="1" dirty="0">
                <a:effectLst>
                  <a:outerShdw blurRad="38100" dist="38100" dir="2700000" algn="tl">
                    <a:srgbClr val="000000">
                      <a:alpha val="43137"/>
                    </a:srgbClr>
                  </a:outerShdw>
                </a:effectLst>
                <a:latin typeface="Calibri" pitchFamily="34" charset="0"/>
                <a:ea typeface="+mj-ea"/>
                <a:cs typeface="+mj-cs"/>
              </a:rPr>
              <a:t>Join the AGD Today!</a:t>
            </a:r>
          </a:p>
        </p:txBody>
      </p:sp>
      <p:sp>
        <p:nvSpPr>
          <p:cNvPr id="20483" name="Content Placeholder 2"/>
          <p:cNvSpPr txBox="1">
            <a:spLocks/>
          </p:cNvSpPr>
          <p:nvPr/>
        </p:nvSpPr>
        <p:spPr bwMode="auto">
          <a:xfrm>
            <a:off x="990600" y="1447800"/>
            <a:ext cx="76962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6075" indent="-346075"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200"/>
              </a:spcAft>
              <a:buFont typeface="Arial" panose="020B0604020202020204" pitchFamily="34" charset="0"/>
              <a:buChar char="•"/>
            </a:pPr>
            <a:r>
              <a:rPr lang="en-US" altLang="en-US" sz="2400" b="1" dirty="0">
                <a:latin typeface="Calibri" panose="020F0502020204030204" pitchFamily="34" charset="0"/>
                <a:cs typeface="Arial" panose="020B0604020202020204" pitchFamily="34" charset="0"/>
              </a:rPr>
              <a:t>Continue your career evolution</a:t>
            </a:r>
            <a:r>
              <a:rPr lang="en-US" altLang="en-US" sz="2400" dirty="0">
                <a:latin typeface="Calibri" panose="020F0502020204030204" pitchFamily="34" charset="0"/>
                <a:cs typeface="Arial" panose="020B0604020202020204" pitchFamily="34" charset="0"/>
              </a:rPr>
              <a:t> for just $21.</a:t>
            </a:r>
          </a:p>
          <a:p>
            <a:pPr eaLnBrk="1" hangingPunct="1">
              <a:spcAft>
                <a:spcPts val="1200"/>
              </a:spcAft>
              <a:buFont typeface="Arial" panose="020B0604020202020204" pitchFamily="34" charset="0"/>
              <a:buChar char="•"/>
            </a:pPr>
            <a:r>
              <a:rPr lang="en-US" altLang="en-US" sz="2400" dirty="0">
                <a:latin typeface="Calibri" panose="020F0502020204030204" pitchFamily="34" charset="0"/>
                <a:cs typeface="Arial" panose="020B0604020202020204" pitchFamily="34" charset="0"/>
              </a:rPr>
              <a:t>Get </a:t>
            </a:r>
            <a:r>
              <a:rPr lang="en-US" altLang="en-US" sz="2400" b="1" dirty="0">
                <a:latin typeface="Calibri" panose="020F0502020204030204" pitchFamily="34" charset="0"/>
                <a:cs typeface="Arial" panose="020B0604020202020204" pitchFamily="34" charset="0"/>
              </a:rPr>
              <a:t>special discounted membership dues </a:t>
            </a:r>
            <a:r>
              <a:rPr lang="en-US" altLang="en-US" sz="2400" dirty="0">
                <a:latin typeface="Calibri" panose="020F0502020204030204" pitchFamily="34" charset="0"/>
                <a:cs typeface="Arial" panose="020B0604020202020204" pitchFamily="34" charset="0"/>
              </a:rPr>
              <a:t>for four years following graduation.</a:t>
            </a:r>
          </a:p>
          <a:p>
            <a:pPr eaLnBrk="1" hangingPunct="1">
              <a:spcAft>
                <a:spcPts val="1200"/>
              </a:spcAft>
              <a:buFont typeface="Arial" panose="020B0604020202020204" pitchFamily="34" charset="0"/>
              <a:buChar char="•"/>
            </a:pPr>
            <a:r>
              <a:rPr lang="en-US" altLang="en-US" sz="2400" dirty="0">
                <a:latin typeface="Calibri" panose="020F0502020204030204" pitchFamily="34" charset="0"/>
                <a:cs typeface="Arial" panose="020B0604020202020204" pitchFamily="34" charset="0"/>
              </a:rPr>
              <a:t>To </a:t>
            </a:r>
            <a:r>
              <a:rPr lang="en-US" altLang="en-US" sz="2400" b="1" dirty="0">
                <a:latin typeface="Calibri" panose="020F0502020204030204" pitchFamily="34" charset="0"/>
                <a:cs typeface="Arial" panose="020B0604020202020204" pitchFamily="34" charset="0"/>
              </a:rPr>
              <a:t>join online</a:t>
            </a:r>
            <a:r>
              <a:rPr lang="en-US" altLang="en-US" sz="2400" dirty="0">
                <a:latin typeface="Calibri" panose="020F0502020204030204" pitchFamily="34" charset="0"/>
                <a:cs typeface="Arial" panose="020B0604020202020204" pitchFamily="34" charset="0"/>
              </a:rPr>
              <a:t>, visit </a:t>
            </a:r>
            <a:r>
              <a:rPr lang="en-US" altLang="en-US" sz="2400" i="1" dirty="0">
                <a:latin typeface="Calibri" panose="020F0502020204030204" pitchFamily="34" charset="0"/>
                <a:cs typeface="Arial" panose="020B0604020202020204" pitchFamily="34" charset="0"/>
              </a:rPr>
              <a:t>www.agd.org/JOIN</a:t>
            </a:r>
            <a:r>
              <a:rPr lang="en-US" altLang="en-US" sz="2400" dirty="0">
                <a:latin typeface="Calibri" panose="020F0502020204030204" pitchFamily="34" charset="0"/>
                <a:cs typeface="Arial" panose="020B0604020202020204" pitchFamily="34" charset="0"/>
              </a:rPr>
              <a:t>.</a:t>
            </a:r>
            <a:endParaRPr lang="en-US" altLang="en-US" sz="2400" i="1" dirty="0">
              <a:latin typeface="Calibri" panose="020F0502020204030204" pitchFamily="34" charset="0"/>
              <a:cs typeface="Arial" panose="020B0604020202020204" pitchFamily="34" charset="0"/>
            </a:endParaRPr>
          </a:p>
          <a:p>
            <a:pPr eaLnBrk="1" hangingPunct="1">
              <a:buFont typeface="Arial" panose="020B0604020202020204" pitchFamily="34" charset="0"/>
              <a:buChar char="•"/>
            </a:pPr>
            <a:r>
              <a:rPr lang="en-US" altLang="en-US" sz="2400" b="1" dirty="0">
                <a:latin typeface="Calibri" panose="020F0502020204030204" pitchFamily="34" charset="0"/>
                <a:cs typeface="Arial" panose="020B0604020202020204" pitchFamily="34" charset="0"/>
              </a:rPr>
              <a:t>Contact the AGD Membership Services Center</a:t>
            </a:r>
            <a:r>
              <a:rPr lang="en-US" altLang="en-US" sz="2400" dirty="0">
                <a:latin typeface="Calibri" panose="020F0502020204030204" pitchFamily="34" charset="0"/>
                <a:cs typeface="Arial" panose="020B0604020202020204" pitchFamily="34" charset="0"/>
              </a:rPr>
              <a:t> at 888.243.3368 or email us at </a:t>
            </a:r>
            <a:r>
              <a:rPr lang="en-US" altLang="en-US" sz="2400" i="1" dirty="0">
                <a:latin typeface="Calibri" panose="020F0502020204030204" pitchFamily="34" charset="0"/>
                <a:cs typeface="Arial" panose="020B0604020202020204" pitchFamily="34" charset="0"/>
              </a:rPr>
              <a:t>membership@agd.org</a:t>
            </a:r>
            <a:r>
              <a:rPr lang="en-US" altLang="en-US" sz="2400" dirty="0">
                <a:latin typeface="Calibri" panose="020F0502020204030204" pitchFamily="34" charset="0"/>
                <a:cs typeface="Arial" panose="020B0604020202020204" pitchFamily="34" charset="0"/>
              </a:rPr>
              <a:t>.</a:t>
            </a:r>
            <a:endParaRPr lang="en-US" altLang="en-US" sz="2400" i="1" dirty="0">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1991353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a:spLocks noGrp="1"/>
          </p:cNvSpPr>
          <p:nvPr>
            <p:ph type="ctrTitle"/>
          </p:nvPr>
        </p:nvSpPr>
        <p:spPr>
          <a:xfrm>
            <a:off x="381000" y="570331"/>
            <a:ext cx="8382000" cy="841375"/>
          </a:xfrm>
        </p:spPr>
        <p:txBody>
          <a:bodyPr rtlCol="0">
            <a:normAutofit/>
          </a:bodyPr>
          <a:lstStyle/>
          <a:p>
            <a:pPr eaLnBrk="1" fontAlgn="auto" hangingPunct="1">
              <a:spcAft>
                <a:spcPts val="0"/>
              </a:spcAft>
              <a:defRPr/>
            </a:pPr>
            <a:r>
              <a:rPr lang="en-US" b="1" dirty="0">
                <a:ln>
                  <a:solidFill>
                    <a:srgbClr val="2B2269"/>
                  </a:solidFill>
                </a:ln>
                <a:solidFill>
                  <a:srgbClr val="65B034"/>
                </a:solidFill>
                <a:effectLst>
                  <a:outerShdw blurRad="38100" dist="38100" dir="2700000" algn="tl">
                    <a:srgbClr val="000000">
                      <a:alpha val="43137"/>
                    </a:srgbClr>
                  </a:outerShdw>
                </a:effectLst>
              </a:rPr>
              <a:t>The Academy of General Dentistry</a:t>
            </a:r>
          </a:p>
        </p:txBody>
      </p:sp>
      <p:sp>
        <p:nvSpPr>
          <p:cNvPr id="5" name="Subtitle 5"/>
          <p:cNvSpPr>
            <a:spLocks noGrp="1"/>
          </p:cNvSpPr>
          <p:nvPr>
            <p:ph type="subTitle" idx="1"/>
          </p:nvPr>
        </p:nvSpPr>
        <p:spPr>
          <a:xfrm>
            <a:off x="381000" y="1600200"/>
            <a:ext cx="8382000" cy="1752600"/>
          </a:xfrm>
        </p:spPr>
        <p:txBody>
          <a:bodyPr rtlCol="0">
            <a:normAutofit/>
          </a:bodyPr>
          <a:lstStyle/>
          <a:p>
            <a:pPr eaLnBrk="1" fontAlgn="auto" hangingPunct="1">
              <a:spcAft>
                <a:spcPts val="0"/>
              </a:spcAft>
              <a:defRPr/>
            </a:pPr>
            <a:r>
              <a:rPr lang="en-US" sz="3600" b="1" dirty="0">
                <a:solidFill>
                  <a:schemeClr val="tx1"/>
                </a:solidFill>
                <a:effectLst>
                  <a:outerShdw blurRad="38100" dist="38100" dir="2700000" algn="tl">
                    <a:srgbClr val="000000">
                      <a:alpha val="43137"/>
                    </a:srgbClr>
                  </a:outerShdw>
                </a:effectLst>
              </a:rPr>
              <a:t>Your Voice for Excellence through Education and Advocacy</a:t>
            </a:r>
          </a:p>
        </p:txBody>
      </p:sp>
      <p:pic>
        <p:nvPicPr>
          <p:cNvPr id="6" name="Picture 5" descr="iStock_000003146470Large.jpg"/>
          <p:cNvPicPr>
            <a:picLocks noChangeAspect="1"/>
          </p:cNvPicPr>
          <p:nvPr/>
        </p:nvPicPr>
        <p:blipFill>
          <a:blip r:embed="rId3"/>
          <a:stretch>
            <a:fillRect/>
          </a:stretch>
        </p:blipFill>
        <p:spPr>
          <a:xfrm>
            <a:off x="2783733" y="3088430"/>
            <a:ext cx="3605001" cy="2397969"/>
          </a:xfrm>
          <a:prstGeom prst="roundRect">
            <a:avLst>
              <a:gd name="adj" fmla="val 10421"/>
            </a:avLst>
          </a:prstGeom>
          <a:ln>
            <a:noFill/>
          </a:ln>
          <a:effectLst>
            <a:outerShdw blurRad="127000" dist="38100" dir="2700000" algn="ctr">
              <a:srgbClr val="000000">
                <a:alpha val="45000"/>
              </a:srgbClr>
            </a:outerShdw>
            <a:reflection blurRad="6350" stA="52000" endA="300" endPos="35000" dir="5400000" sy="-100000" algn="bl" rotWithShape="0"/>
          </a:effectLst>
        </p:spPr>
      </p:pic>
    </p:spTree>
    <p:extLst>
      <p:ext uri="{BB962C8B-B14F-4D97-AF65-F5344CB8AC3E}">
        <p14:creationId xmlns:p14="http://schemas.microsoft.com/office/powerpoint/2010/main" val="30682461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0" y="457200"/>
            <a:ext cx="9144000" cy="1143000"/>
          </a:xfrm>
          <a:prstGeom prst="rect">
            <a:avLst/>
          </a:prstGeom>
        </p:spPr>
        <p:txBody>
          <a:bodyPr/>
          <a:lstStyle/>
          <a:p>
            <a:pPr algn="ctr" fontAlgn="auto">
              <a:spcAft>
                <a:spcPts val="0"/>
              </a:spcAft>
              <a:defRPr/>
            </a:pPr>
            <a:r>
              <a:rPr lang="en-US" sz="6000" dirty="0">
                <a:effectLst>
                  <a:outerShdw blurRad="38100" dist="38100" dir="2700000" algn="tl">
                    <a:srgbClr val="000000">
                      <a:alpha val="43137"/>
                    </a:srgbClr>
                  </a:outerShdw>
                </a:effectLst>
                <a:latin typeface="Calibri" pitchFamily="34" charset="0"/>
                <a:ea typeface="+mj-ea"/>
                <a:cs typeface="+mj-cs"/>
              </a:rPr>
              <a:t>Questions?</a:t>
            </a:r>
          </a:p>
        </p:txBody>
      </p:sp>
      <p:pic>
        <p:nvPicPr>
          <p:cNvPr id="3" name="Picture 2" descr="07HODVoting.jpg"/>
          <p:cNvPicPr>
            <a:picLocks noChangeAspect="1"/>
          </p:cNvPicPr>
          <p:nvPr/>
        </p:nvPicPr>
        <p:blipFill>
          <a:blip r:embed="rId3"/>
          <a:stretch>
            <a:fillRect/>
          </a:stretch>
        </p:blipFill>
        <p:spPr>
          <a:xfrm>
            <a:off x="2971800" y="1981200"/>
            <a:ext cx="3089412" cy="26669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5581249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457200" y="503238"/>
            <a:ext cx="8229600" cy="944562"/>
          </a:xfrm>
          <a:prstGeom prst="rect">
            <a:avLst/>
          </a:prstGeom>
        </p:spPr>
        <p:txBody>
          <a:bodyPr/>
          <a:lstStyle/>
          <a:p>
            <a:pPr algn="ctr" fontAlgn="auto">
              <a:spcAft>
                <a:spcPts val="0"/>
              </a:spcAft>
              <a:defRPr/>
            </a:pPr>
            <a:r>
              <a:rPr lang="en-US" sz="5200" b="1" dirty="0">
                <a:effectLst>
                  <a:outerShdw blurRad="38100" dist="38100" dir="2700000" algn="tl">
                    <a:srgbClr val="000000">
                      <a:alpha val="43137"/>
                    </a:srgbClr>
                  </a:outerShdw>
                </a:effectLst>
                <a:latin typeface="Calibri" pitchFamily="34" charset="0"/>
                <a:ea typeface="+mj-ea"/>
                <a:cs typeface="+mj-cs"/>
              </a:rPr>
              <a:t>Contact Us!</a:t>
            </a:r>
          </a:p>
        </p:txBody>
      </p:sp>
      <p:sp>
        <p:nvSpPr>
          <p:cNvPr id="3" name="Content Placeholder 4"/>
          <p:cNvSpPr txBox="1">
            <a:spLocks/>
          </p:cNvSpPr>
          <p:nvPr/>
        </p:nvSpPr>
        <p:spPr bwMode="auto">
          <a:xfrm>
            <a:off x="533400" y="1295400"/>
            <a:ext cx="4648200" cy="5486400"/>
          </a:xfrm>
          <a:prstGeom prst="rect">
            <a:avLst/>
          </a:prstGeom>
          <a:ln>
            <a:miter lim="800000"/>
            <a:headEnd/>
            <a:tailEnd/>
          </a:ln>
        </p:spPr>
        <p:txBody>
          <a:bodyPr/>
          <a:lstStyle/>
          <a:p>
            <a:pPr marL="342900" indent="-342900" fontAlgn="auto">
              <a:spcAft>
                <a:spcPts val="0"/>
              </a:spcAft>
              <a:defRPr/>
            </a:pPr>
            <a:r>
              <a:rPr lang="en-US" sz="2600" b="1" dirty="0">
                <a:latin typeface="Calibri" pitchFamily="34" charset="0"/>
              </a:rPr>
              <a:t>AGD Headquarters</a:t>
            </a:r>
          </a:p>
          <a:p>
            <a:pPr marL="342900" indent="-342900" fontAlgn="auto">
              <a:spcAft>
                <a:spcPts val="0"/>
              </a:spcAft>
              <a:defRPr/>
            </a:pPr>
            <a:r>
              <a:rPr lang="en-US" sz="2200" i="1" dirty="0">
                <a:latin typeface="Calibri" pitchFamily="34" charset="0"/>
              </a:rPr>
              <a:t>www.agd.org</a:t>
            </a:r>
            <a:r>
              <a:rPr lang="en-US" sz="2200" dirty="0">
                <a:latin typeface="Calibri" pitchFamily="34" charset="0"/>
              </a:rPr>
              <a:t> </a:t>
            </a:r>
          </a:p>
          <a:p>
            <a:pPr marL="342900" indent="-342900" fontAlgn="auto">
              <a:spcAft>
                <a:spcPts val="0"/>
              </a:spcAft>
              <a:defRPr/>
            </a:pPr>
            <a:r>
              <a:rPr lang="en-US" sz="2200" dirty="0">
                <a:latin typeface="Calibri" pitchFamily="34" charset="0"/>
              </a:rPr>
              <a:t>888.AGD.DENT (888.243.3368)</a:t>
            </a:r>
          </a:p>
          <a:p>
            <a:pPr marL="342900" indent="-342900" fontAlgn="auto">
              <a:spcAft>
                <a:spcPts val="0"/>
              </a:spcAft>
              <a:defRPr/>
            </a:pPr>
            <a:r>
              <a:rPr lang="en-US" sz="2200" i="1" dirty="0">
                <a:latin typeface="Calibri" pitchFamily="34" charset="0"/>
              </a:rPr>
              <a:t>membership@agd.org</a:t>
            </a:r>
            <a:r>
              <a:rPr lang="en-US" sz="2200" dirty="0">
                <a:latin typeface="Calibri" pitchFamily="34" charset="0"/>
              </a:rPr>
              <a:t> </a:t>
            </a:r>
          </a:p>
          <a:p>
            <a:pPr marL="342900" indent="-342900" fontAlgn="auto">
              <a:spcAft>
                <a:spcPts val="0"/>
              </a:spcAft>
              <a:defRPr/>
            </a:pPr>
            <a:r>
              <a:rPr lang="en-US" sz="2200" dirty="0">
                <a:latin typeface="Calibri" pitchFamily="34" charset="0"/>
              </a:rPr>
              <a:t>560 W. Lake St., Sixth Floor</a:t>
            </a:r>
          </a:p>
          <a:p>
            <a:pPr marL="342900" indent="-342900" fontAlgn="auto">
              <a:spcAft>
                <a:spcPts val="1800"/>
              </a:spcAft>
              <a:defRPr/>
            </a:pPr>
            <a:r>
              <a:rPr lang="en-US" sz="2200" dirty="0">
                <a:latin typeface="Calibri" pitchFamily="34" charset="0"/>
              </a:rPr>
              <a:t>Chicago, IL  60661</a:t>
            </a:r>
          </a:p>
          <a:p>
            <a:pPr marL="342900" indent="-342900" fontAlgn="auto">
              <a:spcAft>
                <a:spcPts val="0"/>
              </a:spcAft>
              <a:defRPr/>
            </a:pPr>
            <a:r>
              <a:rPr lang="en-US" sz="2600" b="1" dirty="0">
                <a:latin typeface="Calibri" pitchFamily="34" charset="0"/>
              </a:rPr>
              <a:t>Locally</a:t>
            </a:r>
          </a:p>
          <a:p>
            <a:pPr marL="342900" indent="-342900" fontAlgn="auto">
              <a:spcAft>
                <a:spcPts val="0"/>
              </a:spcAft>
              <a:defRPr/>
            </a:pPr>
            <a:r>
              <a:rPr lang="en-US" sz="2200" dirty="0">
                <a:solidFill>
                  <a:srgbClr val="0070C0"/>
                </a:solidFill>
                <a:latin typeface="Calibri" pitchFamily="34" charset="0"/>
              </a:rPr>
              <a:t>{Insert your constituent’s local</a:t>
            </a:r>
          </a:p>
          <a:p>
            <a:pPr marL="342900" indent="-342900" fontAlgn="auto">
              <a:spcAft>
                <a:spcPts val="1800"/>
              </a:spcAft>
              <a:defRPr/>
            </a:pPr>
            <a:r>
              <a:rPr lang="en-US" sz="2200" dirty="0">
                <a:solidFill>
                  <a:srgbClr val="0070C0"/>
                </a:solidFill>
                <a:latin typeface="Calibri" pitchFamily="34" charset="0"/>
              </a:rPr>
              <a:t>contact information here}</a:t>
            </a:r>
          </a:p>
          <a:p>
            <a:pPr marL="342900" indent="-342900" fontAlgn="auto">
              <a:spcAft>
                <a:spcPts val="0"/>
              </a:spcAft>
              <a:defRPr/>
            </a:pPr>
            <a:r>
              <a:rPr lang="en-US" sz="2600" b="1" dirty="0">
                <a:latin typeface="Calibri" pitchFamily="34" charset="0"/>
              </a:rPr>
              <a:t>Stay Social with the AGD!</a:t>
            </a:r>
          </a:p>
          <a:p>
            <a:pPr fontAlgn="auto">
              <a:spcAft>
                <a:spcPts val="0"/>
              </a:spcAft>
              <a:defRPr/>
            </a:pPr>
            <a:r>
              <a:rPr lang="en-US" sz="2200" i="1" dirty="0">
                <a:latin typeface="Calibri" pitchFamily="34" charset="0"/>
              </a:rPr>
              <a:t>Like</a:t>
            </a:r>
            <a:r>
              <a:rPr lang="en-US" sz="2200" dirty="0">
                <a:latin typeface="Calibri" pitchFamily="34" charset="0"/>
              </a:rPr>
              <a:t> us on Facebook, follow us on Instagram and Twitter, and connect with us on LinkedIn.</a:t>
            </a:r>
          </a:p>
          <a:p>
            <a:pPr fontAlgn="auto">
              <a:spcAft>
                <a:spcPts val="0"/>
              </a:spcAft>
              <a:defRPr/>
            </a:pPr>
            <a:endParaRPr lang="en-US" sz="2100" dirty="0">
              <a:latin typeface="Calibri" pitchFamily="34" charset="0"/>
            </a:endParaRPr>
          </a:p>
          <a:p>
            <a:pPr marL="342900" indent="-342900" fontAlgn="auto">
              <a:spcAft>
                <a:spcPts val="0"/>
              </a:spcAft>
              <a:defRPr/>
            </a:pPr>
            <a:endParaRPr lang="en-US" sz="3200" dirty="0">
              <a:solidFill>
                <a:srgbClr val="0070C0"/>
              </a:solidFill>
              <a:latin typeface="+mn-lt"/>
            </a:endParaRPr>
          </a:p>
        </p:txBody>
      </p:sp>
      <p:pic>
        <p:nvPicPr>
          <p:cNvPr id="7" name="Picture 6" descr="A group of people posing for a photo&#10;&#10;Description automatically generated">
            <a:extLst>
              <a:ext uri="{FF2B5EF4-FFF2-40B4-BE49-F238E27FC236}">
                <a16:creationId xmlns:a16="http://schemas.microsoft.com/office/drawing/2014/main" id="{C06912A8-96CA-EE9D-0957-0A1A399FF6FD}"/>
              </a:ext>
            </a:extLst>
          </p:cNvPr>
          <p:cNvPicPr>
            <a:picLocks noChangeAspect="1"/>
          </p:cNvPicPr>
          <p:nvPr/>
        </p:nvPicPr>
        <p:blipFill rotWithShape="1">
          <a:blip r:embed="rId3"/>
          <a:srcRect l="4025" t="20756" r="6385" b="3425"/>
          <a:stretch/>
        </p:blipFill>
        <p:spPr>
          <a:xfrm>
            <a:off x="5536919" y="3719945"/>
            <a:ext cx="3278825" cy="1849582"/>
          </a:xfrm>
          <a:prstGeom prst="roundRect">
            <a:avLst>
              <a:gd name="adj" fmla="val 13942"/>
            </a:avLst>
          </a:prstGeom>
        </p:spPr>
      </p:pic>
      <p:pic>
        <p:nvPicPr>
          <p:cNvPr id="5" name="Picture 4" descr="A group of people wearing lanyards&#10;&#10;Description automatically generated">
            <a:extLst>
              <a:ext uri="{FF2B5EF4-FFF2-40B4-BE49-F238E27FC236}">
                <a16:creationId xmlns:a16="http://schemas.microsoft.com/office/drawing/2014/main" id="{AFBF6457-EA6C-602C-B11A-DFC052CA1D3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514407" y="1886297"/>
            <a:ext cx="3300731" cy="1542703"/>
          </a:xfrm>
          <a:prstGeom prst="roundRect">
            <a:avLst>
              <a:gd name="adj" fmla="val 13942"/>
            </a:avLst>
          </a:prstGeom>
        </p:spPr>
      </p:pic>
    </p:spTree>
    <p:extLst>
      <p:ext uri="{BB962C8B-B14F-4D97-AF65-F5344CB8AC3E}">
        <p14:creationId xmlns:p14="http://schemas.microsoft.com/office/powerpoint/2010/main" val="3025226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457200" y="503238"/>
            <a:ext cx="8229600" cy="944562"/>
          </a:xfrm>
          <a:prstGeom prst="rect">
            <a:avLst/>
          </a:prstGeom>
        </p:spPr>
        <p:txBody>
          <a:bodyPr/>
          <a:lstStyle/>
          <a:p>
            <a:pPr algn="ctr" fontAlgn="auto">
              <a:spcAft>
                <a:spcPts val="0"/>
              </a:spcAft>
              <a:defRPr/>
            </a:pPr>
            <a:r>
              <a:rPr lang="en-US" sz="5200" b="1" dirty="0">
                <a:effectLst>
                  <a:outerShdw blurRad="38100" dist="38100" dir="2700000" algn="tl">
                    <a:srgbClr val="000000">
                      <a:alpha val="43137"/>
                    </a:srgbClr>
                  </a:outerShdw>
                </a:effectLst>
                <a:latin typeface="Calibri" pitchFamily="34" charset="0"/>
                <a:ea typeface="+mj-ea"/>
                <a:cs typeface="+mj-cs"/>
              </a:rPr>
              <a:t>Thank You!</a:t>
            </a:r>
          </a:p>
        </p:txBody>
      </p:sp>
      <p:pic>
        <p:nvPicPr>
          <p:cNvPr id="4" name="Picture 3"/>
          <p:cNvPicPr/>
          <p:nvPr/>
        </p:nvPicPr>
        <p:blipFill rotWithShape="1">
          <a:blip r:embed="rId3">
            <a:extLst>
              <a:ext uri="{28A0092B-C50C-407E-A947-70E740481C1C}">
                <a14:useLocalDpi xmlns:a14="http://schemas.microsoft.com/office/drawing/2010/main" val="0"/>
              </a:ext>
            </a:extLst>
          </a:blip>
          <a:srcRect l="8338"/>
          <a:stretch/>
        </p:blipFill>
        <p:spPr bwMode="auto">
          <a:xfrm>
            <a:off x="2377599" y="2023110"/>
            <a:ext cx="4388802" cy="218598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178328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p:cNvSpPr txBox="1">
            <a:spLocks/>
          </p:cNvSpPr>
          <p:nvPr/>
        </p:nvSpPr>
        <p:spPr>
          <a:xfrm>
            <a:off x="457200" y="533400"/>
            <a:ext cx="8229600" cy="1143000"/>
          </a:xfrm>
          <a:prstGeom prst="rect">
            <a:avLst/>
          </a:prstGeom>
        </p:spPr>
        <p:txBody>
          <a:bodyPr/>
          <a:lstStyle/>
          <a:p>
            <a:pPr algn="ctr" fontAlgn="auto">
              <a:spcAft>
                <a:spcPts val="0"/>
              </a:spcAft>
              <a:defRPr/>
            </a:pPr>
            <a:r>
              <a:rPr lang="en-US" sz="5200" b="1">
                <a:solidFill>
                  <a:srgbClr val="0070C0"/>
                </a:solidFill>
                <a:effectLst>
                  <a:outerShdw blurRad="38100" dist="38100" dir="2700000" algn="tl">
                    <a:srgbClr val="000000">
                      <a:alpha val="43137"/>
                    </a:srgbClr>
                  </a:outerShdw>
                </a:effectLst>
                <a:latin typeface="Calibri" pitchFamily="34" charset="0"/>
                <a:ea typeface="+mj-ea"/>
                <a:cs typeface="+mj-cs"/>
              </a:rPr>
              <a:t>{Insert Name of Presenter}</a:t>
            </a:r>
            <a:endParaRPr lang="en-US" sz="5200" b="1" dirty="0">
              <a:solidFill>
                <a:srgbClr val="0070C0"/>
              </a:solidFill>
              <a:effectLst>
                <a:outerShdw blurRad="38100" dist="38100" dir="2700000" algn="tl">
                  <a:srgbClr val="000000">
                    <a:alpha val="43137"/>
                  </a:srgbClr>
                </a:outerShdw>
              </a:effectLst>
              <a:latin typeface="Calibri" pitchFamily="34" charset="0"/>
              <a:ea typeface="+mj-ea"/>
              <a:cs typeface="+mj-cs"/>
            </a:endParaRPr>
          </a:p>
        </p:txBody>
      </p:sp>
      <p:sp>
        <p:nvSpPr>
          <p:cNvPr id="3075" name="Content Placeholder 6"/>
          <p:cNvSpPr txBox="1">
            <a:spLocks/>
          </p:cNvSpPr>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200"/>
              </a:spcAft>
              <a:buFont typeface="Arial" panose="020B0604020202020204" pitchFamily="34" charset="0"/>
              <a:buChar char="•"/>
            </a:pPr>
            <a:r>
              <a:rPr lang="en-US" altLang="en-US" sz="2600" dirty="0">
                <a:solidFill>
                  <a:srgbClr val="0070C0"/>
                </a:solidFill>
                <a:latin typeface="Calibri" panose="020F0502020204030204" pitchFamily="34" charset="0"/>
              </a:rPr>
              <a:t>{Insert bullet point #1 about presenter}</a:t>
            </a:r>
          </a:p>
          <a:p>
            <a:pPr eaLnBrk="1" hangingPunct="1">
              <a:spcAft>
                <a:spcPts val="1200"/>
              </a:spcAft>
              <a:buFont typeface="Arial" panose="020B0604020202020204" pitchFamily="34" charset="0"/>
              <a:buChar char="•"/>
            </a:pPr>
            <a:r>
              <a:rPr lang="en-US" altLang="en-US" sz="2600" dirty="0">
                <a:solidFill>
                  <a:srgbClr val="0070C0"/>
                </a:solidFill>
                <a:latin typeface="Calibri" panose="020F0502020204030204" pitchFamily="34" charset="0"/>
              </a:rPr>
              <a:t>{Insert bullet point #2 about presenter}</a:t>
            </a:r>
          </a:p>
          <a:p>
            <a:pPr eaLnBrk="1" hangingPunct="1">
              <a:spcAft>
                <a:spcPts val="1200"/>
              </a:spcAft>
              <a:buFont typeface="Arial" panose="020B0604020202020204" pitchFamily="34" charset="0"/>
              <a:buChar char="•"/>
            </a:pPr>
            <a:r>
              <a:rPr lang="en-US" altLang="en-US" sz="2600" dirty="0">
                <a:solidFill>
                  <a:srgbClr val="0070C0"/>
                </a:solidFill>
                <a:latin typeface="Calibri" panose="020F0502020204030204" pitchFamily="34" charset="0"/>
              </a:rPr>
              <a:t>{Insert bullet point #3 about presenter}</a:t>
            </a:r>
          </a:p>
          <a:p>
            <a:pPr eaLnBrk="1" hangingPunct="1">
              <a:buFont typeface="Arial" panose="020B0604020202020204" pitchFamily="34" charset="0"/>
              <a:buChar char="•"/>
            </a:pPr>
            <a:r>
              <a:rPr lang="en-US" altLang="en-US" sz="2600" dirty="0">
                <a:solidFill>
                  <a:srgbClr val="0070C0"/>
                </a:solidFill>
                <a:latin typeface="Calibri" panose="020F0502020204030204" pitchFamily="34" charset="0"/>
              </a:rPr>
              <a:t>{….}</a:t>
            </a:r>
          </a:p>
        </p:txBody>
      </p:sp>
    </p:spTree>
    <p:extLst>
      <p:ext uri="{BB962C8B-B14F-4D97-AF65-F5344CB8AC3E}">
        <p14:creationId xmlns:p14="http://schemas.microsoft.com/office/powerpoint/2010/main" val="1205984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p:cNvSpPr txBox="1">
            <a:spLocks/>
          </p:cNvSpPr>
          <p:nvPr/>
        </p:nvSpPr>
        <p:spPr>
          <a:xfrm>
            <a:off x="457200" y="579438"/>
            <a:ext cx="8229600" cy="944562"/>
          </a:xfrm>
          <a:prstGeom prst="rect">
            <a:avLst/>
          </a:prstGeom>
        </p:spPr>
        <p:txBody>
          <a:bodyPr/>
          <a:lstStyle/>
          <a:p>
            <a:pPr algn="ctr" fontAlgn="auto">
              <a:spcAft>
                <a:spcPts val="0"/>
              </a:spcAft>
              <a:defRPr/>
            </a:pPr>
            <a:r>
              <a:rPr lang="en-US" sz="5200" b="1" dirty="0">
                <a:effectLst>
                  <a:outerShdw blurRad="38100" dist="38100" dir="2700000" algn="tl">
                    <a:srgbClr val="000000">
                      <a:alpha val="43137"/>
                    </a:srgbClr>
                  </a:outerShdw>
                </a:effectLst>
                <a:latin typeface="Calibri" pitchFamily="34" charset="0"/>
                <a:ea typeface="+mj-ea"/>
                <a:cs typeface="+mj-cs"/>
              </a:rPr>
              <a:t>Who is the AGD?</a:t>
            </a:r>
          </a:p>
        </p:txBody>
      </p:sp>
      <p:sp>
        <p:nvSpPr>
          <p:cNvPr id="4099" name="Content Placeholder 6"/>
          <p:cNvSpPr txBox="1">
            <a:spLocks/>
          </p:cNvSpPr>
          <p:nvPr/>
        </p:nvSpPr>
        <p:spPr bwMode="auto">
          <a:xfrm>
            <a:off x="457200" y="1676400"/>
            <a:ext cx="441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200"/>
              </a:spcAft>
              <a:buFont typeface="Arial" panose="020B0604020202020204" pitchFamily="34" charset="0"/>
              <a:buChar char="•"/>
            </a:pPr>
            <a:r>
              <a:rPr lang="en-US" altLang="en-US" sz="2600" dirty="0">
                <a:latin typeface="Calibri" panose="020F0502020204030204" pitchFamily="34" charset="0"/>
              </a:rPr>
              <a:t>The </a:t>
            </a:r>
            <a:r>
              <a:rPr lang="en-US" altLang="en-US" sz="2600" i="1" dirty="0">
                <a:latin typeface="Calibri" panose="020F0502020204030204" pitchFamily="34" charset="0"/>
              </a:rPr>
              <a:t>second largest</a:t>
            </a:r>
            <a:r>
              <a:rPr lang="en-US" altLang="en-US" sz="2600" dirty="0">
                <a:latin typeface="Calibri" panose="020F0502020204030204" pitchFamily="34" charset="0"/>
              </a:rPr>
              <a:t> dental association in the U.S.</a:t>
            </a:r>
          </a:p>
          <a:p>
            <a:pPr eaLnBrk="1" hangingPunct="1">
              <a:spcAft>
                <a:spcPts val="1200"/>
              </a:spcAft>
              <a:buFont typeface="Arial" panose="020B0604020202020204" pitchFamily="34" charset="0"/>
              <a:buChar char="•"/>
            </a:pPr>
            <a:r>
              <a:rPr lang="en-US" altLang="en-US" sz="2600" dirty="0">
                <a:latin typeface="Calibri" panose="020F0502020204030204" pitchFamily="34" charset="0"/>
              </a:rPr>
              <a:t>The </a:t>
            </a:r>
            <a:r>
              <a:rPr lang="en-US" altLang="en-US" sz="2600" i="1" dirty="0">
                <a:latin typeface="Calibri" panose="020F0502020204030204" pitchFamily="34" charset="0"/>
              </a:rPr>
              <a:t>only</a:t>
            </a:r>
            <a:r>
              <a:rPr lang="en-US" altLang="en-US" sz="2600" dirty="0">
                <a:latin typeface="Calibri" panose="020F0502020204030204" pitchFamily="34" charset="0"/>
              </a:rPr>
              <a:t> dental association that </a:t>
            </a:r>
            <a:r>
              <a:rPr lang="en-US" altLang="en-US" sz="2600" i="1" dirty="0">
                <a:latin typeface="Calibri" panose="020F0502020204030204" pitchFamily="34" charset="0"/>
              </a:rPr>
              <a:t>exclusively</a:t>
            </a:r>
            <a:r>
              <a:rPr lang="en-US" altLang="en-US" sz="2600" dirty="0">
                <a:latin typeface="Calibri" panose="020F0502020204030204" pitchFamily="34" charset="0"/>
              </a:rPr>
              <a:t> serves the needs and represents the interests of the general dentist</a:t>
            </a:r>
          </a:p>
          <a:p>
            <a:pPr eaLnBrk="1" hangingPunct="1">
              <a:buFont typeface="Arial" panose="020B0604020202020204" pitchFamily="34" charset="0"/>
              <a:buChar char="•"/>
            </a:pPr>
            <a:r>
              <a:rPr lang="en-US" altLang="en-US" sz="2600" i="1" dirty="0">
                <a:latin typeface="Calibri" panose="020F0502020204030204" pitchFamily="34" charset="0"/>
              </a:rPr>
              <a:t>Your voice</a:t>
            </a:r>
            <a:r>
              <a:rPr lang="en-US" altLang="en-US" sz="2600" dirty="0">
                <a:latin typeface="Calibri" panose="020F0502020204030204" pitchFamily="34" charset="0"/>
              </a:rPr>
              <a:t> for excellence through education and advocacy</a:t>
            </a:r>
          </a:p>
        </p:txBody>
      </p:sp>
      <p:pic>
        <p:nvPicPr>
          <p:cNvPr id="4" name="Picture 3" descr="iStock_000003146470Large.jpg"/>
          <p:cNvPicPr>
            <a:picLocks noChangeAspect="1"/>
          </p:cNvPicPr>
          <p:nvPr/>
        </p:nvPicPr>
        <p:blipFill>
          <a:blip r:embed="rId3"/>
          <a:stretch>
            <a:fillRect/>
          </a:stretch>
        </p:blipFill>
        <p:spPr>
          <a:xfrm>
            <a:off x="5181600" y="1828800"/>
            <a:ext cx="2817770" cy="2465548"/>
          </a:xfrm>
          <a:prstGeom prst="roundRect">
            <a:avLst>
              <a:gd name="adj" fmla="val 10421"/>
            </a:avLst>
          </a:prstGeom>
          <a:ln>
            <a:noFill/>
          </a:ln>
          <a:effectLst>
            <a:outerShdw blurRad="127000" dist="38100" dir="2700000" algn="ctr">
              <a:srgbClr val="000000">
                <a:alpha val="45000"/>
              </a:srgbClr>
            </a:outerShdw>
            <a:reflection blurRad="6350" stA="52000" endA="300" endPos="35000" dir="5400000" sy="-100000" algn="bl" rotWithShape="0"/>
          </a:effectLst>
        </p:spPr>
      </p:pic>
    </p:spTree>
    <p:extLst>
      <p:ext uri="{BB962C8B-B14F-4D97-AF65-F5344CB8AC3E}">
        <p14:creationId xmlns:p14="http://schemas.microsoft.com/office/powerpoint/2010/main" val="34541315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533400"/>
            <a:ext cx="8229600" cy="1143000"/>
          </a:xfrm>
          <a:prstGeom prst="rect">
            <a:avLst/>
          </a:prstGeom>
        </p:spPr>
        <p:txBody>
          <a:bodyPr/>
          <a:lstStyle/>
          <a:p>
            <a:pPr algn="ctr" fontAlgn="auto">
              <a:spcAft>
                <a:spcPts val="0"/>
              </a:spcAft>
              <a:defRPr/>
            </a:pPr>
            <a:r>
              <a:rPr lang="en-US" sz="5200" b="1" dirty="0">
                <a:effectLst>
                  <a:outerShdw blurRad="38100" dist="38100" dir="2700000" algn="tl">
                    <a:srgbClr val="000000">
                      <a:alpha val="43137"/>
                    </a:srgbClr>
                  </a:outerShdw>
                </a:effectLst>
                <a:latin typeface="Calibri" pitchFamily="34" charset="0"/>
                <a:ea typeface="+mj-ea"/>
                <a:cs typeface="+mj-cs"/>
              </a:rPr>
              <a:t>About the AGD</a:t>
            </a:r>
          </a:p>
        </p:txBody>
      </p:sp>
      <p:sp>
        <p:nvSpPr>
          <p:cNvPr id="5123" name="Content Placeholder 2"/>
          <p:cNvSpPr txBox="1">
            <a:spLocks/>
          </p:cNvSpPr>
          <p:nvPr/>
        </p:nvSpPr>
        <p:spPr bwMode="auto">
          <a:xfrm>
            <a:off x="457200" y="1600200"/>
            <a:ext cx="38100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indent="-22860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en-US" b="1">
                <a:latin typeface="Calibri" panose="020F0502020204030204" pitchFamily="34" charset="0"/>
              </a:rPr>
              <a:t>Core Values</a:t>
            </a:r>
          </a:p>
          <a:p>
            <a:pPr marL="0" lvl="1" eaLnBrk="1" hangingPunct="1">
              <a:spcAft>
                <a:spcPts val="600"/>
              </a:spcAft>
              <a:buFont typeface="Arial" panose="020B0604020202020204" pitchFamily="34" charset="0"/>
              <a:buChar char="•"/>
            </a:pPr>
            <a:r>
              <a:rPr lang="en-US" altLang="en-US" b="1">
                <a:solidFill>
                  <a:srgbClr val="000000"/>
                </a:solidFill>
                <a:latin typeface="Calibri" panose="020F0502020204030204" pitchFamily="34" charset="0"/>
              </a:rPr>
              <a:t>E</a:t>
            </a:r>
            <a:r>
              <a:rPr lang="en-US" altLang="en-US">
                <a:solidFill>
                  <a:srgbClr val="000000"/>
                </a:solidFill>
                <a:latin typeface="Calibri" panose="020F0502020204030204" pitchFamily="34" charset="0"/>
              </a:rPr>
              <a:t>xcellence in oral health care</a:t>
            </a:r>
            <a:endParaRPr lang="en-US" altLang="en-US" b="1">
              <a:solidFill>
                <a:srgbClr val="000000"/>
              </a:solidFill>
              <a:latin typeface="Calibri" panose="020F0502020204030204" pitchFamily="34" charset="0"/>
            </a:endParaRPr>
          </a:p>
          <a:p>
            <a:pPr marL="0" lvl="1" eaLnBrk="1" hangingPunct="1">
              <a:spcAft>
                <a:spcPts val="600"/>
              </a:spcAft>
              <a:buFont typeface="Arial" panose="020B0604020202020204" pitchFamily="34" charset="0"/>
              <a:buChar char="•"/>
            </a:pPr>
            <a:r>
              <a:rPr lang="en-US" altLang="en-US" b="1">
                <a:solidFill>
                  <a:srgbClr val="000000"/>
                </a:solidFill>
                <a:latin typeface="Calibri" panose="020F0502020204030204" pitchFamily="34" charset="0"/>
              </a:rPr>
              <a:t>D</a:t>
            </a:r>
            <a:r>
              <a:rPr lang="en-US" altLang="en-US">
                <a:solidFill>
                  <a:srgbClr val="000000"/>
                </a:solidFill>
                <a:latin typeface="Calibri" panose="020F0502020204030204" pitchFamily="34" charset="0"/>
              </a:rPr>
              <a:t>iversity</a:t>
            </a:r>
            <a:endParaRPr lang="en-US" altLang="en-US" b="1">
              <a:solidFill>
                <a:srgbClr val="000000"/>
              </a:solidFill>
              <a:latin typeface="Calibri" panose="020F0502020204030204" pitchFamily="34" charset="0"/>
            </a:endParaRPr>
          </a:p>
          <a:p>
            <a:pPr marL="0" lvl="1" eaLnBrk="1" hangingPunct="1">
              <a:buFont typeface="Arial" panose="020B0604020202020204" pitchFamily="34" charset="0"/>
              <a:buChar char="•"/>
            </a:pPr>
            <a:r>
              <a:rPr lang="en-US" altLang="en-US" b="1">
                <a:solidFill>
                  <a:srgbClr val="000000"/>
                </a:solidFill>
                <a:latin typeface="Calibri" panose="020F0502020204030204" pitchFamily="34" charset="0"/>
              </a:rPr>
              <a:t>U</a:t>
            </a:r>
            <a:r>
              <a:rPr lang="en-US" altLang="en-US">
                <a:solidFill>
                  <a:srgbClr val="000000"/>
                </a:solidFill>
                <a:latin typeface="Calibri" panose="020F0502020204030204" pitchFamily="34" charset="0"/>
              </a:rPr>
              <a:t>niversal acceptance of the general</a:t>
            </a:r>
          </a:p>
          <a:p>
            <a:pPr marL="0" lvl="1" eaLnBrk="1" hangingPunct="1"/>
            <a:r>
              <a:rPr lang="en-US" altLang="en-US">
                <a:solidFill>
                  <a:srgbClr val="000000"/>
                </a:solidFill>
                <a:latin typeface="Calibri" panose="020F0502020204030204" pitchFamily="34" charset="0"/>
              </a:rPr>
              <a:t>     dentist as a gatekeeper of oral</a:t>
            </a:r>
          </a:p>
          <a:p>
            <a:pPr marL="0" lvl="1" eaLnBrk="1" hangingPunct="1">
              <a:spcAft>
                <a:spcPts val="600"/>
              </a:spcAft>
            </a:pPr>
            <a:r>
              <a:rPr lang="en-US" altLang="en-US">
                <a:solidFill>
                  <a:srgbClr val="000000"/>
                </a:solidFill>
                <a:latin typeface="Calibri" panose="020F0502020204030204" pitchFamily="34" charset="0"/>
              </a:rPr>
              <a:t>     health care</a:t>
            </a:r>
            <a:endParaRPr lang="en-US" altLang="en-US" b="1">
              <a:solidFill>
                <a:srgbClr val="000000"/>
              </a:solidFill>
              <a:latin typeface="Calibri" panose="020F0502020204030204" pitchFamily="34" charset="0"/>
            </a:endParaRPr>
          </a:p>
          <a:p>
            <a:pPr marL="0" lvl="1" eaLnBrk="1" hangingPunct="1">
              <a:spcAft>
                <a:spcPts val="600"/>
              </a:spcAft>
              <a:buFont typeface="Arial" panose="020B0604020202020204" pitchFamily="34" charset="0"/>
              <a:buChar char="•"/>
            </a:pPr>
            <a:r>
              <a:rPr lang="en-US" altLang="en-US" b="1">
                <a:solidFill>
                  <a:srgbClr val="000000"/>
                </a:solidFill>
                <a:latin typeface="Calibri" panose="020F0502020204030204" pitchFamily="34" charset="0"/>
              </a:rPr>
              <a:t>C</a:t>
            </a:r>
            <a:r>
              <a:rPr lang="en-US" altLang="en-US">
                <a:solidFill>
                  <a:srgbClr val="000000"/>
                </a:solidFill>
                <a:latin typeface="Calibri" panose="020F0502020204030204" pitchFamily="34" charset="0"/>
              </a:rPr>
              <a:t>ontinuous, lifelong learning</a:t>
            </a:r>
            <a:endParaRPr lang="en-US" altLang="en-US" b="1">
              <a:solidFill>
                <a:srgbClr val="000000"/>
              </a:solidFill>
              <a:latin typeface="Calibri" panose="020F0502020204030204" pitchFamily="34" charset="0"/>
            </a:endParaRPr>
          </a:p>
          <a:p>
            <a:pPr marL="0" lvl="1" eaLnBrk="1" hangingPunct="1">
              <a:spcAft>
                <a:spcPts val="600"/>
              </a:spcAft>
              <a:buFont typeface="Arial" panose="020B0604020202020204" pitchFamily="34" charset="0"/>
              <a:buChar char="•"/>
            </a:pPr>
            <a:r>
              <a:rPr lang="en-US" altLang="en-US" b="1">
                <a:solidFill>
                  <a:srgbClr val="000000"/>
                </a:solidFill>
                <a:latin typeface="Calibri" panose="020F0502020204030204" pitchFamily="34" charset="0"/>
              </a:rPr>
              <a:t>A</a:t>
            </a:r>
            <a:r>
              <a:rPr lang="en-US" altLang="en-US">
                <a:solidFill>
                  <a:srgbClr val="000000"/>
                </a:solidFill>
                <a:latin typeface="Calibri" panose="020F0502020204030204" pitchFamily="34" charset="0"/>
              </a:rPr>
              <a:t>dvocacy and representation</a:t>
            </a:r>
            <a:endParaRPr lang="en-US" altLang="en-US" b="1">
              <a:solidFill>
                <a:srgbClr val="000000"/>
              </a:solidFill>
              <a:latin typeface="Calibri" panose="020F0502020204030204" pitchFamily="34" charset="0"/>
            </a:endParaRPr>
          </a:p>
          <a:p>
            <a:pPr marL="0" lvl="1" eaLnBrk="1" hangingPunct="1">
              <a:buFont typeface="Arial" panose="020B0604020202020204" pitchFamily="34" charset="0"/>
              <a:buChar char="•"/>
            </a:pPr>
            <a:r>
              <a:rPr lang="en-US" altLang="en-US" b="1">
                <a:solidFill>
                  <a:srgbClr val="000000"/>
                </a:solidFill>
                <a:latin typeface="Calibri" panose="020F0502020204030204" pitchFamily="34" charset="0"/>
              </a:rPr>
              <a:t>T</a:t>
            </a:r>
            <a:r>
              <a:rPr lang="en-US" altLang="en-US">
                <a:solidFill>
                  <a:srgbClr val="000000"/>
                </a:solidFill>
                <a:latin typeface="Calibri" panose="020F0502020204030204" pitchFamily="34" charset="0"/>
              </a:rPr>
              <a:t>eamwork, camaraderie, and</a:t>
            </a:r>
          </a:p>
          <a:p>
            <a:pPr marL="0" lvl="1" eaLnBrk="1" hangingPunct="1">
              <a:spcAft>
                <a:spcPts val="600"/>
              </a:spcAft>
            </a:pPr>
            <a:r>
              <a:rPr lang="en-US" altLang="en-US">
                <a:solidFill>
                  <a:srgbClr val="000000"/>
                </a:solidFill>
                <a:latin typeface="Calibri" panose="020F0502020204030204" pitchFamily="34" charset="0"/>
              </a:rPr>
              <a:t>     mentorship</a:t>
            </a:r>
            <a:endParaRPr lang="en-US" altLang="en-US" b="1">
              <a:solidFill>
                <a:srgbClr val="000000"/>
              </a:solidFill>
              <a:latin typeface="Calibri" panose="020F0502020204030204" pitchFamily="34" charset="0"/>
            </a:endParaRPr>
          </a:p>
          <a:p>
            <a:pPr marL="0" lvl="1" eaLnBrk="1" hangingPunct="1">
              <a:buFont typeface="Arial" panose="020B0604020202020204" pitchFamily="34" charset="0"/>
              <a:buChar char="•"/>
            </a:pPr>
            <a:r>
              <a:rPr lang="en-US" altLang="en-US" b="1">
                <a:solidFill>
                  <a:srgbClr val="000000"/>
                </a:solidFill>
                <a:latin typeface="Calibri" panose="020F0502020204030204" pitchFamily="34" charset="0"/>
              </a:rPr>
              <a:t>E</a:t>
            </a:r>
            <a:r>
              <a:rPr lang="en-US" altLang="en-US">
                <a:solidFill>
                  <a:srgbClr val="000000"/>
                </a:solidFill>
                <a:latin typeface="Calibri" panose="020F0502020204030204" pitchFamily="34" charset="0"/>
              </a:rPr>
              <a:t>thical, honest, and credible</a:t>
            </a:r>
          </a:p>
          <a:p>
            <a:pPr marL="0" lvl="1" eaLnBrk="1" hangingPunct="1"/>
            <a:r>
              <a:rPr lang="en-US" altLang="en-US">
                <a:solidFill>
                  <a:srgbClr val="000000"/>
                </a:solidFill>
                <a:latin typeface="Calibri" panose="020F0502020204030204" pitchFamily="34" charset="0"/>
              </a:rPr>
              <a:t>     behavior</a:t>
            </a:r>
            <a:endParaRPr lang="en-US" altLang="en-US">
              <a:latin typeface="Calibri" panose="020F0502020204030204" pitchFamily="34" charset="0"/>
            </a:endParaRPr>
          </a:p>
        </p:txBody>
      </p:sp>
      <p:sp>
        <p:nvSpPr>
          <p:cNvPr id="4" name="Content Placeholder 3"/>
          <p:cNvSpPr txBox="1">
            <a:spLocks/>
          </p:cNvSpPr>
          <p:nvPr/>
        </p:nvSpPr>
        <p:spPr>
          <a:xfrm>
            <a:off x="4495800" y="1600200"/>
            <a:ext cx="4191000" cy="2438400"/>
          </a:xfrm>
          <a:prstGeom prst="rect">
            <a:avLst/>
          </a:prstGeom>
        </p:spPr>
        <p:txBody>
          <a:bodyPr/>
          <a:lstStyle/>
          <a:p>
            <a:pPr marL="342900" indent="-342900" fontAlgn="auto">
              <a:spcBef>
                <a:spcPct val="20000"/>
              </a:spcBef>
              <a:spcAft>
                <a:spcPts val="0"/>
              </a:spcAft>
              <a:defRPr/>
            </a:pPr>
            <a:r>
              <a:rPr lang="en-US" b="1" dirty="0">
                <a:latin typeface="Calibri" pitchFamily="34" charset="0"/>
              </a:rPr>
              <a:t>General Information</a:t>
            </a:r>
          </a:p>
          <a:p>
            <a:pPr indent="-228600" fontAlgn="auto">
              <a:spcBef>
                <a:spcPts val="0"/>
              </a:spcBef>
              <a:spcAft>
                <a:spcPts val="600"/>
              </a:spcAft>
              <a:buFont typeface="Arial" pitchFamily="34" charset="0"/>
              <a:buChar char="•"/>
              <a:defRPr/>
            </a:pPr>
            <a:r>
              <a:rPr lang="en-US" dirty="0">
                <a:latin typeface="Calibri" pitchFamily="34" charset="0"/>
              </a:rPr>
              <a:t>Formed in 1952</a:t>
            </a:r>
          </a:p>
          <a:p>
            <a:pPr indent="-228600" fontAlgn="auto">
              <a:spcBef>
                <a:spcPts val="0"/>
              </a:spcBef>
              <a:spcAft>
                <a:spcPts val="600"/>
              </a:spcAft>
              <a:buFont typeface="Arial" pitchFamily="34" charset="0"/>
              <a:buChar char="•"/>
              <a:defRPr/>
            </a:pPr>
            <a:r>
              <a:rPr lang="en-US" dirty="0">
                <a:latin typeface="Calibri" pitchFamily="34" charset="0"/>
              </a:rPr>
              <a:t>Headquartered in Chicago, IL</a:t>
            </a:r>
          </a:p>
          <a:p>
            <a:pPr indent="-228600" fontAlgn="auto">
              <a:spcBef>
                <a:spcPts val="0"/>
              </a:spcBef>
              <a:spcAft>
                <a:spcPts val="0"/>
              </a:spcAft>
              <a:buFont typeface="Arial" pitchFamily="34" charset="0"/>
              <a:buChar char="•"/>
              <a:defRPr/>
            </a:pPr>
            <a:r>
              <a:rPr lang="en-US" dirty="0">
                <a:latin typeface="Calibri" pitchFamily="34" charset="0"/>
              </a:rPr>
              <a:t>More than 38,000 total members, </a:t>
            </a:r>
          </a:p>
          <a:p>
            <a:pPr indent="-228600" fontAlgn="auto">
              <a:spcBef>
                <a:spcPts val="0"/>
              </a:spcBef>
              <a:spcAft>
                <a:spcPts val="600"/>
              </a:spcAft>
              <a:defRPr/>
            </a:pPr>
            <a:r>
              <a:rPr lang="en-US" dirty="0">
                <a:latin typeface="Calibri" pitchFamily="34" charset="0"/>
              </a:rPr>
              <a:t>     including over 3,000 dental students</a:t>
            </a:r>
          </a:p>
          <a:p>
            <a:pPr marL="285750" indent="-285750" fontAlgn="auto">
              <a:spcBef>
                <a:spcPts val="0"/>
              </a:spcBef>
              <a:spcAft>
                <a:spcPts val="0"/>
              </a:spcAft>
              <a:buFont typeface="Arial" panose="020B0604020202020204" pitchFamily="34" charset="0"/>
              <a:buChar char="•"/>
              <a:defRPr/>
            </a:pPr>
            <a:r>
              <a:rPr lang="en-US" dirty="0">
                <a:latin typeface="Calibri" pitchFamily="34" charset="0"/>
              </a:rPr>
              <a:t>2023</a:t>
            </a:r>
            <a:r>
              <a:rPr lang="en-US" dirty="0">
                <a:latin typeface="Calibri"/>
              </a:rPr>
              <a:t>-</a:t>
            </a:r>
            <a:r>
              <a:rPr lang="en-US" dirty="0">
                <a:latin typeface="Calibri" pitchFamily="34" charset="0"/>
              </a:rPr>
              <a:t>2024 President: </a:t>
            </a:r>
            <a:r>
              <a:rPr lang="de-DE" dirty="0"/>
              <a:t>Merlin P. Ohmer, DDS, MAGD</a:t>
            </a:r>
            <a:endParaRPr lang="en-US" dirty="0">
              <a:latin typeface="Calibri" pitchFamily="34" charset="0"/>
            </a:endParaRPr>
          </a:p>
        </p:txBody>
      </p:sp>
      <p:pic>
        <p:nvPicPr>
          <p:cNvPr id="6" name="Picture 5" descr="A person in a suit and tie&#10;&#10;Description automatically generated">
            <a:extLst>
              <a:ext uri="{FF2B5EF4-FFF2-40B4-BE49-F238E27FC236}">
                <a16:creationId xmlns:a16="http://schemas.microsoft.com/office/drawing/2014/main" id="{5F49C895-CDF6-F67B-DC00-5604AA3FE183}"/>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481079" y="4057406"/>
            <a:ext cx="1979594" cy="1637258"/>
          </a:xfrm>
          <a:prstGeom prst="roundRect">
            <a:avLst>
              <a:gd name="adj" fmla="val 10421"/>
            </a:avLst>
          </a:prstGeom>
          <a:ln>
            <a:noFill/>
          </a:ln>
          <a:effectLst>
            <a:outerShdw blurRad="127000" dist="38100" dir="2700000" algn="ctr">
              <a:srgbClr val="000000">
                <a:alpha val="45000"/>
              </a:srgbClr>
            </a:outerShdw>
            <a:reflection blurRad="6350" stA="52000" endA="300" endPos="35000" dir="5400000" sy="-100000" algn="bl" rotWithShape="0"/>
          </a:effectLst>
        </p:spPr>
      </p:pic>
    </p:spTree>
    <p:extLst>
      <p:ext uri="{BB962C8B-B14F-4D97-AF65-F5344CB8AC3E}">
        <p14:creationId xmlns:p14="http://schemas.microsoft.com/office/powerpoint/2010/main" val="24099475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p:cNvSpPr txBox="1">
            <a:spLocks/>
          </p:cNvSpPr>
          <p:nvPr/>
        </p:nvSpPr>
        <p:spPr>
          <a:xfrm>
            <a:off x="457200" y="533400"/>
            <a:ext cx="8229600" cy="1020763"/>
          </a:xfrm>
          <a:prstGeom prst="rect">
            <a:avLst/>
          </a:prstGeom>
        </p:spPr>
        <p:txBody>
          <a:bodyPr/>
          <a:lstStyle/>
          <a:p>
            <a:pPr algn="ctr" fontAlgn="auto">
              <a:spcAft>
                <a:spcPts val="0"/>
              </a:spcAft>
              <a:defRPr/>
            </a:pPr>
            <a:r>
              <a:rPr lang="en-US" sz="5200" b="1" dirty="0">
                <a:effectLst>
                  <a:outerShdw blurRad="38100" dist="38100" dir="2700000" algn="tl">
                    <a:srgbClr val="000000">
                      <a:alpha val="43137"/>
                    </a:srgbClr>
                  </a:outerShdw>
                </a:effectLst>
                <a:latin typeface="Calibri" pitchFamily="34" charset="0"/>
                <a:ea typeface="+mj-ea"/>
                <a:cs typeface="+mj-cs"/>
              </a:rPr>
              <a:t>Why Should I Join the AGD?</a:t>
            </a:r>
          </a:p>
        </p:txBody>
      </p:sp>
      <p:sp>
        <p:nvSpPr>
          <p:cNvPr id="6147" name="Content Placeholder 5"/>
          <p:cNvSpPr txBox="1">
            <a:spLocks/>
          </p:cNvSpPr>
          <p:nvPr/>
        </p:nvSpPr>
        <p:spPr bwMode="auto">
          <a:xfrm>
            <a:off x="457200" y="16764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14350" indent="-51435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200"/>
              </a:spcAft>
              <a:buFont typeface="Arial" panose="020B0604020202020204" pitchFamily="34" charset="0"/>
              <a:buChar char="•"/>
            </a:pPr>
            <a:r>
              <a:rPr lang="en-US" altLang="en-US" sz="2600" b="1">
                <a:latin typeface="Calibri" panose="020F0502020204030204" pitchFamily="34" charset="0"/>
              </a:rPr>
              <a:t>Educational Development</a:t>
            </a:r>
          </a:p>
          <a:p>
            <a:pPr eaLnBrk="1" hangingPunct="1">
              <a:spcAft>
                <a:spcPts val="1200"/>
              </a:spcAft>
              <a:buFont typeface="Arial" panose="020B0604020202020204" pitchFamily="34" charset="0"/>
              <a:buChar char="•"/>
            </a:pPr>
            <a:r>
              <a:rPr lang="en-US" altLang="en-US" sz="2600" b="1">
                <a:latin typeface="Calibri" panose="020F0502020204030204" pitchFamily="34" charset="0"/>
              </a:rPr>
              <a:t>Career Assistance</a:t>
            </a:r>
          </a:p>
          <a:p>
            <a:pPr eaLnBrk="1" hangingPunct="1">
              <a:spcAft>
                <a:spcPts val="1200"/>
              </a:spcAft>
              <a:buFont typeface="Arial" panose="020B0604020202020204" pitchFamily="34" charset="0"/>
              <a:buChar char="•"/>
            </a:pPr>
            <a:r>
              <a:rPr lang="en-US" altLang="en-US" sz="2600" b="1">
                <a:latin typeface="Calibri" panose="020F0502020204030204" pitchFamily="34" charset="0"/>
              </a:rPr>
              <a:t>Networking Opportunities</a:t>
            </a:r>
          </a:p>
          <a:p>
            <a:pPr eaLnBrk="1" hangingPunct="1">
              <a:spcAft>
                <a:spcPts val="1200"/>
              </a:spcAft>
              <a:buFont typeface="Arial" panose="020B0604020202020204" pitchFamily="34" charset="0"/>
              <a:buChar char="•"/>
            </a:pPr>
            <a:r>
              <a:rPr lang="en-US" altLang="en-US" sz="2600" b="1">
                <a:latin typeface="Calibri" panose="020F0502020204030204" pitchFamily="34" charset="0"/>
              </a:rPr>
              <a:t>Volunteer Leadership</a:t>
            </a:r>
          </a:p>
          <a:p>
            <a:pPr eaLnBrk="1" hangingPunct="1">
              <a:spcAft>
                <a:spcPts val="1200"/>
              </a:spcAft>
              <a:buFont typeface="Arial" panose="020B0604020202020204" pitchFamily="34" charset="0"/>
              <a:buChar char="•"/>
            </a:pPr>
            <a:r>
              <a:rPr lang="en-US" altLang="en-US" sz="2600" b="1">
                <a:latin typeface="Calibri" panose="020F0502020204030204" pitchFamily="34" charset="0"/>
              </a:rPr>
              <a:t>Practice Management Tools</a:t>
            </a:r>
          </a:p>
          <a:p>
            <a:pPr eaLnBrk="1" hangingPunct="1">
              <a:spcAft>
                <a:spcPts val="1200"/>
              </a:spcAft>
              <a:buFont typeface="Arial" panose="020B0604020202020204" pitchFamily="34" charset="0"/>
              <a:buChar char="•"/>
            </a:pPr>
            <a:r>
              <a:rPr lang="en-US" altLang="en-US" sz="2600" b="1">
                <a:latin typeface="Calibri" panose="020F0502020204030204" pitchFamily="34" charset="0"/>
              </a:rPr>
              <a:t>Advocacy &amp; Representation</a:t>
            </a:r>
          </a:p>
          <a:p>
            <a:pPr eaLnBrk="1" hangingPunct="1">
              <a:spcAft>
                <a:spcPts val="1200"/>
              </a:spcAft>
              <a:buFont typeface="Arial" panose="020B0604020202020204" pitchFamily="34" charset="0"/>
              <a:buChar char="•"/>
            </a:pPr>
            <a:r>
              <a:rPr lang="en-US" altLang="en-US" sz="2600" b="1">
                <a:latin typeface="Calibri" panose="020F0502020204030204" pitchFamily="34" charset="0"/>
              </a:rPr>
              <a:t>Awards &amp; Recognition</a:t>
            </a:r>
          </a:p>
          <a:p>
            <a:pPr eaLnBrk="1" hangingPunct="1">
              <a:buFont typeface="Arial" panose="020B0604020202020204" pitchFamily="34" charset="0"/>
              <a:buChar char="•"/>
            </a:pPr>
            <a:r>
              <a:rPr lang="en-US" altLang="en-US" sz="2600" b="1">
                <a:latin typeface="Calibri" panose="020F0502020204030204" pitchFamily="34" charset="0"/>
              </a:rPr>
              <a:t>And More!</a:t>
            </a:r>
          </a:p>
        </p:txBody>
      </p:sp>
      <p:pic>
        <p:nvPicPr>
          <p:cNvPr id="4" name="Picture 3" descr="iStock_000003146470Large.jpg"/>
          <p:cNvPicPr>
            <a:picLocks noChangeAspect="1"/>
          </p:cNvPicPr>
          <p:nvPr/>
        </p:nvPicPr>
        <p:blipFill>
          <a:blip r:embed="rId3" cstate="screen"/>
          <a:stretch>
            <a:fillRect/>
          </a:stretch>
        </p:blipFill>
        <p:spPr>
          <a:xfrm>
            <a:off x="5638841" y="3505201"/>
            <a:ext cx="1295318" cy="1940810"/>
          </a:xfrm>
          <a:prstGeom prst="roundRect">
            <a:avLst>
              <a:gd name="adj" fmla="val 10421"/>
            </a:avLst>
          </a:prstGeom>
          <a:ln>
            <a:noFill/>
          </a:ln>
          <a:effectLst>
            <a:outerShdw blurRad="127000" dist="38100" dir="2700000" algn="ctr">
              <a:srgbClr val="000000">
                <a:alpha val="45000"/>
              </a:srgbClr>
            </a:outerShdw>
            <a:reflection blurRad="6350" stA="52000" endA="300" endPos="35000" dir="5400000" sy="-100000" algn="bl" rotWithShape="0"/>
          </a:effectLst>
        </p:spPr>
      </p:pic>
      <p:pic>
        <p:nvPicPr>
          <p:cNvPr id="5" name="Picture 4" descr="iStock_000003146470Large.jpg"/>
          <p:cNvPicPr>
            <a:picLocks noChangeAspect="1"/>
          </p:cNvPicPr>
          <p:nvPr/>
        </p:nvPicPr>
        <p:blipFill>
          <a:blip r:embed="rId4" cstate="screen"/>
          <a:stretch>
            <a:fillRect/>
          </a:stretch>
        </p:blipFill>
        <p:spPr>
          <a:xfrm>
            <a:off x="5487598" y="1828800"/>
            <a:ext cx="1902602" cy="1269816"/>
          </a:xfrm>
          <a:prstGeom prst="roundRect">
            <a:avLst>
              <a:gd name="adj" fmla="val 10421"/>
            </a:avLst>
          </a:prstGeom>
          <a:ln>
            <a:noFill/>
          </a:ln>
          <a:effectLst>
            <a:outerShdw blurRad="127000" dist="38100" dir="2700000" algn="ctr">
              <a:srgbClr val="000000">
                <a:alpha val="45000"/>
              </a:srgbClr>
            </a:outerShdw>
            <a:reflection blurRad="6350" stA="52000" endA="300" endPos="35000" dir="5400000" sy="-100000" algn="bl" rotWithShape="0"/>
          </a:effectLst>
        </p:spPr>
      </p:pic>
      <p:pic>
        <p:nvPicPr>
          <p:cNvPr id="6" name="Picture 5" descr="iStock_000003146470Large.jpg"/>
          <p:cNvPicPr>
            <a:picLocks noChangeAspect="1"/>
          </p:cNvPicPr>
          <p:nvPr/>
        </p:nvPicPr>
        <p:blipFill>
          <a:blip r:embed="rId5" cstate="screen"/>
          <a:stretch>
            <a:fillRect/>
          </a:stretch>
        </p:blipFill>
        <p:spPr>
          <a:xfrm>
            <a:off x="6477000" y="2667000"/>
            <a:ext cx="1904998" cy="1428748"/>
          </a:xfrm>
          <a:prstGeom prst="roundRect">
            <a:avLst>
              <a:gd name="adj" fmla="val 10421"/>
            </a:avLst>
          </a:prstGeom>
          <a:ln>
            <a:noFill/>
          </a:ln>
          <a:effectLst>
            <a:outerShdw blurRad="127000" dist="38100" dir="2700000" algn="ctr">
              <a:srgbClr val="000000">
                <a:alpha val="45000"/>
              </a:srgbClr>
            </a:outerShdw>
            <a:reflection blurRad="6350" stA="52000" endA="300" endPos="35000" dir="5400000" sy="-100000" algn="bl" rotWithShape="0"/>
          </a:effectLst>
        </p:spPr>
      </p:pic>
    </p:spTree>
    <p:extLst>
      <p:ext uri="{BB962C8B-B14F-4D97-AF65-F5344CB8AC3E}">
        <p14:creationId xmlns:p14="http://schemas.microsoft.com/office/powerpoint/2010/main" val="35987953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3"/>
          <p:cNvSpPr txBox="1">
            <a:spLocks/>
          </p:cNvSpPr>
          <p:nvPr/>
        </p:nvSpPr>
        <p:spPr>
          <a:xfrm>
            <a:off x="381000" y="2435225"/>
            <a:ext cx="8382000" cy="1603375"/>
          </a:xfrm>
          <a:prstGeom prst="rect">
            <a:avLst/>
          </a:prstGeom>
        </p:spPr>
        <p:txBody>
          <a:bodyPr/>
          <a:lstStyle/>
          <a:p>
            <a:pPr algn="ctr" fontAlgn="auto">
              <a:spcAft>
                <a:spcPts val="0"/>
              </a:spcAft>
              <a:defRPr/>
            </a:pPr>
            <a:r>
              <a:rPr lang="en-US" sz="5200" b="1" dirty="0">
                <a:effectLst>
                  <a:outerShdw blurRad="38100" dist="38100" dir="2700000" algn="tl">
                    <a:srgbClr val="000000">
                      <a:alpha val="43137"/>
                    </a:srgbClr>
                  </a:outerShdw>
                </a:effectLst>
                <a:latin typeface="Calibri" pitchFamily="34" charset="0"/>
                <a:ea typeface="+mj-ea"/>
                <a:cs typeface="+mj-cs"/>
              </a:rPr>
              <a:t>What do I get for joining the AGD as a student member?</a:t>
            </a:r>
          </a:p>
        </p:txBody>
      </p:sp>
    </p:spTree>
    <p:extLst>
      <p:ext uri="{BB962C8B-B14F-4D97-AF65-F5344CB8AC3E}">
        <p14:creationId xmlns:p14="http://schemas.microsoft.com/office/powerpoint/2010/main" val="357036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5CC823F-5589-C95C-6D90-424E5CC58F40}"/>
              </a:ext>
            </a:extLst>
          </p:cNvPr>
          <p:cNvPicPr>
            <a:picLocks noChangeAspect="1"/>
          </p:cNvPicPr>
          <p:nvPr/>
        </p:nvPicPr>
        <p:blipFill>
          <a:blip r:embed="rId3"/>
          <a:stretch>
            <a:fillRect/>
          </a:stretch>
        </p:blipFill>
        <p:spPr>
          <a:xfrm>
            <a:off x="6935381" y="1866036"/>
            <a:ext cx="1564839" cy="2099657"/>
          </a:xfrm>
          <a:prstGeom prst="roundRect">
            <a:avLst>
              <a:gd name="adj" fmla="val 10421"/>
            </a:avLst>
          </a:prstGeom>
          <a:ln>
            <a:noFill/>
          </a:ln>
          <a:effectLst>
            <a:outerShdw blurRad="127000" dist="38100" dir="2700000" algn="ctr">
              <a:srgbClr val="000000">
                <a:alpha val="45000"/>
              </a:srgbClr>
            </a:outerShdw>
            <a:reflection blurRad="6350" stA="52000" endA="300" endPos="35000" dir="5400000" sy="-100000" algn="bl" rotWithShape="0"/>
          </a:effectLst>
        </p:spPr>
      </p:pic>
      <p:sp>
        <p:nvSpPr>
          <p:cNvPr id="2" name="Title 4"/>
          <p:cNvSpPr txBox="1">
            <a:spLocks/>
          </p:cNvSpPr>
          <p:nvPr/>
        </p:nvSpPr>
        <p:spPr>
          <a:xfrm>
            <a:off x="457200" y="533400"/>
            <a:ext cx="8229600" cy="944563"/>
          </a:xfrm>
          <a:prstGeom prst="rect">
            <a:avLst/>
          </a:prstGeom>
        </p:spPr>
        <p:txBody>
          <a:bodyPr/>
          <a:lstStyle/>
          <a:p>
            <a:pPr algn="ctr" fontAlgn="auto">
              <a:spcAft>
                <a:spcPts val="0"/>
              </a:spcAft>
              <a:defRPr/>
            </a:pPr>
            <a:r>
              <a:rPr lang="en-US" sz="5200" b="1" dirty="0">
                <a:effectLst>
                  <a:outerShdw blurRad="38100" dist="38100" dir="2700000" algn="tl">
                    <a:srgbClr val="000000">
                      <a:alpha val="43137"/>
                    </a:srgbClr>
                  </a:outerShdw>
                </a:effectLst>
                <a:latin typeface="Calibri" pitchFamily="34" charset="0"/>
                <a:ea typeface="+mj-ea"/>
                <a:cs typeface="+mj-cs"/>
              </a:rPr>
              <a:t>Educational Development</a:t>
            </a:r>
          </a:p>
        </p:txBody>
      </p:sp>
      <p:sp>
        <p:nvSpPr>
          <p:cNvPr id="8195" name="Content Placeholder 5"/>
          <p:cNvSpPr txBox="1">
            <a:spLocks/>
          </p:cNvSpPr>
          <p:nvPr/>
        </p:nvSpPr>
        <p:spPr bwMode="auto">
          <a:xfrm>
            <a:off x="381000" y="1524000"/>
            <a:ext cx="5486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800"/>
              </a:spcAft>
              <a:buFont typeface="Arial" panose="020B0604020202020204" pitchFamily="34" charset="0"/>
              <a:buChar char="•"/>
            </a:pPr>
            <a:r>
              <a:rPr lang="en-US" altLang="en-US" sz="2600" b="1" dirty="0">
                <a:solidFill>
                  <a:srgbClr val="000000"/>
                </a:solidFill>
                <a:latin typeface="Calibri" panose="020F0502020204030204" pitchFamily="34" charset="0"/>
              </a:rPr>
              <a:t>AGD Student CE policy</a:t>
            </a:r>
          </a:p>
          <a:p>
            <a:pPr eaLnBrk="1" hangingPunct="1">
              <a:spcAft>
                <a:spcPts val="1800"/>
              </a:spcAft>
              <a:buFont typeface="Arial" panose="020B0604020202020204" pitchFamily="34" charset="0"/>
              <a:buChar char="•"/>
            </a:pPr>
            <a:r>
              <a:rPr lang="en-US" altLang="en-US" sz="2600" b="1" i="1" dirty="0">
                <a:solidFill>
                  <a:srgbClr val="000000"/>
                </a:solidFill>
                <a:latin typeface="Calibri" panose="020F0502020204030204" pitchFamily="34" charset="0"/>
              </a:rPr>
              <a:t>General Dentistry </a:t>
            </a:r>
            <a:r>
              <a:rPr lang="en-US" altLang="en-US" sz="2600" b="1" dirty="0">
                <a:solidFill>
                  <a:srgbClr val="000000"/>
                </a:solidFill>
                <a:latin typeface="Calibri" panose="020F0502020204030204" pitchFamily="34" charset="0"/>
              </a:rPr>
              <a:t>and </a:t>
            </a:r>
            <a:r>
              <a:rPr lang="en-US" altLang="en-US" sz="2600" b="1" i="1" dirty="0">
                <a:solidFill>
                  <a:srgbClr val="000000"/>
                </a:solidFill>
                <a:latin typeface="Calibri" panose="020F0502020204030204" pitchFamily="34" charset="0"/>
              </a:rPr>
              <a:t>AGD Impact</a:t>
            </a:r>
          </a:p>
          <a:p>
            <a:pPr eaLnBrk="1" hangingPunct="1">
              <a:spcAft>
                <a:spcPts val="1800"/>
              </a:spcAft>
              <a:buFont typeface="Arial" panose="020B0604020202020204" pitchFamily="34" charset="0"/>
              <a:buChar char="•"/>
            </a:pPr>
            <a:r>
              <a:rPr lang="en-US" altLang="en-US" sz="2600" b="1" dirty="0">
                <a:solidFill>
                  <a:srgbClr val="000000"/>
                </a:solidFill>
                <a:latin typeface="Calibri" panose="020F0502020204030204" pitchFamily="34" charset="0"/>
              </a:rPr>
              <a:t>Podcasts and AGD blog</a:t>
            </a:r>
          </a:p>
          <a:p>
            <a:pPr eaLnBrk="1" hangingPunct="1">
              <a:spcAft>
                <a:spcPts val="1800"/>
              </a:spcAft>
              <a:buFont typeface="Arial" panose="020B0604020202020204" pitchFamily="34" charset="0"/>
              <a:buChar char="•"/>
            </a:pPr>
            <a:r>
              <a:rPr lang="en-US" altLang="en-US" sz="2600" b="1" dirty="0">
                <a:solidFill>
                  <a:srgbClr val="000000"/>
                </a:solidFill>
                <a:latin typeface="Calibri" panose="020F0502020204030204" pitchFamily="34" charset="0"/>
              </a:rPr>
              <a:t>AGD2024, AGD’s Scientific Session</a:t>
            </a:r>
          </a:p>
          <a:p>
            <a:pPr marL="0" indent="0" eaLnBrk="1" hangingPunct="1">
              <a:spcAft>
                <a:spcPts val="1800"/>
              </a:spcAft>
            </a:pPr>
            <a:r>
              <a:rPr lang="en-US" altLang="en-US" sz="2600" b="1" dirty="0">
                <a:solidFill>
                  <a:srgbClr val="000000"/>
                </a:solidFill>
                <a:latin typeface="Calibri" panose="020F0502020204030204" pitchFamily="34" charset="0"/>
              </a:rPr>
              <a:t>    </a:t>
            </a:r>
            <a:r>
              <a:rPr lang="en-US" altLang="en-US" sz="2600" i="1" dirty="0">
                <a:solidFill>
                  <a:srgbClr val="000000"/>
                </a:solidFill>
                <a:latin typeface="Calibri" panose="020F0502020204030204" pitchFamily="34" charset="0"/>
              </a:rPr>
              <a:t>$30 for Student Members</a:t>
            </a:r>
          </a:p>
          <a:p>
            <a:pPr eaLnBrk="1" hangingPunct="1">
              <a:spcAft>
                <a:spcPts val="1800"/>
              </a:spcAft>
              <a:buFont typeface="Arial" panose="020B0604020202020204" pitchFamily="34" charset="0"/>
              <a:buChar char="•"/>
            </a:pPr>
            <a:r>
              <a:rPr lang="en-US" altLang="en-US" sz="2600" b="1" dirty="0">
                <a:solidFill>
                  <a:srgbClr val="000000"/>
                </a:solidFill>
                <a:latin typeface="Calibri" panose="020F0502020204030204" pitchFamily="34" charset="0"/>
              </a:rPr>
              <a:t>Education discussion forums</a:t>
            </a:r>
          </a:p>
          <a:p>
            <a:pPr eaLnBrk="1" hangingPunct="1">
              <a:buFont typeface="Arial" panose="020B0604020202020204" pitchFamily="34" charset="0"/>
              <a:buChar char="•"/>
            </a:pPr>
            <a:r>
              <a:rPr lang="en-US" altLang="en-US" sz="2600" b="1" dirty="0">
                <a:solidFill>
                  <a:srgbClr val="000000"/>
                </a:solidFill>
                <a:latin typeface="Calibri" panose="020F0502020204030204" pitchFamily="34" charset="0"/>
              </a:rPr>
              <a:t>Local education events</a:t>
            </a:r>
          </a:p>
        </p:txBody>
      </p:sp>
      <p:pic>
        <p:nvPicPr>
          <p:cNvPr id="6" name="Picture 5">
            <a:extLst>
              <a:ext uri="{FF2B5EF4-FFF2-40B4-BE49-F238E27FC236}">
                <a16:creationId xmlns:a16="http://schemas.microsoft.com/office/drawing/2014/main" id="{1A08A2DF-C876-6F47-C84E-88FEC780C731}"/>
              </a:ext>
            </a:extLst>
          </p:cNvPr>
          <p:cNvPicPr>
            <a:picLocks noChangeAspect="1"/>
          </p:cNvPicPr>
          <p:nvPr/>
        </p:nvPicPr>
        <p:blipFill>
          <a:blip r:embed="rId4"/>
          <a:stretch>
            <a:fillRect/>
          </a:stretch>
        </p:blipFill>
        <p:spPr>
          <a:xfrm>
            <a:off x="6098948" y="3142386"/>
            <a:ext cx="1581933" cy="2099657"/>
          </a:xfrm>
          <a:prstGeom prst="roundRect">
            <a:avLst>
              <a:gd name="adj" fmla="val 10421"/>
            </a:avLst>
          </a:prstGeom>
          <a:ln>
            <a:noFill/>
          </a:ln>
          <a:effectLst>
            <a:outerShdw blurRad="127000" dist="38100" dir="2700000" algn="ctr">
              <a:srgbClr val="000000">
                <a:alpha val="45000"/>
              </a:srgbClr>
            </a:outerShdw>
            <a:reflection blurRad="6350" stA="52000" endA="300" endPos="35000" dir="5400000" sy="-100000" algn="bl" rotWithShape="0"/>
          </a:effectLst>
        </p:spPr>
      </p:pic>
    </p:spTree>
    <p:extLst>
      <p:ext uri="{BB962C8B-B14F-4D97-AF65-F5344CB8AC3E}">
        <p14:creationId xmlns:p14="http://schemas.microsoft.com/office/powerpoint/2010/main" val="8394053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p:cNvSpPr txBox="1">
            <a:spLocks/>
          </p:cNvSpPr>
          <p:nvPr/>
        </p:nvSpPr>
        <p:spPr>
          <a:xfrm>
            <a:off x="457200" y="503238"/>
            <a:ext cx="8229600" cy="944562"/>
          </a:xfrm>
          <a:prstGeom prst="rect">
            <a:avLst/>
          </a:prstGeom>
        </p:spPr>
        <p:txBody>
          <a:bodyPr/>
          <a:lstStyle/>
          <a:p>
            <a:pPr algn="ctr" fontAlgn="auto">
              <a:spcAft>
                <a:spcPts val="0"/>
              </a:spcAft>
              <a:defRPr/>
            </a:pPr>
            <a:r>
              <a:rPr lang="en-US" sz="5200" b="1" dirty="0">
                <a:effectLst>
                  <a:outerShdw blurRad="38100" dist="38100" dir="2700000" algn="tl">
                    <a:srgbClr val="000000">
                      <a:alpha val="43137"/>
                    </a:srgbClr>
                  </a:outerShdw>
                </a:effectLst>
                <a:latin typeface="Calibri" pitchFamily="34" charset="0"/>
                <a:ea typeface="+mj-ea"/>
                <a:cs typeface="+mj-cs"/>
              </a:rPr>
              <a:t>Career Assistance</a:t>
            </a:r>
          </a:p>
        </p:txBody>
      </p:sp>
      <p:sp>
        <p:nvSpPr>
          <p:cNvPr id="9219" name="Content Placeholder 6"/>
          <p:cNvSpPr txBox="1">
            <a:spLocks/>
          </p:cNvSpPr>
          <p:nvPr/>
        </p:nvSpPr>
        <p:spPr bwMode="auto">
          <a:xfrm>
            <a:off x="457200" y="2255838"/>
            <a:ext cx="49530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800"/>
              </a:spcAft>
              <a:buFont typeface="Arial" panose="020B0604020202020204" pitchFamily="34" charset="0"/>
              <a:buChar char="•"/>
            </a:pPr>
            <a:r>
              <a:rPr lang="en-US" altLang="en-US" sz="2600" b="1" dirty="0">
                <a:latin typeface="Calibri" panose="020F0502020204030204" pitchFamily="34" charset="0"/>
              </a:rPr>
              <a:t>AGD Career Center</a:t>
            </a:r>
          </a:p>
          <a:p>
            <a:pPr eaLnBrk="1" hangingPunct="1">
              <a:spcAft>
                <a:spcPts val="1800"/>
              </a:spcAft>
              <a:buFont typeface="Arial" panose="020B0604020202020204" pitchFamily="34" charset="0"/>
              <a:buChar char="•"/>
            </a:pPr>
            <a:r>
              <a:rPr lang="en-US" altLang="en-US" sz="2600" b="1" dirty="0">
                <a:latin typeface="Calibri" panose="020F0502020204030204" pitchFamily="34" charset="0"/>
              </a:rPr>
              <a:t>Career path advice</a:t>
            </a:r>
          </a:p>
          <a:p>
            <a:pPr eaLnBrk="1" hangingPunct="1">
              <a:spcAft>
                <a:spcPts val="1800"/>
              </a:spcAft>
              <a:buFont typeface="Arial" panose="020B0604020202020204" pitchFamily="34" charset="0"/>
              <a:buChar char="•"/>
            </a:pPr>
            <a:r>
              <a:rPr lang="en-US" altLang="en-US" sz="2600" b="1" dirty="0">
                <a:latin typeface="Calibri" panose="020F0502020204030204" pitchFamily="34" charset="0"/>
              </a:rPr>
              <a:t>Career discussion forums</a:t>
            </a:r>
          </a:p>
        </p:txBody>
      </p:sp>
      <p:pic>
        <p:nvPicPr>
          <p:cNvPr id="4" name="Picture 3" descr="iStock_000003146470Large.jpg"/>
          <p:cNvPicPr>
            <a:picLocks noChangeAspect="1"/>
          </p:cNvPicPr>
          <p:nvPr/>
        </p:nvPicPr>
        <p:blipFill>
          <a:blip r:embed="rId3"/>
          <a:stretch>
            <a:fillRect/>
          </a:stretch>
        </p:blipFill>
        <p:spPr>
          <a:xfrm>
            <a:off x="4191000" y="1524000"/>
            <a:ext cx="2771999" cy="2074849"/>
          </a:xfrm>
          <a:prstGeom prst="roundRect">
            <a:avLst>
              <a:gd name="adj" fmla="val 10421"/>
            </a:avLst>
          </a:prstGeom>
          <a:ln>
            <a:noFill/>
          </a:ln>
          <a:effectLst>
            <a:outerShdw blurRad="127000" dist="38100" dir="2700000" algn="ctr">
              <a:srgbClr val="000000">
                <a:alpha val="45000"/>
              </a:srgbClr>
            </a:outerShdw>
            <a:reflection blurRad="6350" stA="52000" endA="300" endPos="35000" dir="5400000" sy="-100000" algn="bl" rotWithShape="0"/>
          </a:effectLst>
        </p:spPr>
      </p:pic>
      <p:pic>
        <p:nvPicPr>
          <p:cNvPr id="5" name="Picture 4" descr="iStock_000003146470Large.jpg"/>
          <p:cNvPicPr>
            <a:picLocks noChangeAspect="1"/>
          </p:cNvPicPr>
          <p:nvPr/>
        </p:nvPicPr>
        <p:blipFill>
          <a:blip r:embed="rId4"/>
          <a:stretch>
            <a:fillRect/>
          </a:stretch>
        </p:blipFill>
        <p:spPr>
          <a:xfrm>
            <a:off x="5252314" y="2668010"/>
            <a:ext cx="2748685" cy="2055379"/>
          </a:xfrm>
          <a:prstGeom prst="roundRect">
            <a:avLst>
              <a:gd name="adj" fmla="val 10421"/>
            </a:avLst>
          </a:prstGeom>
          <a:ln>
            <a:noFill/>
          </a:ln>
          <a:effectLst>
            <a:outerShdw blurRad="127000" dist="38100" dir="2700000" algn="ctr">
              <a:srgbClr val="000000">
                <a:alpha val="45000"/>
              </a:srgbClr>
            </a:outerShdw>
            <a:reflection blurRad="6350" stA="52000" endA="300" endPos="35000" dir="5400000" sy="-100000" algn="bl" rotWithShape="0"/>
          </a:effectLst>
        </p:spPr>
      </p:pic>
      <p:pic>
        <p:nvPicPr>
          <p:cNvPr id="6" name="Picture 5" descr="iStock_000003146470Large.jpg"/>
          <p:cNvPicPr>
            <a:picLocks noChangeAspect="1"/>
          </p:cNvPicPr>
          <p:nvPr/>
        </p:nvPicPr>
        <p:blipFill>
          <a:blip r:embed="rId5"/>
          <a:stretch>
            <a:fillRect/>
          </a:stretch>
        </p:blipFill>
        <p:spPr>
          <a:xfrm>
            <a:off x="4038600" y="3773650"/>
            <a:ext cx="2900477" cy="2168884"/>
          </a:xfrm>
          <a:prstGeom prst="roundRect">
            <a:avLst>
              <a:gd name="adj" fmla="val 10421"/>
            </a:avLst>
          </a:prstGeom>
          <a:ln>
            <a:noFill/>
          </a:ln>
          <a:effectLst>
            <a:outerShdw blurRad="127000" dist="38100" dir="2700000" algn="ctr">
              <a:srgbClr val="000000">
                <a:alpha val="45000"/>
              </a:srgbClr>
            </a:outerShdw>
            <a:reflection blurRad="6350" stA="52000" endA="300" endPos="35000" dir="5400000" sy="-100000" algn="bl" rotWithShape="0"/>
          </a:effectLst>
        </p:spPr>
      </p:pic>
    </p:spTree>
    <p:extLst>
      <p:ext uri="{BB962C8B-B14F-4D97-AF65-F5344CB8AC3E}">
        <p14:creationId xmlns:p14="http://schemas.microsoft.com/office/powerpoint/2010/main" val="9627885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456</TotalTime>
  <Words>3652</Words>
  <Application>Microsoft Office PowerPoint</Application>
  <PresentationFormat>On-screen Show (4:3)</PresentationFormat>
  <Paragraphs>298</Paragraphs>
  <Slides>22</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Century Gothic</vt:lpstr>
      <vt:lpstr>Wingdings</vt:lpstr>
      <vt:lpstr>Office Theme</vt:lpstr>
      <vt:lpstr>PowerPoint Presentation</vt:lpstr>
      <vt:lpstr>The Academy of General Dentistry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AGD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AGD AGD</dc:creator>
  <cp:lastModifiedBy>Lindsey Baris</cp:lastModifiedBy>
  <cp:revision>25</cp:revision>
  <dcterms:created xsi:type="dcterms:W3CDTF">2017-06-12T17:05:27Z</dcterms:created>
  <dcterms:modified xsi:type="dcterms:W3CDTF">2023-11-15T18:36:32Z</dcterms:modified>
</cp:coreProperties>
</file>