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7" r:id="rId2"/>
    <p:sldId id="270" r:id="rId3"/>
    <p:sldId id="352" r:id="rId4"/>
    <p:sldId id="353" r:id="rId5"/>
    <p:sldId id="354" r:id="rId6"/>
    <p:sldId id="350" r:id="rId7"/>
    <p:sldId id="348" r:id="rId8"/>
    <p:sldId id="261" r:id="rId9"/>
    <p:sldId id="262" r:id="rId10"/>
    <p:sldId id="310" r:id="rId11"/>
    <p:sldId id="304" r:id="rId12"/>
    <p:sldId id="313" r:id="rId13"/>
    <p:sldId id="356" r:id="rId14"/>
    <p:sldId id="311" r:id="rId15"/>
    <p:sldId id="341" r:id="rId16"/>
    <p:sldId id="340" r:id="rId17"/>
    <p:sldId id="276" r:id="rId18"/>
    <p:sldId id="263" r:id="rId19"/>
    <p:sldId id="272" r:id="rId20"/>
    <p:sldId id="273" r:id="rId21"/>
    <p:sldId id="315" r:id="rId22"/>
    <p:sldId id="349" r:id="rId23"/>
    <p:sldId id="265" r:id="rId24"/>
    <p:sldId id="277" r:id="rId25"/>
    <p:sldId id="278" r:id="rId26"/>
    <p:sldId id="267" r:id="rId27"/>
    <p:sldId id="268" r:id="rId28"/>
    <p:sldId id="303" r:id="rId29"/>
    <p:sldId id="355" r:id="rId30"/>
    <p:sldId id="305" r:id="rId31"/>
    <p:sldId id="302" r:id="rId32"/>
    <p:sldId id="334" r:id="rId33"/>
    <p:sldId id="335" r:id="rId34"/>
    <p:sldId id="309" r:id="rId35"/>
    <p:sldId id="320" r:id="rId36"/>
    <p:sldId id="306" r:id="rId37"/>
    <p:sldId id="345" r:id="rId38"/>
    <p:sldId id="346" r:id="rId39"/>
    <p:sldId id="347" r:id="rId40"/>
    <p:sldId id="301" r:id="rId41"/>
    <p:sldId id="281" r:id="rId42"/>
    <p:sldId id="282" r:id="rId43"/>
    <p:sldId id="333" r:id="rId44"/>
    <p:sldId id="283" r:id="rId45"/>
    <p:sldId id="332" r:id="rId46"/>
    <p:sldId id="331" r:id="rId47"/>
    <p:sldId id="329" r:id="rId48"/>
    <p:sldId id="328" r:id="rId49"/>
    <p:sldId id="351" r:id="rId50"/>
    <p:sldId id="330" r:id="rId51"/>
    <p:sldId id="317" r:id="rId52"/>
    <p:sldId id="285" r:id="rId53"/>
    <p:sldId id="326" r:id="rId54"/>
    <p:sldId id="324" r:id="rId55"/>
    <p:sldId id="286" r:id="rId56"/>
    <p:sldId id="289" r:id="rId57"/>
    <p:sldId id="327" r:id="rId58"/>
    <p:sldId id="290" r:id="rId59"/>
    <p:sldId id="291" r:id="rId60"/>
    <p:sldId id="343" r:id="rId61"/>
    <p:sldId id="344" r:id="rId62"/>
    <p:sldId id="294" r:id="rId63"/>
    <p:sldId id="337" r:id="rId64"/>
    <p:sldId id="339" r:id="rId65"/>
    <p:sldId id="338" r:id="rId66"/>
    <p:sldId id="295" r:id="rId67"/>
    <p:sldId id="316" r:id="rId68"/>
    <p:sldId id="296" r:id="rId69"/>
    <p:sldId id="297" r:id="rId70"/>
    <p:sldId id="298" r:id="rId71"/>
    <p:sldId id="299" r:id="rId72"/>
    <p:sldId id="308" r:id="rId73"/>
    <p:sldId id="307" r:id="rId74"/>
  </p:sldIdLst>
  <p:sldSz cx="9144000" cy="6858000" type="screen4x3"/>
  <p:notesSz cx="6858000" cy="9083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FEBB"/>
    <a:srgbClr val="CC99FF"/>
    <a:srgbClr val="FFCC00"/>
    <a:srgbClr val="9900CC"/>
    <a:srgbClr val="0992E7"/>
    <a:srgbClr val="00E2A7"/>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6" autoAdjust="0"/>
    <p:restoredTop sz="88440" autoAdjust="0"/>
  </p:normalViewPr>
  <p:slideViewPr>
    <p:cSldViewPr>
      <p:cViewPr>
        <p:scale>
          <a:sx n="85" d="100"/>
          <a:sy n="85" d="100"/>
        </p:scale>
        <p:origin x="1476"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jplaptop\Desktop\charts%20for%20sophomore%20present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plaptop\Desktop\charts%20for%20sophomore%20pres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lineChart>
        <c:grouping val="standard"/>
        <c:varyColors val="0"/>
        <c:ser>
          <c:idx val="1"/>
          <c:order val="0"/>
          <c:tx>
            <c:v>12% Interest Rate</c:v>
          </c:tx>
          <c:spPr>
            <a:ln w="50800">
              <a:solidFill>
                <a:srgbClr val="FFCC00"/>
              </a:solidFill>
            </a:ln>
          </c:spPr>
          <c:marker>
            <c:symbol val="diamond"/>
            <c:size val="6"/>
            <c:spPr>
              <a:solidFill>
                <a:srgbClr val="FFCC00"/>
              </a:solidFill>
              <a:ln>
                <a:noFill/>
              </a:ln>
            </c:spPr>
          </c:marker>
          <c:dLbls>
            <c:dLbl>
              <c:idx val="0"/>
              <c:layout>
                <c:manualLayout>
                  <c:x val="-2.4464831804281332E-2"/>
                  <c:y val="-7.8568914505045565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39143730886847E-2"/>
                  <c:y val="-8.418097982683464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5168195718654434E-2"/>
                  <c:y val="-6.173271853967873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7522935779816571E-2"/>
                  <c:y val="-3.92844572525229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7400611620795105E-2"/>
                  <c:y val="-3.64784245916284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5.8103975535168197E-2"/>
                  <c:y val="-2.525429394805039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8929663608562581E-2"/>
                  <c:y val="-8.4180979826834635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5.0458715596330389E-2"/>
                  <c:y val="-1.40301633044724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FFC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PowerPoint]Sheet1'!$B$1:$I$1</c:f>
              <c:strCache>
                <c:ptCount val="8"/>
                <c:pt idx="0">
                  <c:v>5</c:v>
                </c:pt>
                <c:pt idx="1">
                  <c:v>10</c:v>
                </c:pt>
                <c:pt idx="2">
                  <c:v>15</c:v>
                </c:pt>
                <c:pt idx="3">
                  <c:v>20</c:v>
                </c:pt>
                <c:pt idx="4">
                  <c:v>25</c:v>
                </c:pt>
                <c:pt idx="5">
                  <c:v>30</c:v>
                </c:pt>
                <c:pt idx="6">
                  <c:v>35</c:v>
                </c:pt>
                <c:pt idx="7">
                  <c:v>40</c:v>
                </c:pt>
              </c:strCache>
            </c:strRef>
          </c:cat>
          <c:val>
            <c:numRef>
              <c:f>'[Chart in Microsoft PowerPoint]Sheet1'!$B$3:$I$3</c:f>
              <c:numCache>
                <c:formatCode>General</c:formatCode>
                <c:ptCount val="8"/>
                <c:pt idx="0">
                  <c:v>1.76</c:v>
                </c:pt>
                <c:pt idx="1">
                  <c:v>3.11</c:v>
                </c:pt>
                <c:pt idx="2">
                  <c:v>5.47</c:v>
                </c:pt>
                <c:pt idx="3">
                  <c:v>9.65</c:v>
                </c:pt>
                <c:pt idx="4">
                  <c:v>17.5</c:v>
                </c:pt>
                <c:pt idx="5">
                  <c:v>29.96</c:v>
                </c:pt>
                <c:pt idx="6">
                  <c:v>52.8</c:v>
                </c:pt>
                <c:pt idx="7">
                  <c:v>93.5</c:v>
                </c:pt>
              </c:numCache>
            </c:numRef>
          </c:val>
          <c:smooth val="0"/>
        </c:ser>
        <c:ser>
          <c:idx val="0"/>
          <c:order val="1"/>
          <c:tx>
            <c:v>8% Interest Rate</c:v>
          </c:tx>
          <c:spPr>
            <a:ln w="50800">
              <a:solidFill>
                <a:srgbClr val="00FEBB"/>
              </a:solidFill>
            </a:ln>
          </c:spPr>
          <c:marker>
            <c:symbol val="diamond"/>
            <c:size val="6"/>
            <c:spPr>
              <a:solidFill>
                <a:srgbClr val="00FEBB"/>
              </a:solidFill>
            </c:spPr>
          </c:marker>
          <c:dLbls>
            <c:dLbl>
              <c:idx val="0"/>
              <c:layout>
                <c:manualLayout>
                  <c:x val="-2.5993883792048929E-2"/>
                  <c:y val="-3.0866359269839369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5168316116448745E-2"/>
                  <c:y val="-3.928445725252283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669724770642202E-2"/>
                  <c:y val="-4.7702555235206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582243733294247E-3"/>
                  <c:y val="-3.367239193073385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0581039755351681E-2"/>
                  <c:y val="-3.367239193073385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4.1284403669724773E-2"/>
                  <c:y val="-3.6478645539081957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2813455657492352E-2"/>
                  <c:y val="-3.0866359269839265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5.3516819571865444E-2"/>
                  <c:y val="-3.367239193073385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00FEBB"/>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PowerPoint]Sheet1'!$B$1:$I$1</c:f>
              <c:strCache>
                <c:ptCount val="8"/>
                <c:pt idx="0">
                  <c:v>5</c:v>
                </c:pt>
                <c:pt idx="1">
                  <c:v>10</c:v>
                </c:pt>
                <c:pt idx="2">
                  <c:v>15</c:v>
                </c:pt>
                <c:pt idx="3">
                  <c:v>20</c:v>
                </c:pt>
                <c:pt idx="4">
                  <c:v>25</c:v>
                </c:pt>
                <c:pt idx="5">
                  <c:v>30</c:v>
                </c:pt>
                <c:pt idx="6">
                  <c:v>35</c:v>
                </c:pt>
                <c:pt idx="7">
                  <c:v>40</c:v>
                </c:pt>
              </c:strCache>
            </c:strRef>
          </c:cat>
          <c:val>
            <c:numRef>
              <c:f>'[Chart in Microsoft PowerPoint]Sheet1'!$B$2:$I$2</c:f>
              <c:numCache>
                <c:formatCode>General</c:formatCode>
                <c:ptCount val="8"/>
                <c:pt idx="0">
                  <c:v>1.47</c:v>
                </c:pt>
                <c:pt idx="1">
                  <c:v>2.16</c:v>
                </c:pt>
                <c:pt idx="2">
                  <c:v>3.17</c:v>
                </c:pt>
                <c:pt idx="3">
                  <c:v>4.66</c:v>
                </c:pt>
                <c:pt idx="4">
                  <c:v>6.65</c:v>
                </c:pt>
                <c:pt idx="5">
                  <c:v>10.06</c:v>
                </c:pt>
                <c:pt idx="6">
                  <c:v>14.79</c:v>
                </c:pt>
                <c:pt idx="7">
                  <c:v>21.72</c:v>
                </c:pt>
              </c:numCache>
            </c:numRef>
          </c:val>
          <c:smooth val="0"/>
        </c:ser>
        <c:dLbls>
          <c:showLegendKey val="0"/>
          <c:showVal val="0"/>
          <c:showCatName val="0"/>
          <c:showSerName val="0"/>
          <c:showPercent val="0"/>
          <c:showBubbleSize val="0"/>
        </c:dLbls>
        <c:marker val="1"/>
        <c:smooth val="0"/>
        <c:axId val="376250248"/>
        <c:axId val="376252600"/>
      </c:lineChart>
      <c:catAx>
        <c:axId val="376250248"/>
        <c:scaling>
          <c:orientation val="minMax"/>
        </c:scaling>
        <c:delete val="0"/>
        <c:axPos val="b"/>
        <c:numFmt formatCode="General" sourceLinked="0"/>
        <c:majorTickMark val="out"/>
        <c:minorTickMark val="none"/>
        <c:tickLblPos val="nextTo"/>
        <c:txPr>
          <a:bodyPr/>
          <a:lstStyle/>
          <a:p>
            <a:pPr>
              <a:defRPr sz="1200"/>
            </a:pPr>
            <a:endParaRPr lang="en-US"/>
          </a:p>
        </c:txPr>
        <c:crossAx val="376252600"/>
        <c:crosses val="autoZero"/>
        <c:auto val="1"/>
        <c:lblAlgn val="ctr"/>
        <c:lblOffset val="100"/>
        <c:noMultiLvlLbl val="0"/>
      </c:catAx>
      <c:valAx>
        <c:axId val="376252600"/>
        <c:scaling>
          <c:orientation val="minMax"/>
        </c:scaling>
        <c:delete val="0"/>
        <c:axPos val="l"/>
        <c:majorGridlines>
          <c:spPr>
            <a:ln w="22225"/>
          </c:spPr>
        </c:majorGridlines>
        <c:numFmt formatCode="General" sourceLinked="1"/>
        <c:majorTickMark val="out"/>
        <c:minorTickMark val="none"/>
        <c:tickLblPos val="nextTo"/>
        <c:spPr>
          <a:ln w="28575"/>
        </c:spPr>
        <c:txPr>
          <a:bodyPr/>
          <a:lstStyle/>
          <a:p>
            <a:pPr>
              <a:defRPr sz="1200"/>
            </a:pPr>
            <a:endParaRPr lang="en-US"/>
          </a:p>
        </c:txPr>
        <c:crossAx val="376250248"/>
        <c:crosses val="autoZero"/>
        <c:crossBetween val="between"/>
        <c:majorUnit val="20"/>
      </c:valAx>
    </c:plotArea>
    <c:legend>
      <c:legendPos val="r"/>
      <c:overlay val="0"/>
      <c:txPr>
        <a:bodyPr/>
        <a:lstStyle/>
        <a:p>
          <a:pPr>
            <a:defRPr sz="12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3925828715855"/>
          <c:y val="6.0063168643700808E-2"/>
          <c:w val="0.52018239039564496"/>
          <c:h val="0.82139057359285139"/>
        </c:manualLayout>
      </c:layout>
      <c:pieChart>
        <c:varyColors val="1"/>
        <c:ser>
          <c:idx val="0"/>
          <c:order val="0"/>
          <c:tx>
            <c:strRef>
              <c:f>Sheet1!$B$1</c:f>
              <c:strCache>
                <c:ptCount val="1"/>
                <c:pt idx="0">
                  <c:v>Sales</c:v>
                </c:pt>
              </c:strCache>
            </c:strRef>
          </c:tx>
          <c:dLbls>
            <c:dLbl>
              <c:idx val="0"/>
              <c:layout>
                <c:manualLayout>
                  <c:x val="-0.14773129921259842"/>
                  <c:y val="4.6362814272252979E-2"/>
                </c:manualLayout>
              </c:layout>
              <c:tx>
                <c:rich>
                  <a:bodyPr/>
                  <a:lstStyle/>
                  <a:p>
                    <a:r>
                      <a:rPr lang="en-US" b="1" dirty="0"/>
                      <a:t>35%</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3.1550136094099348E-3"/>
                  <c:y val="-0.21070489966638928"/>
                </c:manualLayout>
              </c:layout>
              <c:tx>
                <c:rich>
                  <a:bodyPr/>
                  <a:lstStyle/>
                  <a:p>
                    <a:r>
                      <a:rPr lang="en-US" b="1" dirty="0"/>
                      <a:t>30%</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0.14855466851365801"/>
                  <c:y val="-4.4798468387760533E-2"/>
                </c:manualLayout>
              </c:layout>
              <c:tx>
                <c:rich>
                  <a:bodyPr/>
                  <a:lstStyle/>
                  <a:p>
                    <a:r>
                      <a:rPr lang="en-US" b="1" dirty="0"/>
                      <a:t>15%</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0.10829372022941577"/>
                  <c:y val="0.12206195868845149"/>
                </c:manualLayout>
              </c:layout>
              <c:tx>
                <c:rich>
                  <a:bodyPr/>
                  <a:lstStyle/>
                  <a:p>
                    <a:r>
                      <a:rPr lang="en-US" b="1" dirty="0"/>
                      <a:t>10%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5.4117636337124526E-2"/>
                  <c:y val="0.15343119017499451"/>
                </c:manualLayout>
              </c:layout>
              <c:tx>
                <c:rich>
                  <a:bodyPr/>
                  <a:lstStyle/>
                  <a:p>
                    <a:r>
                      <a:rPr lang="en-US" b="1" dirty="0"/>
                      <a:t>10%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Payment History</c:v>
                </c:pt>
                <c:pt idx="1">
                  <c:v>Amount Owed</c:v>
                </c:pt>
                <c:pt idx="2">
                  <c:v>Length of Credit History</c:v>
                </c:pt>
                <c:pt idx="3">
                  <c:v>New Credit</c:v>
                </c:pt>
                <c:pt idx="4">
                  <c:v>Types of Credit</c:v>
                </c:pt>
              </c:strCache>
            </c:strRef>
          </c:cat>
          <c:val>
            <c:numRef>
              <c:f>Sheet1!$B$2:$B$6</c:f>
              <c:numCache>
                <c:formatCode>0%</c:formatCode>
                <c:ptCount val="5"/>
                <c:pt idx="0">
                  <c:v>0.35</c:v>
                </c:pt>
                <c:pt idx="1">
                  <c:v>0.3</c:v>
                </c:pt>
                <c:pt idx="2">
                  <c:v>0.15</c:v>
                </c:pt>
                <c:pt idx="3">
                  <c:v>0.1</c:v>
                </c:pt>
                <c:pt idx="4">
                  <c:v>0.1</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Real and Reported Gross Billings from the Primary </a:t>
            </a:r>
            <a:endParaRPr lang="en-US" sz="2000" dirty="0" smtClean="0"/>
          </a:p>
          <a:p>
            <a:pPr>
              <a:defRPr sz="2000"/>
            </a:pPr>
            <a:r>
              <a:rPr lang="en-US" sz="2000" dirty="0" smtClean="0"/>
              <a:t>Private </a:t>
            </a:r>
            <a:r>
              <a:rPr lang="en-US" sz="2000" dirty="0"/>
              <a:t>Practice</a:t>
            </a:r>
            <a:r>
              <a:rPr lang="en-US" sz="2000" baseline="0" dirty="0"/>
              <a:t> of Solo Dentists, 2005-2009</a:t>
            </a:r>
            <a:endParaRPr lang="en-US" sz="2000" dirty="0"/>
          </a:p>
        </c:rich>
      </c:tx>
      <c:overlay val="0"/>
    </c:title>
    <c:autoTitleDeleted val="0"/>
    <c:plotArea>
      <c:layout/>
      <c:lineChart>
        <c:grouping val="standard"/>
        <c:varyColors val="0"/>
        <c:ser>
          <c:idx val="0"/>
          <c:order val="0"/>
          <c:tx>
            <c:strRef>
              <c:f>'Gross billings of both'!$B$2</c:f>
              <c:strCache>
                <c:ptCount val="1"/>
                <c:pt idx="0">
                  <c:v>Reported Mean - General Dentists</c:v>
                </c:pt>
              </c:strCache>
            </c:strRef>
          </c:tx>
          <c:spPr>
            <a:ln w="50800">
              <a:solidFill>
                <a:srgbClr val="00FEBB"/>
              </a:solidFill>
            </a:ln>
          </c:spPr>
          <c:marker>
            <c:symbol val="diamond"/>
            <c:size val="9"/>
            <c:spPr>
              <a:solidFill>
                <a:srgbClr val="00FEBB"/>
              </a:solidFill>
              <a:ln>
                <a:solidFill>
                  <a:srgbClr val="00FEBB"/>
                </a:solidFill>
              </a:ln>
            </c:spPr>
          </c:marker>
          <c:dLbls>
            <c:dLbl>
              <c:idx val="0"/>
              <c:layout>
                <c:manualLayout>
                  <c:x val="-2.9239766081871343E-2"/>
                  <c:y val="-5.476190476190476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8011695906432746E-2"/>
                  <c:y val="-2.61904761904761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6549707602339179E-2"/>
                  <c:y val="-4.047619047619047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087719298245612E-2"/>
                  <c:y val="-4.0476190476190388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771929824561403E-3"/>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00FEBB"/>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'Gross billings of both'!$A$3:$A$7</c:f>
              <c:numCache>
                <c:formatCode>General</c:formatCode>
                <c:ptCount val="5"/>
                <c:pt idx="0">
                  <c:v>2005</c:v>
                </c:pt>
                <c:pt idx="1">
                  <c:v>2006</c:v>
                </c:pt>
                <c:pt idx="2">
                  <c:v>2007</c:v>
                </c:pt>
                <c:pt idx="3">
                  <c:v>2008</c:v>
                </c:pt>
                <c:pt idx="4">
                  <c:v>2009</c:v>
                </c:pt>
              </c:numCache>
            </c:numRef>
          </c:cat>
          <c:val>
            <c:numRef>
              <c:f>'Gross billings of both'!$B$3:$B$7</c:f>
              <c:numCache>
                <c:formatCode>#,##0</c:formatCode>
                <c:ptCount val="5"/>
                <c:pt idx="0">
                  <c:v>586610</c:v>
                </c:pt>
                <c:pt idx="1">
                  <c:v>618110</c:v>
                </c:pt>
                <c:pt idx="2">
                  <c:v>641270</c:v>
                </c:pt>
                <c:pt idx="3">
                  <c:v>633380</c:v>
                </c:pt>
                <c:pt idx="4">
                  <c:v>633830</c:v>
                </c:pt>
              </c:numCache>
            </c:numRef>
          </c:val>
          <c:smooth val="0"/>
        </c:ser>
        <c:ser>
          <c:idx val="1"/>
          <c:order val="1"/>
          <c:tx>
            <c:strRef>
              <c:f>'Gross billings of both'!$C$2</c:f>
              <c:strCache>
                <c:ptCount val="1"/>
                <c:pt idx="0">
                  <c:v>Real Mean - General Dentist</c:v>
                </c:pt>
              </c:strCache>
            </c:strRef>
          </c:tx>
          <c:spPr>
            <a:ln w="50800">
              <a:solidFill>
                <a:srgbClr val="FF7C80"/>
              </a:solidFill>
            </a:ln>
          </c:spPr>
          <c:marker>
            <c:symbol val="diamond"/>
            <c:size val="9"/>
            <c:spPr>
              <a:solidFill>
                <a:srgbClr val="FF7C80"/>
              </a:solidFill>
              <a:ln>
                <a:solidFill>
                  <a:srgbClr val="FF7C80"/>
                </a:solidFill>
              </a:ln>
            </c:spPr>
          </c:marker>
          <c:dLbls>
            <c:dLbl>
              <c:idx val="0"/>
              <c:layout>
                <c:manualLayout>
                  <c:x val="4.3859649122807015E-3"/>
                  <c:y val="1.4285714285714285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239766081871343E-3"/>
                  <c:y val="2.380952380952380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023391812865497E-2"/>
                  <c:y val="-2.380952380952372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543859649122806E-2"/>
                  <c:y val="-1.904761904761904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FF7C8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'Gross billings of both'!$A$3:$A$7</c:f>
              <c:numCache>
                <c:formatCode>General</c:formatCode>
                <c:ptCount val="5"/>
                <c:pt idx="0">
                  <c:v>2005</c:v>
                </c:pt>
                <c:pt idx="1">
                  <c:v>2006</c:v>
                </c:pt>
                <c:pt idx="2">
                  <c:v>2007</c:v>
                </c:pt>
                <c:pt idx="3">
                  <c:v>2008</c:v>
                </c:pt>
                <c:pt idx="4">
                  <c:v>2009</c:v>
                </c:pt>
              </c:numCache>
            </c:numRef>
          </c:cat>
          <c:val>
            <c:numRef>
              <c:f>'Gross billings of both'!$C$3:$C$7</c:f>
              <c:numCache>
                <c:formatCode>#,##0</c:formatCode>
                <c:ptCount val="5"/>
                <c:pt idx="0">
                  <c:v>586610</c:v>
                </c:pt>
                <c:pt idx="1">
                  <c:v>598790</c:v>
                </c:pt>
                <c:pt idx="2">
                  <c:v>604030</c:v>
                </c:pt>
                <c:pt idx="3">
                  <c:v>574540</c:v>
                </c:pt>
                <c:pt idx="4">
                  <c:v>577000</c:v>
                </c:pt>
              </c:numCache>
            </c:numRef>
          </c:val>
          <c:smooth val="0"/>
        </c:ser>
        <c:ser>
          <c:idx val="2"/>
          <c:order val="2"/>
          <c:tx>
            <c:strRef>
              <c:f>'Gross billings of both'!$D$2</c:f>
              <c:strCache>
                <c:ptCount val="1"/>
                <c:pt idx="0">
                  <c:v>Reported Mean - Specialists</c:v>
                </c:pt>
              </c:strCache>
            </c:strRef>
          </c:tx>
          <c:spPr>
            <a:ln w="50800">
              <a:solidFill>
                <a:srgbClr val="FFCC00"/>
              </a:solidFill>
            </a:ln>
          </c:spPr>
          <c:marker>
            <c:symbol val="diamond"/>
            <c:size val="9"/>
            <c:spPr>
              <a:solidFill>
                <a:srgbClr val="FFCC00"/>
              </a:solidFill>
              <a:ln>
                <a:solidFill>
                  <a:srgbClr val="FFCC00"/>
                </a:solidFill>
              </a:ln>
            </c:spPr>
          </c:marker>
          <c:dLbls>
            <c:dLbl>
              <c:idx val="0"/>
              <c:layout>
                <c:manualLayout>
                  <c:x val="-2.3391812865497075E-2"/>
                  <c:y val="-5.641025641025641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9707602339181284E-2"/>
                  <c:y val="-3.589743589743589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3391812865497075E-2"/>
                  <c:y val="5.1282051282051516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6081871345029239E-2"/>
                  <c:y val="-3.846153846153846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7.6923076923076927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FFCC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'Gross billings of both'!$A$3:$A$7</c:f>
              <c:numCache>
                <c:formatCode>General</c:formatCode>
                <c:ptCount val="5"/>
                <c:pt idx="0">
                  <c:v>2005</c:v>
                </c:pt>
                <c:pt idx="1">
                  <c:v>2006</c:v>
                </c:pt>
                <c:pt idx="2">
                  <c:v>2007</c:v>
                </c:pt>
                <c:pt idx="3">
                  <c:v>2008</c:v>
                </c:pt>
                <c:pt idx="4">
                  <c:v>2009</c:v>
                </c:pt>
              </c:numCache>
            </c:numRef>
          </c:cat>
          <c:val>
            <c:numRef>
              <c:f>'Gross billings of both'!$D$3:$D$7</c:f>
              <c:numCache>
                <c:formatCode>#,##0</c:formatCode>
                <c:ptCount val="5"/>
                <c:pt idx="0">
                  <c:v>808710</c:v>
                </c:pt>
                <c:pt idx="1">
                  <c:v>853720</c:v>
                </c:pt>
                <c:pt idx="2">
                  <c:v>940790</c:v>
                </c:pt>
                <c:pt idx="3">
                  <c:v>886030</c:v>
                </c:pt>
                <c:pt idx="4">
                  <c:v>879660</c:v>
                </c:pt>
              </c:numCache>
            </c:numRef>
          </c:val>
          <c:smooth val="0"/>
        </c:ser>
        <c:ser>
          <c:idx val="3"/>
          <c:order val="3"/>
          <c:tx>
            <c:strRef>
              <c:f>'Gross billings of both'!$E$2</c:f>
              <c:strCache>
                <c:ptCount val="1"/>
                <c:pt idx="0">
                  <c:v>Real Mean - Specialists</c:v>
                </c:pt>
              </c:strCache>
            </c:strRef>
          </c:tx>
          <c:spPr>
            <a:ln w="50800">
              <a:solidFill>
                <a:srgbClr val="CC99FF"/>
              </a:solidFill>
            </a:ln>
          </c:spPr>
          <c:marker>
            <c:symbol val="diamond"/>
            <c:size val="9"/>
            <c:spPr>
              <a:solidFill>
                <a:srgbClr val="CC99FF"/>
              </a:solidFill>
              <a:ln>
                <a:solidFill>
                  <a:srgbClr val="CC99FF"/>
                </a:solidFill>
              </a:ln>
            </c:spPr>
          </c:marker>
          <c:dLbls>
            <c:dLbl>
              <c:idx val="0"/>
              <c:layout>
                <c:manualLayout>
                  <c:x val="-2.046783625730994E-2"/>
                  <c:y val="2.820512820512820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46783625730994E-2"/>
                  <c:y val="3.076923076923077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479532163742687E-3"/>
                  <c:y val="2.5641025641025641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543859649122806E-2"/>
                  <c:y val="-3.846153846153841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771929824561403E-3"/>
                  <c:y val="-1.28205128205128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CC99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'Gross billings of both'!$A$3:$A$7</c:f>
              <c:numCache>
                <c:formatCode>General</c:formatCode>
                <c:ptCount val="5"/>
                <c:pt idx="0">
                  <c:v>2005</c:v>
                </c:pt>
                <c:pt idx="1">
                  <c:v>2006</c:v>
                </c:pt>
                <c:pt idx="2">
                  <c:v>2007</c:v>
                </c:pt>
                <c:pt idx="3">
                  <c:v>2008</c:v>
                </c:pt>
                <c:pt idx="4">
                  <c:v>2009</c:v>
                </c:pt>
              </c:numCache>
            </c:numRef>
          </c:cat>
          <c:val>
            <c:numRef>
              <c:f>'Gross billings of both'!$E$3:$E$7</c:f>
              <c:numCache>
                <c:formatCode>#,##0</c:formatCode>
                <c:ptCount val="5"/>
                <c:pt idx="0">
                  <c:v>808710</c:v>
                </c:pt>
                <c:pt idx="1">
                  <c:v>827040</c:v>
                </c:pt>
                <c:pt idx="2">
                  <c:v>886150</c:v>
                </c:pt>
                <c:pt idx="3">
                  <c:v>803710</c:v>
                </c:pt>
                <c:pt idx="4">
                  <c:v>800780</c:v>
                </c:pt>
              </c:numCache>
            </c:numRef>
          </c:val>
          <c:smooth val="0"/>
        </c:ser>
        <c:dLbls>
          <c:showLegendKey val="0"/>
          <c:showVal val="0"/>
          <c:showCatName val="0"/>
          <c:showSerName val="0"/>
          <c:showPercent val="0"/>
          <c:showBubbleSize val="0"/>
        </c:dLbls>
        <c:marker val="1"/>
        <c:smooth val="0"/>
        <c:axId val="376247504"/>
        <c:axId val="376254952"/>
      </c:lineChart>
      <c:catAx>
        <c:axId val="376247504"/>
        <c:scaling>
          <c:orientation val="minMax"/>
        </c:scaling>
        <c:delete val="0"/>
        <c:axPos val="b"/>
        <c:title>
          <c:tx>
            <c:rich>
              <a:bodyPr/>
              <a:lstStyle/>
              <a:p>
                <a:pPr>
                  <a:defRPr sz="1200"/>
                </a:pPr>
                <a:r>
                  <a:rPr lang="en-US" sz="1200"/>
                  <a:t>Billings Year</a:t>
                </a:r>
              </a:p>
            </c:rich>
          </c:tx>
          <c:overlay val="0"/>
        </c:title>
        <c:numFmt formatCode="General" sourceLinked="1"/>
        <c:majorTickMark val="out"/>
        <c:minorTickMark val="none"/>
        <c:tickLblPos val="nextTo"/>
        <c:txPr>
          <a:bodyPr/>
          <a:lstStyle/>
          <a:p>
            <a:pPr>
              <a:defRPr sz="1200"/>
            </a:pPr>
            <a:endParaRPr lang="en-US"/>
          </a:p>
        </c:txPr>
        <c:crossAx val="376254952"/>
        <c:crosses val="autoZero"/>
        <c:auto val="1"/>
        <c:lblAlgn val="ctr"/>
        <c:lblOffset val="100"/>
        <c:noMultiLvlLbl val="0"/>
      </c:catAx>
      <c:valAx>
        <c:axId val="376254952"/>
        <c:scaling>
          <c:orientation val="minMax"/>
          <c:max val="950000"/>
          <c:min val="550000"/>
        </c:scaling>
        <c:delete val="0"/>
        <c:axPos val="l"/>
        <c:majorGridlines/>
        <c:numFmt formatCode="#,##0" sourceLinked="1"/>
        <c:majorTickMark val="out"/>
        <c:minorTickMark val="none"/>
        <c:tickLblPos val="nextTo"/>
        <c:txPr>
          <a:bodyPr/>
          <a:lstStyle/>
          <a:p>
            <a:pPr>
              <a:defRPr sz="1200"/>
            </a:pPr>
            <a:endParaRPr lang="en-US"/>
          </a:p>
        </c:txPr>
        <c:crossAx val="376247504"/>
        <c:crosses val="autoZero"/>
        <c:crossBetween val="between"/>
      </c:valAx>
    </c:plotArea>
    <c:legend>
      <c:legendPos val="r"/>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Real and Reported Net Income from the Primary Private Practice of Solo Dentists</a:t>
            </a:r>
          </a:p>
        </c:rich>
      </c:tx>
      <c:overlay val="0"/>
    </c:title>
    <c:autoTitleDeleted val="0"/>
    <c:plotArea>
      <c:layout/>
      <c:lineChart>
        <c:grouping val="standard"/>
        <c:varyColors val="0"/>
        <c:ser>
          <c:idx val="0"/>
          <c:order val="0"/>
          <c:tx>
            <c:strRef>
              <c:f>'Net income of both'!$B$2</c:f>
              <c:strCache>
                <c:ptCount val="1"/>
                <c:pt idx="0">
                  <c:v>Reported Mean - General Dentist</c:v>
                </c:pt>
              </c:strCache>
            </c:strRef>
          </c:tx>
          <c:spPr>
            <a:ln w="50800">
              <a:solidFill>
                <a:srgbClr val="00FEBB"/>
              </a:solidFill>
            </a:ln>
          </c:spPr>
          <c:marker>
            <c:symbol val="diamond"/>
            <c:size val="9"/>
            <c:spPr>
              <a:solidFill>
                <a:srgbClr val="00FEBB"/>
              </a:solidFill>
              <a:ln>
                <a:solidFill>
                  <a:srgbClr val="00FEBB"/>
                </a:solidFill>
              </a:ln>
            </c:spPr>
          </c:marker>
          <c:dLbls>
            <c:dLbl>
              <c:idx val="0"/>
              <c:layout>
                <c:manualLayout>
                  <c:x val="-2.0648967551622419E-2"/>
                  <c:y val="-4.285714285714294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023598820058997E-2"/>
                  <c:y val="-4.04761904761905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6548672566371681E-2"/>
                  <c:y val="-4.285714285714285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3923303834808259E-2"/>
                  <c:y val="-3.095238095238095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4188790560472E-2"/>
                  <c:y val="-3.09523809523808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00FEBB"/>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'Net income of both'!$A$3:$A$7</c:f>
              <c:numCache>
                <c:formatCode>General</c:formatCode>
                <c:ptCount val="5"/>
                <c:pt idx="0">
                  <c:v>2005</c:v>
                </c:pt>
                <c:pt idx="1">
                  <c:v>2006</c:v>
                </c:pt>
                <c:pt idx="2">
                  <c:v>2007</c:v>
                </c:pt>
                <c:pt idx="3">
                  <c:v>2008</c:v>
                </c:pt>
                <c:pt idx="4">
                  <c:v>2009</c:v>
                </c:pt>
              </c:numCache>
            </c:numRef>
          </c:cat>
          <c:val>
            <c:numRef>
              <c:f>'Net income of both'!$B$3:$B$7</c:f>
              <c:numCache>
                <c:formatCode>#,##0</c:formatCode>
                <c:ptCount val="5"/>
                <c:pt idx="0">
                  <c:v>183420</c:v>
                </c:pt>
                <c:pt idx="1">
                  <c:v>195570</c:v>
                </c:pt>
                <c:pt idx="2">
                  <c:v>195050</c:v>
                </c:pt>
                <c:pt idx="3">
                  <c:v>194320</c:v>
                </c:pt>
                <c:pt idx="4">
                  <c:v>178850</c:v>
                </c:pt>
              </c:numCache>
            </c:numRef>
          </c:val>
          <c:smooth val="0"/>
        </c:ser>
        <c:ser>
          <c:idx val="1"/>
          <c:order val="1"/>
          <c:tx>
            <c:strRef>
              <c:f>'Net income of both'!$C$2</c:f>
              <c:strCache>
                <c:ptCount val="1"/>
                <c:pt idx="0">
                  <c:v>Real Mean - General Dentist</c:v>
                </c:pt>
              </c:strCache>
            </c:strRef>
          </c:tx>
          <c:spPr>
            <a:ln w="50800">
              <a:solidFill>
                <a:srgbClr val="FF7C80"/>
              </a:solidFill>
            </a:ln>
          </c:spPr>
          <c:marker>
            <c:symbol val="diamond"/>
            <c:size val="9"/>
            <c:spPr>
              <a:solidFill>
                <a:srgbClr val="FF7C80"/>
              </a:solidFill>
              <a:ln>
                <a:solidFill>
                  <a:srgbClr val="FF7C80"/>
                </a:solidFill>
              </a:ln>
            </c:spPr>
          </c:marker>
          <c:dLbls>
            <c:dLbl>
              <c:idx val="0"/>
              <c:layout>
                <c:manualLayout>
                  <c:x val="-2.9498525073746312E-3"/>
                  <c:y val="1.190476190476181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0324483775811209E-2"/>
                  <c:y val="3.333333333333333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749262536873156E-3"/>
                  <c:y val="-1.190476190476190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6224188790560472E-2"/>
                  <c:y val="-2.619047619047610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4188790560472E-2"/>
                  <c:y val="2.619047619047619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FF7C8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'Net income of both'!$A$3:$A$7</c:f>
              <c:numCache>
                <c:formatCode>General</c:formatCode>
                <c:ptCount val="5"/>
                <c:pt idx="0">
                  <c:v>2005</c:v>
                </c:pt>
                <c:pt idx="1">
                  <c:v>2006</c:v>
                </c:pt>
                <c:pt idx="2">
                  <c:v>2007</c:v>
                </c:pt>
                <c:pt idx="3">
                  <c:v>2008</c:v>
                </c:pt>
                <c:pt idx="4">
                  <c:v>2009</c:v>
                </c:pt>
              </c:numCache>
            </c:numRef>
          </c:cat>
          <c:val>
            <c:numRef>
              <c:f>'Net income of both'!$C$3:$C$7</c:f>
              <c:numCache>
                <c:formatCode>#,##0</c:formatCode>
                <c:ptCount val="5"/>
                <c:pt idx="0">
                  <c:v>183420</c:v>
                </c:pt>
                <c:pt idx="1">
                  <c:v>189460</c:v>
                </c:pt>
                <c:pt idx="2">
                  <c:v>183720</c:v>
                </c:pt>
                <c:pt idx="3">
                  <c:v>176270</c:v>
                </c:pt>
                <c:pt idx="4">
                  <c:v>162810</c:v>
                </c:pt>
              </c:numCache>
            </c:numRef>
          </c:val>
          <c:smooth val="0"/>
        </c:ser>
        <c:ser>
          <c:idx val="2"/>
          <c:order val="2"/>
          <c:tx>
            <c:strRef>
              <c:f>'Net income of both'!$D$2</c:f>
              <c:strCache>
                <c:ptCount val="1"/>
                <c:pt idx="0">
                  <c:v>Reported Mean - Specialist</c:v>
                </c:pt>
              </c:strCache>
            </c:strRef>
          </c:tx>
          <c:spPr>
            <a:ln w="50800">
              <a:solidFill>
                <a:srgbClr val="FFCC00"/>
              </a:solidFill>
            </a:ln>
          </c:spPr>
          <c:marker>
            <c:symbol val="diamond"/>
            <c:size val="9"/>
            <c:spPr>
              <a:solidFill>
                <a:srgbClr val="FFCC00"/>
              </a:solidFill>
              <a:ln>
                <a:solidFill>
                  <a:srgbClr val="FFCC00"/>
                </a:solidFill>
              </a:ln>
            </c:spPr>
          </c:marker>
          <c:dLbls>
            <c:dLbl>
              <c:idx val="0"/>
              <c:layout>
                <c:manualLayout>
                  <c:x val="-2.9498525073746312E-2"/>
                  <c:y val="-4.761904761904761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3421828908554551E-2"/>
                  <c:y val="-2.857142857142857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6224188790560472E-2"/>
                  <c:y val="-3.809523809523809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4188790560472E-2"/>
                  <c:y val="-4.523809523809523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FFCC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'Net income of both'!$A$3:$A$7</c:f>
              <c:numCache>
                <c:formatCode>General</c:formatCode>
                <c:ptCount val="5"/>
                <c:pt idx="0">
                  <c:v>2005</c:v>
                </c:pt>
                <c:pt idx="1">
                  <c:v>2006</c:v>
                </c:pt>
                <c:pt idx="2">
                  <c:v>2007</c:v>
                </c:pt>
                <c:pt idx="3">
                  <c:v>2008</c:v>
                </c:pt>
                <c:pt idx="4">
                  <c:v>2009</c:v>
                </c:pt>
              </c:numCache>
            </c:numRef>
          </c:cat>
          <c:val>
            <c:numRef>
              <c:f>'Net income of both'!$D$3:$D$7</c:f>
              <c:numCache>
                <c:formatCode>#,##0</c:formatCode>
                <c:ptCount val="5"/>
                <c:pt idx="0">
                  <c:v>280860</c:v>
                </c:pt>
                <c:pt idx="1">
                  <c:v>305790</c:v>
                </c:pt>
                <c:pt idx="2">
                  <c:v>334150</c:v>
                </c:pt>
                <c:pt idx="3">
                  <c:v>295060</c:v>
                </c:pt>
                <c:pt idx="4">
                  <c:v>276860</c:v>
                </c:pt>
              </c:numCache>
            </c:numRef>
          </c:val>
          <c:smooth val="0"/>
        </c:ser>
        <c:ser>
          <c:idx val="3"/>
          <c:order val="3"/>
          <c:tx>
            <c:strRef>
              <c:f>'Net income of both'!$E$2</c:f>
              <c:strCache>
                <c:ptCount val="1"/>
                <c:pt idx="0">
                  <c:v>Real Mean - Specialist</c:v>
                </c:pt>
              </c:strCache>
            </c:strRef>
          </c:tx>
          <c:spPr>
            <a:ln w="50800">
              <a:solidFill>
                <a:srgbClr val="CC99FF"/>
              </a:solidFill>
            </a:ln>
          </c:spPr>
          <c:marker>
            <c:symbol val="diamond"/>
            <c:size val="9"/>
            <c:spPr>
              <a:solidFill>
                <a:srgbClr val="CC99FF"/>
              </a:solidFill>
              <a:ln>
                <a:solidFill>
                  <a:srgbClr val="CC99FF"/>
                </a:solidFill>
              </a:ln>
            </c:spPr>
          </c:marker>
          <c:dLbls>
            <c:dLbl>
              <c:idx val="0"/>
              <c:layout>
                <c:manualLayout>
                  <c:x val="-2.0648967551622419E-2"/>
                  <c:y val="3.571428571428571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4749262536873156E-3"/>
                  <c:y val="1.90476190476190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4247787610619468E-2"/>
                  <c:y val="-2.142857142857142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2772861356932153E-2"/>
                  <c:y val="3.095238095238095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4188790560472E-2"/>
                  <c:y val="-3.333333333333333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CC99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'Net income of both'!$A$3:$A$7</c:f>
              <c:numCache>
                <c:formatCode>General</c:formatCode>
                <c:ptCount val="5"/>
                <c:pt idx="0">
                  <c:v>2005</c:v>
                </c:pt>
                <c:pt idx="1">
                  <c:v>2006</c:v>
                </c:pt>
                <c:pt idx="2">
                  <c:v>2007</c:v>
                </c:pt>
                <c:pt idx="3">
                  <c:v>2008</c:v>
                </c:pt>
                <c:pt idx="4">
                  <c:v>2009</c:v>
                </c:pt>
              </c:numCache>
            </c:numRef>
          </c:cat>
          <c:val>
            <c:numRef>
              <c:f>'Net income of both'!$E$3:$E$7</c:f>
              <c:numCache>
                <c:formatCode>#,##0</c:formatCode>
                <c:ptCount val="5"/>
                <c:pt idx="0">
                  <c:v>280860</c:v>
                </c:pt>
                <c:pt idx="1">
                  <c:v>296230</c:v>
                </c:pt>
                <c:pt idx="2">
                  <c:v>314740</c:v>
                </c:pt>
                <c:pt idx="3">
                  <c:v>267650</c:v>
                </c:pt>
                <c:pt idx="4">
                  <c:v>252040</c:v>
                </c:pt>
              </c:numCache>
            </c:numRef>
          </c:val>
          <c:smooth val="0"/>
        </c:ser>
        <c:dLbls>
          <c:showLegendKey val="0"/>
          <c:showVal val="0"/>
          <c:showCatName val="0"/>
          <c:showSerName val="0"/>
          <c:showPercent val="0"/>
          <c:showBubbleSize val="0"/>
        </c:dLbls>
        <c:marker val="1"/>
        <c:smooth val="0"/>
        <c:axId val="376247112"/>
        <c:axId val="376247896"/>
      </c:lineChart>
      <c:catAx>
        <c:axId val="376247112"/>
        <c:scaling>
          <c:orientation val="minMax"/>
        </c:scaling>
        <c:delete val="0"/>
        <c:axPos val="b"/>
        <c:title>
          <c:tx>
            <c:rich>
              <a:bodyPr/>
              <a:lstStyle/>
              <a:p>
                <a:pPr>
                  <a:defRPr sz="1200"/>
                </a:pPr>
                <a:r>
                  <a:rPr lang="en-US" sz="1200"/>
                  <a:t>Income Year</a:t>
                </a:r>
              </a:p>
            </c:rich>
          </c:tx>
          <c:overlay val="0"/>
        </c:title>
        <c:numFmt formatCode="General" sourceLinked="1"/>
        <c:majorTickMark val="out"/>
        <c:minorTickMark val="none"/>
        <c:tickLblPos val="nextTo"/>
        <c:txPr>
          <a:bodyPr/>
          <a:lstStyle/>
          <a:p>
            <a:pPr>
              <a:defRPr sz="1200"/>
            </a:pPr>
            <a:endParaRPr lang="en-US"/>
          </a:p>
        </c:txPr>
        <c:crossAx val="376247896"/>
        <c:crosses val="autoZero"/>
        <c:auto val="1"/>
        <c:lblAlgn val="ctr"/>
        <c:lblOffset val="100"/>
        <c:noMultiLvlLbl val="0"/>
      </c:catAx>
      <c:valAx>
        <c:axId val="376247896"/>
        <c:scaling>
          <c:orientation val="minMax"/>
          <c:max val="350000"/>
          <c:min val="150000"/>
        </c:scaling>
        <c:delete val="0"/>
        <c:axPos val="l"/>
        <c:majorGridlines/>
        <c:numFmt formatCode="#,##0" sourceLinked="1"/>
        <c:majorTickMark val="out"/>
        <c:minorTickMark val="none"/>
        <c:tickLblPos val="nextTo"/>
        <c:txPr>
          <a:bodyPr/>
          <a:lstStyle/>
          <a:p>
            <a:pPr>
              <a:defRPr sz="1200"/>
            </a:pPr>
            <a:endParaRPr lang="en-US"/>
          </a:p>
        </c:txPr>
        <c:crossAx val="376247112"/>
        <c:crosses val="autoZero"/>
        <c:crossBetween val="between"/>
        <c:majorUnit val="25000"/>
      </c:valAx>
    </c:plotArea>
    <c:legend>
      <c:legendPos val="r"/>
      <c:overlay val="0"/>
      <c:txPr>
        <a:bodyPr/>
        <a:lstStyle/>
        <a:p>
          <a:pPr>
            <a:defRPr sz="12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drawing1.xml><?xml version="1.0" encoding="utf-8"?>
<c:userShapes xmlns:c="http://schemas.openxmlformats.org/drawingml/2006/chart">
  <cdr:relSizeAnchor xmlns:cdr="http://schemas.openxmlformats.org/drawingml/2006/chartDrawing">
    <cdr:from>
      <cdr:x>0.60185</cdr:x>
      <cdr:y>0.08772</cdr:y>
    </cdr:from>
    <cdr:to>
      <cdr:x>0.94444</cdr:x>
      <cdr:y>0.26317</cdr:y>
    </cdr:to>
    <cdr:sp macro="" textlink="">
      <cdr:nvSpPr>
        <cdr:cNvPr id="2" name="TextBox 1"/>
        <cdr:cNvSpPr txBox="1"/>
      </cdr:nvSpPr>
      <cdr:spPr>
        <a:xfrm xmlns:a="http://schemas.openxmlformats.org/drawingml/2006/main">
          <a:off x="4953000" y="457200"/>
          <a:ext cx="2819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solidFill>
                <a:schemeClr val="tx1"/>
              </a:solidFill>
            </a:rPr>
            <a:t>Timeliness of payments is big. Adverse events </a:t>
          </a:r>
        </a:p>
        <a:p xmlns:a="http://schemas.openxmlformats.org/drawingml/2006/main">
          <a:r>
            <a:rPr lang="en-US" sz="1200" dirty="0" smtClean="0">
              <a:solidFill>
                <a:schemeClr val="tx1"/>
              </a:solidFill>
            </a:rPr>
            <a:t>such as bankruptcy or past due amounts, and how </a:t>
          </a:r>
        </a:p>
        <a:p xmlns:a="http://schemas.openxmlformats.org/drawingml/2006/main">
          <a:r>
            <a:rPr lang="en-US" sz="1200" dirty="0" smtClean="0">
              <a:solidFill>
                <a:schemeClr val="tx1"/>
              </a:solidFill>
            </a:rPr>
            <a:t>recently they occurred are factored here</a:t>
          </a:r>
          <a:endParaRPr lang="en-US" sz="1200" dirty="0">
            <a:solidFill>
              <a:schemeClr val="tx1"/>
            </a:solidFill>
          </a:endParaRPr>
        </a:p>
      </cdr:txBody>
    </cdr:sp>
  </cdr:relSizeAnchor>
  <cdr:relSizeAnchor xmlns:cdr="http://schemas.openxmlformats.org/drawingml/2006/chartDrawing">
    <cdr:from>
      <cdr:x>0.60185</cdr:x>
      <cdr:y>0.78952</cdr:y>
    </cdr:from>
    <cdr:to>
      <cdr:x>0.94444</cdr:x>
      <cdr:y>0.96497</cdr:y>
    </cdr:to>
    <cdr:sp macro="" textlink="">
      <cdr:nvSpPr>
        <cdr:cNvPr id="3" name="TextBox 2"/>
        <cdr:cNvSpPr txBox="1"/>
      </cdr:nvSpPr>
      <cdr:spPr>
        <a:xfrm xmlns:a="http://schemas.openxmlformats.org/drawingml/2006/main">
          <a:off x="4953000" y="4114800"/>
          <a:ext cx="2819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0.59259</cdr:x>
      <cdr:y>0.74566</cdr:y>
    </cdr:from>
    <cdr:to>
      <cdr:x>0.9537</cdr:x>
      <cdr:y>0.92111</cdr:y>
    </cdr:to>
    <cdr:sp macro="" textlink="">
      <cdr:nvSpPr>
        <cdr:cNvPr id="4" name="TextBox 3"/>
        <cdr:cNvSpPr txBox="1"/>
      </cdr:nvSpPr>
      <cdr:spPr>
        <a:xfrm xmlns:a="http://schemas.openxmlformats.org/drawingml/2006/main">
          <a:off x="4876800" y="3886200"/>
          <a:ext cx="2971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0.60185</cdr:x>
      <cdr:y>0.76028</cdr:y>
    </cdr:from>
    <cdr:to>
      <cdr:x>0.90741</cdr:x>
      <cdr:y>0.93573</cdr:y>
    </cdr:to>
    <cdr:sp macro="" textlink="">
      <cdr:nvSpPr>
        <cdr:cNvPr id="5" name="TextBox 4"/>
        <cdr:cNvSpPr txBox="1"/>
      </cdr:nvSpPr>
      <cdr:spPr>
        <a:xfrm xmlns:a="http://schemas.openxmlformats.org/drawingml/2006/main">
          <a:off x="4953000" y="3962400"/>
          <a:ext cx="2514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solidFill>
                <a:schemeClr val="tx1"/>
              </a:solidFill>
            </a:rPr>
            <a:t>Amounts you owe and the number of accounts </a:t>
          </a:r>
        </a:p>
        <a:p xmlns:a="http://schemas.openxmlformats.org/drawingml/2006/main">
          <a:r>
            <a:rPr lang="en-US" sz="1200" dirty="0" smtClean="0">
              <a:solidFill>
                <a:schemeClr val="tx1"/>
              </a:solidFill>
            </a:rPr>
            <a:t>you have with balances are part of the calculation.</a:t>
          </a:r>
        </a:p>
        <a:p xmlns:a="http://schemas.openxmlformats.org/drawingml/2006/main">
          <a:r>
            <a:rPr lang="en-US" sz="1200" dirty="0">
              <a:solidFill>
                <a:schemeClr val="tx1"/>
              </a:solidFill>
            </a:rPr>
            <a:t>t</a:t>
          </a:r>
          <a:r>
            <a:rPr lang="en-US" sz="1200" dirty="0" smtClean="0">
              <a:solidFill>
                <a:schemeClr val="tx1"/>
              </a:solidFill>
            </a:rPr>
            <a:t>he proportion of balance to total credit available</a:t>
          </a:r>
        </a:p>
        <a:p xmlns:a="http://schemas.openxmlformats.org/drawingml/2006/main">
          <a:r>
            <a:rPr lang="en-US" sz="1200" dirty="0">
              <a:solidFill>
                <a:schemeClr val="tx1"/>
              </a:solidFill>
            </a:rPr>
            <a:t>i</a:t>
          </a:r>
          <a:r>
            <a:rPr lang="en-US" sz="1200" dirty="0" smtClean="0">
              <a:solidFill>
                <a:schemeClr val="tx1"/>
              </a:solidFill>
            </a:rPr>
            <a:t>s a major consideration/</a:t>
          </a:r>
        </a:p>
      </cdr:txBody>
    </cdr:sp>
  </cdr:relSizeAnchor>
  <cdr:relSizeAnchor xmlns:cdr="http://schemas.openxmlformats.org/drawingml/2006/chartDrawing">
    <cdr:from>
      <cdr:x>0</cdr:x>
      <cdr:y>0.58483</cdr:y>
    </cdr:from>
    <cdr:to>
      <cdr:x>0.11111</cdr:x>
      <cdr:y>0.76028</cdr:y>
    </cdr:to>
    <cdr:sp macro="" textlink="">
      <cdr:nvSpPr>
        <cdr:cNvPr id="6" name="TextBox 5"/>
        <cdr:cNvSpPr txBox="1"/>
      </cdr:nvSpPr>
      <cdr:spPr>
        <a:xfrm xmlns:a="http://schemas.openxmlformats.org/drawingml/2006/main">
          <a:off x="-457200" y="3048000"/>
          <a:ext cx="914391" cy="9144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solidFill>
                <a:schemeClr val="tx1"/>
              </a:solidFill>
            </a:rPr>
            <a:t>The period of time </a:t>
          </a:r>
        </a:p>
        <a:p xmlns:a="http://schemas.openxmlformats.org/drawingml/2006/main">
          <a:r>
            <a:rPr lang="en-US" sz="1200" dirty="0">
              <a:solidFill>
                <a:schemeClr val="tx1"/>
              </a:solidFill>
            </a:rPr>
            <a:t>s</a:t>
          </a:r>
          <a:r>
            <a:rPr lang="en-US" sz="1200" dirty="0" smtClean="0">
              <a:solidFill>
                <a:schemeClr val="tx1"/>
              </a:solidFill>
            </a:rPr>
            <a:t>ince you opened your</a:t>
          </a:r>
        </a:p>
        <a:p xmlns:a="http://schemas.openxmlformats.org/drawingml/2006/main">
          <a:r>
            <a:rPr lang="en-US" sz="1200" dirty="0" smtClean="0">
              <a:solidFill>
                <a:schemeClr val="tx1"/>
              </a:solidFill>
            </a:rPr>
            <a:t>accounts is a factor. </a:t>
          </a:r>
        </a:p>
        <a:p xmlns:a="http://schemas.openxmlformats.org/drawingml/2006/main">
          <a:r>
            <a:rPr lang="en-US" sz="1200" dirty="0" smtClean="0">
              <a:solidFill>
                <a:schemeClr val="tx1"/>
              </a:solidFill>
            </a:rPr>
            <a:t>Recent credit counts less </a:t>
          </a:r>
        </a:p>
        <a:p xmlns:a="http://schemas.openxmlformats.org/drawingml/2006/main">
          <a:r>
            <a:rPr lang="en-US" sz="1200" dirty="0" smtClean="0">
              <a:solidFill>
                <a:schemeClr val="tx1"/>
              </a:solidFill>
            </a:rPr>
            <a:t>Favorably than older credit.</a:t>
          </a:r>
          <a:endParaRPr lang="en-US" sz="1200" dirty="0">
            <a:solidFill>
              <a:schemeClr val="tx1"/>
            </a:solidFill>
          </a:endParaRPr>
        </a:p>
      </cdr:txBody>
    </cdr:sp>
  </cdr:relSizeAnchor>
  <cdr:relSizeAnchor xmlns:cdr="http://schemas.openxmlformats.org/drawingml/2006/chartDrawing">
    <cdr:from>
      <cdr:x>0.0463</cdr:x>
      <cdr:y>0.02924</cdr:y>
    </cdr:from>
    <cdr:to>
      <cdr:x>0.15741</cdr:x>
      <cdr:y>0.20469</cdr:y>
    </cdr:to>
    <cdr:sp macro="" textlink="">
      <cdr:nvSpPr>
        <cdr:cNvPr id="7" name="TextBox 6"/>
        <cdr:cNvSpPr txBox="1"/>
      </cdr:nvSpPr>
      <cdr:spPr>
        <a:xfrm xmlns:a="http://schemas.openxmlformats.org/drawingml/2006/main">
          <a:off x="381000" y="152400"/>
          <a:ext cx="914391" cy="9144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solidFill>
                <a:schemeClr val="tx1"/>
              </a:solidFill>
            </a:rPr>
            <a:t>A history of managing various types of</a:t>
          </a:r>
        </a:p>
        <a:p xmlns:a="http://schemas.openxmlformats.org/drawingml/2006/main">
          <a:r>
            <a:rPr lang="en-US" sz="1200" dirty="0">
              <a:solidFill>
                <a:schemeClr val="tx1"/>
              </a:solidFill>
            </a:rPr>
            <a:t>l</a:t>
          </a:r>
          <a:r>
            <a:rPr lang="en-US" sz="1200" dirty="0" smtClean="0">
              <a:solidFill>
                <a:schemeClr val="tx1"/>
              </a:solidFill>
            </a:rPr>
            <a:t>oans can help your score.</a:t>
          </a:r>
          <a:endParaRPr lang="en-US" sz="12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0.74775</cdr:x>
      <cdr:y>0.84615</cdr:y>
    </cdr:from>
    <cdr:to>
      <cdr:x>0.99099</cdr:x>
      <cdr:y>1</cdr:y>
    </cdr:to>
    <cdr:sp macro="" textlink="">
      <cdr:nvSpPr>
        <cdr:cNvPr id="2" name="TextBox 1"/>
        <cdr:cNvSpPr txBox="1"/>
      </cdr:nvSpPr>
      <cdr:spPr>
        <a:xfrm xmlns:a="http://schemas.openxmlformats.org/drawingml/2006/main">
          <a:off x="6324600" y="5029200"/>
          <a:ext cx="2057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solidFill>
                <a:schemeClr val="tx1"/>
              </a:solidFill>
            </a:rPr>
            <a:t>Source:  ADA Survey Center, </a:t>
          </a:r>
        </a:p>
        <a:p xmlns:a="http://schemas.openxmlformats.org/drawingml/2006/main">
          <a:r>
            <a:rPr lang="en-US" sz="1100" dirty="0" smtClean="0">
              <a:solidFill>
                <a:schemeClr val="tx1"/>
              </a:solidFill>
            </a:rPr>
            <a:t>Surveys of </a:t>
          </a:r>
          <a:r>
            <a:rPr lang="en-US" dirty="0" smtClean="0">
              <a:solidFill>
                <a:schemeClr val="tx1"/>
              </a:solidFill>
            </a:rPr>
            <a:t>Dental Practice</a:t>
          </a:r>
          <a:endParaRPr lang="en-US" sz="11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4184"/>
          </a:xfrm>
          <a:prstGeom prst="rect">
            <a:avLst/>
          </a:prstGeom>
        </p:spPr>
        <p:txBody>
          <a:bodyPr vert="horz" lIns="91440" tIns="45720" rIns="91440" bIns="45720" rtlCol="0"/>
          <a:lstStyle>
            <a:lvl1pPr algn="r">
              <a:defRPr sz="1200"/>
            </a:lvl1pPr>
          </a:lstStyle>
          <a:p>
            <a:fld id="{A48CBB27-B039-4F47-8E4F-72C0EB6CB387}" type="datetimeFigureOut">
              <a:rPr lang="en-US" smtClean="0"/>
              <a:t>6/22/2017</a:t>
            </a:fld>
            <a:endParaRPr lang="en-US"/>
          </a:p>
        </p:txBody>
      </p:sp>
      <p:sp>
        <p:nvSpPr>
          <p:cNvPr id="4" name="Footer Placeholder 3"/>
          <p:cNvSpPr>
            <a:spLocks noGrp="1"/>
          </p:cNvSpPr>
          <p:nvPr>
            <p:ph type="ftr" sz="quarter" idx="2"/>
          </p:nvPr>
        </p:nvSpPr>
        <p:spPr>
          <a:xfrm>
            <a:off x="0" y="8627915"/>
            <a:ext cx="2971800" cy="4541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27915"/>
            <a:ext cx="2971800" cy="454184"/>
          </a:xfrm>
          <a:prstGeom prst="rect">
            <a:avLst/>
          </a:prstGeom>
        </p:spPr>
        <p:txBody>
          <a:bodyPr vert="horz" lIns="91440" tIns="45720" rIns="91440" bIns="45720" rtlCol="0" anchor="b"/>
          <a:lstStyle>
            <a:lvl1pPr algn="r">
              <a:defRPr sz="1200"/>
            </a:lvl1pPr>
          </a:lstStyle>
          <a:p>
            <a:fld id="{A9B8662B-03A0-421C-83F8-AEC7CB7662B9}" type="slidenum">
              <a:rPr lang="en-US" smtClean="0"/>
              <a:t>‹#›</a:t>
            </a:fld>
            <a:endParaRPr lang="en-US"/>
          </a:p>
        </p:txBody>
      </p:sp>
    </p:spTree>
    <p:extLst>
      <p:ext uri="{BB962C8B-B14F-4D97-AF65-F5344CB8AC3E}">
        <p14:creationId xmlns:p14="http://schemas.microsoft.com/office/powerpoint/2010/main" val="4071330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4184"/>
          </a:xfrm>
          <a:prstGeom prst="rect">
            <a:avLst/>
          </a:prstGeom>
        </p:spPr>
        <p:txBody>
          <a:bodyPr vert="horz" lIns="91440" tIns="45720" rIns="91440" bIns="45720" rtlCol="0"/>
          <a:lstStyle>
            <a:lvl1pPr algn="r">
              <a:defRPr sz="1200"/>
            </a:lvl1pPr>
          </a:lstStyle>
          <a:p>
            <a:fld id="{D7A504CB-9BB6-4E54-90E2-72795A591D63}" type="datetimeFigureOut">
              <a:rPr lang="en-US" smtClean="0"/>
              <a:t>6/22/2017</a:t>
            </a:fld>
            <a:endParaRPr lang="en-US"/>
          </a:p>
        </p:txBody>
      </p:sp>
      <p:sp>
        <p:nvSpPr>
          <p:cNvPr id="4" name="Slide Image Placeholder 3"/>
          <p:cNvSpPr>
            <a:spLocks noGrp="1" noRot="1" noChangeAspect="1"/>
          </p:cNvSpPr>
          <p:nvPr>
            <p:ph type="sldImg" idx="2"/>
          </p:nvPr>
        </p:nvSpPr>
        <p:spPr>
          <a:xfrm>
            <a:off x="1157288" y="681038"/>
            <a:ext cx="4543425" cy="34067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14746"/>
            <a:ext cx="5486400" cy="40876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27915"/>
            <a:ext cx="2971800" cy="4541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27915"/>
            <a:ext cx="2971800" cy="454184"/>
          </a:xfrm>
          <a:prstGeom prst="rect">
            <a:avLst/>
          </a:prstGeom>
        </p:spPr>
        <p:txBody>
          <a:bodyPr vert="horz" lIns="91440" tIns="45720" rIns="91440" bIns="45720" rtlCol="0" anchor="b"/>
          <a:lstStyle>
            <a:lvl1pPr algn="r">
              <a:defRPr sz="1200"/>
            </a:lvl1pPr>
          </a:lstStyle>
          <a:p>
            <a:fld id="{E0B95657-92E9-4E3A-BBB7-EF93F24C2053}" type="slidenum">
              <a:rPr lang="en-US" smtClean="0"/>
              <a:t>‹#›</a:t>
            </a:fld>
            <a:endParaRPr lang="en-US"/>
          </a:p>
        </p:txBody>
      </p:sp>
    </p:spTree>
    <p:extLst>
      <p:ext uri="{BB962C8B-B14F-4D97-AF65-F5344CB8AC3E}">
        <p14:creationId xmlns:p14="http://schemas.microsoft.com/office/powerpoint/2010/main" val="1900596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Dental School education is an expensive undertaking. An</a:t>
            </a:r>
            <a:r>
              <a:rPr lang="en-US" baseline="0" dirty="0" smtClean="0"/>
              <a:t> extreme few are fortunate enough to have adequate resources to pay for this education, but unfortunately, most of you will probably have a large student debt to pay off once you graduate. That is why it is important to plan your student debt wisely. </a:t>
            </a:r>
            <a:endParaRPr lang="en-US" dirty="0"/>
          </a:p>
        </p:txBody>
      </p:sp>
      <p:sp>
        <p:nvSpPr>
          <p:cNvPr id="4" name="Slide Number Placeholder 3"/>
          <p:cNvSpPr>
            <a:spLocks noGrp="1"/>
          </p:cNvSpPr>
          <p:nvPr>
            <p:ph type="sldNum" sz="quarter" idx="10"/>
          </p:nvPr>
        </p:nvSpPr>
        <p:spPr/>
        <p:txBody>
          <a:bodyPr/>
          <a:lstStyle/>
          <a:p>
            <a:fld id="{E0B95657-92E9-4E3A-BBB7-EF93F24C2053}" type="slidenum">
              <a:rPr lang="en-US" smtClean="0"/>
              <a:t>1</a:t>
            </a:fld>
            <a:endParaRPr lang="en-US"/>
          </a:p>
        </p:txBody>
      </p:sp>
    </p:spTree>
    <p:extLst>
      <p:ext uri="{BB962C8B-B14F-4D97-AF65-F5344CB8AC3E}">
        <p14:creationId xmlns:p14="http://schemas.microsoft.com/office/powerpoint/2010/main" val="247817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CBD61EAD-8C21-46A7-97F5-15FBFB6D7758}" type="slidenum">
              <a:rPr lang="en-US" sz="1200" smtClean="0">
                <a:solidFill>
                  <a:schemeClr val="tx1"/>
                </a:solidFill>
                <a:latin typeface="Times New Roman" pitchFamily="18" charset="0"/>
              </a:rPr>
              <a:pPr/>
              <a:t>53</a:t>
            </a:fld>
            <a:endParaRPr lang="en-US" sz="1200" smtClean="0">
              <a:solidFill>
                <a:schemeClr val="tx1"/>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r>
              <a:rPr lang="en-US" dirty="0" smtClean="0"/>
              <a:t>The gross billings reported by solo dentists do not take inflation into consideration. To do so, real gross billings were calculated using 2005 as the base year. Table 78 shows the reported mean gross billings and real mean gross billings from survey</a:t>
            </a:r>
            <a:r>
              <a:rPr lang="en-US" baseline="0" dirty="0" smtClean="0"/>
              <a:t> years 2006-2010 for solo general practitioners, solo specialists, and all solo dentists. </a:t>
            </a:r>
          </a:p>
          <a:p>
            <a:r>
              <a:rPr lang="en-US" baseline="0" dirty="0" smtClean="0"/>
              <a:t>Average gross billings for solo dentists decreased when inflation was considered. From 2005 to 2009, real gross billings for all solo dentists decreased by an average annual rate of 0.3%; for solo general practitioners, 0.4%; and for solo specialists, 0.2%.</a:t>
            </a:r>
            <a:endParaRPr lang="en-US" dirty="0" smtClean="0"/>
          </a:p>
        </p:txBody>
      </p:sp>
    </p:spTree>
    <p:extLst>
      <p:ext uri="{BB962C8B-B14F-4D97-AF65-F5344CB8AC3E}">
        <p14:creationId xmlns:p14="http://schemas.microsoft.com/office/powerpoint/2010/main" val="392406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CBD61EAD-8C21-46A7-97F5-15FBFB6D7758}" type="slidenum">
              <a:rPr lang="en-US" sz="1200" smtClean="0">
                <a:solidFill>
                  <a:schemeClr val="tx1"/>
                </a:solidFill>
                <a:latin typeface="Times New Roman" pitchFamily="18" charset="0"/>
              </a:rPr>
              <a:pPr/>
              <a:t>54</a:t>
            </a:fld>
            <a:endParaRPr lang="en-US" sz="1200" smtClean="0">
              <a:solidFill>
                <a:schemeClr val="tx1"/>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r>
              <a:rPr lang="en-US" dirty="0" smtClean="0"/>
              <a:t>The net</a:t>
            </a:r>
            <a:r>
              <a:rPr lang="en-US" baseline="0" dirty="0" smtClean="0"/>
              <a:t> income reported by independent </a:t>
            </a:r>
            <a:r>
              <a:rPr lang="en-US" baseline="0" dirty="0" err="1" smtClean="0"/>
              <a:t>nonsolo</a:t>
            </a:r>
            <a:r>
              <a:rPr lang="en-US" baseline="0" dirty="0" smtClean="0"/>
              <a:t> dentists does not take inflation into consideration. To do so, real income was calculated using 2005 as the base year. The table shows the reported mean income and real mean income from survey years 2006-2010 for independent </a:t>
            </a:r>
            <a:r>
              <a:rPr lang="en-US" baseline="0" dirty="0" err="1" smtClean="0"/>
              <a:t>nonsolo</a:t>
            </a:r>
            <a:r>
              <a:rPr lang="en-US" baseline="0" dirty="0" smtClean="0"/>
              <a:t> general practitioners, independent </a:t>
            </a:r>
            <a:r>
              <a:rPr lang="en-US" baseline="0" dirty="0" err="1" smtClean="0"/>
              <a:t>nonsolo</a:t>
            </a:r>
            <a:r>
              <a:rPr lang="en-US" baseline="0" dirty="0" smtClean="0"/>
              <a:t> specialists, and all independent </a:t>
            </a:r>
            <a:r>
              <a:rPr lang="en-US" baseline="0" dirty="0" err="1" smtClean="0"/>
              <a:t>nonsolo</a:t>
            </a:r>
            <a:r>
              <a:rPr lang="en-US" baseline="0" dirty="0" smtClean="0"/>
              <a:t> dentists. </a:t>
            </a:r>
          </a:p>
          <a:p>
            <a:r>
              <a:rPr lang="en-US" baseline="0" dirty="0" smtClean="0"/>
              <a:t>Average net income decreased for independent </a:t>
            </a:r>
            <a:r>
              <a:rPr lang="en-US" baseline="0" dirty="0" err="1" smtClean="0"/>
              <a:t>nonsolo</a:t>
            </a:r>
            <a:r>
              <a:rPr lang="en-US" baseline="0" dirty="0" smtClean="0"/>
              <a:t> dentists when inflation was considered. From 2005 to 2009, real net income of all independent </a:t>
            </a:r>
            <a:r>
              <a:rPr lang="en-US" baseline="0" dirty="0" err="1" smtClean="0"/>
              <a:t>nonsolo</a:t>
            </a:r>
            <a:r>
              <a:rPr lang="en-US" baseline="0" dirty="0" smtClean="0"/>
              <a:t> dentists decreased at an average annual rate of 3.2%. Independent </a:t>
            </a:r>
            <a:r>
              <a:rPr lang="en-US" baseline="0" dirty="0" err="1" smtClean="0"/>
              <a:t>nonsolo</a:t>
            </a:r>
            <a:r>
              <a:rPr lang="en-US" baseline="0" dirty="0" smtClean="0"/>
              <a:t> general practitioners’ real net income decreased 3.8% per year on average while independent </a:t>
            </a:r>
            <a:r>
              <a:rPr lang="en-US" baseline="0" dirty="0" err="1" smtClean="0"/>
              <a:t>nonsolo</a:t>
            </a:r>
            <a:r>
              <a:rPr lang="en-US" baseline="0" dirty="0" smtClean="0"/>
              <a:t> specialists’ real net income decreased 2.0% per year, on average. </a:t>
            </a:r>
            <a:endParaRPr lang="en-US" dirty="0" smtClean="0"/>
          </a:p>
        </p:txBody>
      </p:sp>
    </p:spTree>
    <p:extLst>
      <p:ext uri="{BB962C8B-B14F-4D97-AF65-F5344CB8AC3E}">
        <p14:creationId xmlns:p14="http://schemas.microsoft.com/office/powerpoint/2010/main" val="188436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807569A4-18F8-43E2-B39A-DC6E418441D8}" type="slidenum">
              <a:rPr lang="en-US" sz="1200" smtClean="0">
                <a:solidFill>
                  <a:schemeClr val="tx1"/>
                </a:solidFill>
                <a:latin typeface="Times New Roman" pitchFamily="18" charset="0"/>
              </a:rPr>
              <a:pPr/>
              <a:t>55</a:t>
            </a:fld>
            <a:endParaRPr lang="en-US" sz="1200" smtClean="0">
              <a:solidFill>
                <a:schemeClr val="tx1"/>
              </a:solidFill>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659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6B996580-59BB-46EA-BAAB-77C088F6E81E}" type="slidenum">
              <a:rPr lang="en-US" sz="1200" smtClean="0">
                <a:solidFill>
                  <a:schemeClr val="tx1"/>
                </a:solidFill>
                <a:latin typeface="Times New Roman" pitchFamily="18" charset="0"/>
              </a:rPr>
              <a:pPr/>
              <a:t>56</a:t>
            </a:fld>
            <a:endParaRPr lang="en-US" sz="1200" smtClean="0">
              <a:solidFill>
                <a:schemeClr val="tx1"/>
              </a:solidFill>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39766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F161BCC1-3806-4A4B-9E64-74191D15E96C}" type="slidenum">
              <a:rPr lang="en-US" sz="1200" smtClean="0">
                <a:solidFill>
                  <a:schemeClr val="tx1"/>
                </a:solidFill>
                <a:latin typeface="Times New Roman" pitchFamily="18" charset="0"/>
              </a:rPr>
              <a:pPr/>
              <a:t>58</a:t>
            </a:fld>
            <a:endParaRPr lang="en-US" sz="1200" smtClean="0">
              <a:solidFill>
                <a:schemeClr val="tx1"/>
              </a:solidFill>
              <a:latin typeface="Times New Roman"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70626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463CC4B4-58D4-4BAE-B458-3BE704DAE53D}" type="slidenum">
              <a:rPr lang="en-US" sz="1200" smtClean="0">
                <a:solidFill>
                  <a:schemeClr val="tx1"/>
                </a:solidFill>
                <a:latin typeface="Times New Roman" pitchFamily="18" charset="0"/>
              </a:rPr>
              <a:pPr/>
              <a:t>59</a:t>
            </a:fld>
            <a:endParaRPr lang="en-US" sz="120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57239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463CC4B4-58D4-4BAE-B458-3BE704DAE53D}" type="slidenum">
              <a:rPr lang="en-US" sz="1200" smtClean="0">
                <a:solidFill>
                  <a:schemeClr val="tx1"/>
                </a:solidFill>
                <a:latin typeface="Times New Roman" pitchFamily="18" charset="0"/>
              </a:rPr>
              <a:pPr/>
              <a:t>60</a:t>
            </a:fld>
            <a:endParaRPr lang="en-US" sz="120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07892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463CC4B4-58D4-4BAE-B458-3BE704DAE53D}" type="slidenum">
              <a:rPr lang="en-US" sz="1200" smtClean="0">
                <a:solidFill>
                  <a:schemeClr val="tx1"/>
                </a:solidFill>
                <a:latin typeface="Times New Roman" pitchFamily="18" charset="0"/>
              </a:rPr>
              <a:pPr/>
              <a:t>61</a:t>
            </a:fld>
            <a:endParaRPr lang="en-US" sz="120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49427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6E58375F-5529-45E0-9091-E51E93CFAB76}" type="slidenum">
              <a:rPr lang="en-US" sz="1200" smtClean="0">
                <a:solidFill>
                  <a:schemeClr val="tx1"/>
                </a:solidFill>
                <a:latin typeface="Times New Roman" pitchFamily="18" charset="0"/>
              </a:rPr>
              <a:pPr/>
              <a:t>62</a:t>
            </a:fld>
            <a:endParaRPr lang="en-US" sz="1200" smtClean="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359883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6E58375F-5529-45E0-9091-E51E93CFAB76}" type="slidenum">
              <a:rPr lang="en-US" sz="1200" smtClean="0">
                <a:solidFill>
                  <a:schemeClr val="tx1"/>
                </a:solidFill>
                <a:latin typeface="Times New Roman" pitchFamily="18" charset="0"/>
              </a:rPr>
              <a:pPr/>
              <a:t>63</a:t>
            </a:fld>
            <a:endParaRPr lang="en-US" sz="1200" smtClean="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03882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due to the high cost of a dental education</a:t>
            </a:r>
            <a:r>
              <a:rPr lang="en-US" baseline="0" dirty="0" smtClean="0"/>
              <a:t> and the lack of time to utilize part-time jobs causes most dental students to literally be behind the eight ball on their education.</a:t>
            </a:r>
            <a:endParaRPr lang="en-US" dirty="0"/>
          </a:p>
        </p:txBody>
      </p:sp>
      <p:sp>
        <p:nvSpPr>
          <p:cNvPr id="4" name="Slide Number Placeholder 3"/>
          <p:cNvSpPr>
            <a:spLocks noGrp="1"/>
          </p:cNvSpPr>
          <p:nvPr>
            <p:ph type="sldNum" sz="quarter" idx="10"/>
          </p:nvPr>
        </p:nvSpPr>
        <p:spPr/>
        <p:txBody>
          <a:bodyPr/>
          <a:lstStyle/>
          <a:p>
            <a:fld id="{E0B95657-92E9-4E3A-BBB7-EF93F24C2053}" type="slidenum">
              <a:rPr lang="en-US" smtClean="0"/>
              <a:t>2</a:t>
            </a:fld>
            <a:endParaRPr lang="en-US"/>
          </a:p>
        </p:txBody>
      </p:sp>
    </p:spTree>
    <p:extLst>
      <p:ext uri="{BB962C8B-B14F-4D97-AF65-F5344CB8AC3E}">
        <p14:creationId xmlns:p14="http://schemas.microsoft.com/office/powerpoint/2010/main" val="409747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6E58375F-5529-45E0-9091-E51E93CFAB76}" type="slidenum">
              <a:rPr lang="en-US" sz="1200" smtClean="0">
                <a:solidFill>
                  <a:schemeClr val="tx1"/>
                </a:solidFill>
                <a:latin typeface="Times New Roman" pitchFamily="18" charset="0"/>
              </a:rPr>
              <a:pPr/>
              <a:t>64</a:t>
            </a:fld>
            <a:endParaRPr lang="en-US" sz="1200" smtClean="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04883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6E58375F-5529-45E0-9091-E51E93CFAB76}" type="slidenum">
              <a:rPr lang="en-US" sz="1200" smtClean="0">
                <a:solidFill>
                  <a:schemeClr val="tx1"/>
                </a:solidFill>
                <a:latin typeface="Times New Roman" pitchFamily="18" charset="0"/>
              </a:rPr>
              <a:pPr/>
              <a:t>65</a:t>
            </a:fld>
            <a:endParaRPr lang="en-US" sz="1200" smtClean="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376920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CB6E88D8-4A4E-42B2-B715-A4E35D6C6C24}" type="slidenum">
              <a:rPr lang="en-US" sz="1200" smtClean="0">
                <a:solidFill>
                  <a:schemeClr val="tx1"/>
                </a:solidFill>
                <a:latin typeface="Times New Roman" pitchFamily="18" charset="0"/>
              </a:rPr>
              <a:pPr/>
              <a:t>66</a:t>
            </a:fld>
            <a:endParaRPr lang="en-US" sz="1200" smtClean="0">
              <a:solidFill>
                <a:schemeClr val="tx1"/>
              </a:solidFill>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r>
              <a:rPr lang="en-US" sz="1000" smtClean="0"/>
              <a:t>Consolidation is becoming an increasingly common practice among students in debt. Many times I liken this to instead of taking a bunch of little pills to taking one big pill. Sure, there are fewer pills to swallow, but can you now swallow the one big pill? It reduces the monthly payment but increases the total amount that must be paid as it extends the length of the repayment period.</a:t>
            </a:r>
          </a:p>
          <a:p>
            <a:r>
              <a:rPr lang="en-US" sz="1000" smtClean="0"/>
              <a:t>If a student borrowed $10,000 at 7 percent interest over 10 years, he’d pay $116 a month or a total of $13,933 in principal and interest. Stretch that to 15 years, and he pays $90 a month, but now pays a total of $16,178. Rates on consolidation loans are figured by averaging the rates of all of a graduate’s loans, up to an 8.25 percent maximum.</a:t>
            </a:r>
          </a:p>
          <a:p>
            <a:r>
              <a:rPr lang="en-US" sz="1000" smtClean="0"/>
              <a:t>Graduates need to also know that they may lose their federal subsidy if they consolidate a Perkins Loan.While consolidation can reduce payments to a more manageable level, it only serves to ease, not eliminate, the pain.</a:t>
            </a:r>
          </a:p>
          <a:p>
            <a:r>
              <a:rPr lang="en-US" sz="1000" smtClean="0"/>
              <a:t>Another repayment option is to seek more flexible terms. Some lenders will lower the interest rate a borrower must pay if the borrower makes timely payments for 48 months, or agrees to pay by electronic transfer from a bank account.</a:t>
            </a:r>
          </a:p>
          <a:p>
            <a:r>
              <a:rPr lang="en-US" sz="1000" smtClean="0"/>
              <a:t>Congress also helps by extending a helping hand by making up to $1,000 in student loan interest tax deductible for borrowers who meet certain income requirements and are in the first 60 months of repayment. Single income tax filers earning less than $40,000 and couples earning less than $60,000 are eligible. However, the consequences of failing to make timely payments can be severe. The government can garnishee tax rebates, paychecks and checking and savings accounts. Defaulting stays on your credit record for up to seven years </a:t>
            </a:r>
          </a:p>
        </p:txBody>
      </p:sp>
    </p:spTree>
    <p:extLst>
      <p:ext uri="{BB962C8B-B14F-4D97-AF65-F5344CB8AC3E}">
        <p14:creationId xmlns:p14="http://schemas.microsoft.com/office/powerpoint/2010/main" val="1100539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0130FBB4-D386-470E-9D4D-467109A9623E}" type="slidenum">
              <a:rPr lang="en-US" sz="1200" smtClean="0">
                <a:solidFill>
                  <a:schemeClr val="tx1"/>
                </a:solidFill>
                <a:latin typeface="Times New Roman" pitchFamily="18" charset="0"/>
              </a:rPr>
              <a:pPr/>
              <a:t>68</a:t>
            </a:fld>
            <a:endParaRPr lang="en-US" sz="1200" smtClean="0">
              <a:solidFill>
                <a:schemeClr val="tx1"/>
              </a:solidFill>
              <a:latin typeface="Times New Roman" pitchFamily="18"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44521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D8924C48-FB7D-4445-98D7-F8861B837CF9}" type="slidenum">
              <a:rPr lang="en-US" sz="1200" smtClean="0">
                <a:solidFill>
                  <a:schemeClr val="tx1"/>
                </a:solidFill>
                <a:latin typeface="Times New Roman" pitchFamily="18" charset="0"/>
              </a:rPr>
              <a:pPr/>
              <a:t>69</a:t>
            </a:fld>
            <a:endParaRPr lang="en-US" sz="1200" smtClean="0">
              <a:solidFill>
                <a:schemeClr val="tx1"/>
              </a:solidFill>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7039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483A2676-61D6-47BE-8DE3-C17F3BFE9D9D}" type="slidenum">
              <a:rPr lang="en-US" sz="1200" smtClean="0">
                <a:solidFill>
                  <a:schemeClr val="tx1"/>
                </a:solidFill>
                <a:latin typeface="Times New Roman" pitchFamily="18" charset="0"/>
              </a:rPr>
              <a:pPr/>
              <a:t>70</a:t>
            </a:fld>
            <a:endParaRPr lang="en-US" sz="1200" smtClean="0">
              <a:solidFill>
                <a:schemeClr val="tx1"/>
              </a:solidFill>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0941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204194EF-9899-4535-B13E-915CAD56EFEA}" type="slidenum">
              <a:rPr lang="en-US" sz="1200" smtClean="0">
                <a:solidFill>
                  <a:schemeClr val="tx1"/>
                </a:solidFill>
                <a:latin typeface="Times New Roman" pitchFamily="18" charset="0"/>
              </a:rPr>
              <a:pPr/>
              <a:t>71</a:t>
            </a:fld>
            <a:endParaRPr lang="en-US" sz="1200" smtClean="0">
              <a:solidFill>
                <a:schemeClr val="tx1"/>
              </a:solidFill>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52595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90% of dental students graduate with debt. Over</a:t>
            </a:r>
            <a:r>
              <a:rPr lang="en-US" baseline="0" dirty="0" smtClean="0"/>
              <a:t> 77% of graduates have more than $100,000 in debt and over 44% have more than $200,000 in debt.</a:t>
            </a:r>
            <a:endParaRPr lang="en-US" dirty="0"/>
          </a:p>
        </p:txBody>
      </p:sp>
      <p:sp>
        <p:nvSpPr>
          <p:cNvPr id="4" name="Slide Number Placeholder 3"/>
          <p:cNvSpPr>
            <a:spLocks noGrp="1"/>
          </p:cNvSpPr>
          <p:nvPr>
            <p:ph type="sldNum" sz="quarter" idx="10"/>
          </p:nvPr>
        </p:nvSpPr>
        <p:spPr/>
        <p:txBody>
          <a:bodyPr/>
          <a:lstStyle/>
          <a:p>
            <a:fld id="{E0B95657-92E9-4E3A-BBB7-EF93F24C2053}" type="slidenum">
              <a:rPr lang="en-US" smtClean="0"/>
              <a:t>3</a:t>
            </a:fld>
            <a:endParaRPr lang="en-US"/>
          </a:p>
        </p:txBody>
      </p:sp>
    </p:spTree>
    <p:extLst>
      <p:ext uri="{BB962C8B-B14F-4D97-AF65-F5344CB8AC3E}">
        <p14:creationId xmlns:p14="http://schemas.microsoft.com/office/powerpoint/2010/main" val="168787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95657-92E9-4E3A-BBB7-EF93F24C2053}" type="slidenum">
              <a:rPr lang="en-US" smtClean="0"/>
              <a:t>9</a:t>
            </a:fld>
            <a:endParaRPr lang="en-US"/>
          </a:p>
        </p:txBody>
      </p:sp>
    </p:spTree>
    <p:extLst>
      <p:ext uri="{BB962C8B-B14F-4D97-AF65-F5344CB8AC3E}">
        <p14:creationId xmlns:p14="http://schemas.microsoft.com/office/powerpoint/2010/main" val="166777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95657-92E9-4E3A-BBB7-EF93F24C2053}" type="slidenum">
              <a:rPr lang="en-US" smtClean="0"/>
              <a:t>35</a:t>
            </a:fld>
            <a:endParaRPr lang="en-US"/>
          </a:p>
        </p:txBody>
      </p:sp>
    </p:spTree>
    <p:extLst>
      <p:ext uri="{BB962C8B-B14F-4D97-AF65-F5344CB8AC3E}">
        <p14:creationId xmlns:p14="http://schemas.microsoft.com/office/powerpoint/2010/main" val="144122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B19460E5-9A47-4F73-BD73-607B5E7D33B1}" type="slidenum">
              <a:rPr lang="en-US" sz="1200" smtClean="0">
                <a:solidFill>
                  <a:schemeClr val="tx1"/>
                </a:solidFill>
                <a:latin typeface="Times New Roman" pitchFamily="18" charset="0"/>
              </a:rPr>
              <a:pPr/>
              <a:t>41</a:t>
            </a:fld>
            <a:endParaRPr lang="en-US" sz="1200" smtClean="0">
              <a:solidFill>
                <a:schemeClr val="tx1"/>
              </a:solidFill>
              <a:latin typeface="Times New Roman" pitchFamily="18" charset="0"/>
            </a:endParaRPr>
          </a:p>
        </p:txBody>
      </p:sp>
      <p:sp>
        <p:nvSpPr>
          <p:cNvPr id="108547" name="Rectangle 2050"/>
          <p:cNvSpPr>
            <a:spLocks noGrp="1" noRot="1" noChangeAspect="1" noChangeArrowheads="1" noTextEdit="1"/>
          </p:cNvSpPr>
          <p:nvPr>
            <p:ph type="sldImg"/>
          </p:nvPr>
        </p:nvSpPr>
        <p:spPr>
          <a:ln/>
        </p:spPr>
      </p:sp>
      <p:sp>
        <p:nvSpPr>
          <p:cNvPr id="108548" name="Rectangle 2051"/>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54244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2B2846CA-0173-4A40-B4A3-8063A68E2C82}" type="slidenum">
              <a:rPr lang="en-US" sz="1200" smtClean="0">
                <a:solidFill>
                  <a:schemeClr val="tx1"/>
                </a:solidFill>
                <a:latin typeface="Times New Roman" pitchFamily="18" charset="0"/>
              </a:rPr>
              <a:pPr/>
              <a:t>42</a:t>
            </a:fld>
            <a:endParaRPr lang="en-US" sz="120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70371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F9B3977B-ED46-44DE-AEEF-3B5B3A82A0C0}" type="slidenum">
              <a:rPr lang="en-US" sz="1200" smtClean="0">
                <a:solidFill>
                  <a:schemeClr val="tx1"/>
                </a:solidFill>
                <a:latin typeface="Times New Roman" pitchFamily="18" charset="0"/>
              </a:rPr>
              <a:pPr/>
              <a:t>44</a:t>
            </a:fld>
            <a:endParaRPr lang="en-US" sz="1200" smtClean="0">
              <a:solidFill>
                <a:schemeClr val="tx1"/>
              </a:solidFill>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63841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000">
                <a:solidFill>
                  <a:schemeClr val="bg1"/>
                </a:solidFill>
                <a:latin typeface="Futura Md BT" charset="0"/>
              </a:defRPr>
            </a:lvl1pPr>
            <a:lvl2pPr marL="742950" indent="-285750">
              <a:defRPr sz="1000">
                <a:solidFill>
                  <a:schemeClr val="bg1"/>
                </a:solidFill>
                <a:latin typeface="Futura Md BT" charset="0"/>
              </a:defRPr>
            </a:lvl2pPr>
            <a:lvl3pPr marL="1143000" indent="-228600">
              <a:defRPr sz="1000">
                <a:solidFill>
                  <a:schemeClr val="bg1"/>
                </a:solidFill>
                <a:latin typeface="Futura Md BT" charset="0"/>
              </a:defRPr>
            </a:lvl3pPr>
            <a:lvl4pPr marL="1600200" indent="-228600">
              <a:defRPr sz="1000">
                <a:solidFill>
                  <a:schemeClr val="bg1"/>
                </a:solidFill>
                <a:latin typeface="Futura Md BT" charset="0"/>
              </a:defRPr>
            </a:lvl4pPr>
            <a:lvl5pPr marL="2057400" indent="-228600">
              <a:defRPr sz="1000">
                <a:solidFill>
                  <a:schemeClr val="bg1"/>
                </a:solidFill>
                <a:latin typeface="Futura Md BT" charset="0"/>
              </a:defRPr>
            </a:lvl5pPr>
            <a:lvl6pPr marL="2514600" indent="-228600" algn="ctr" eaLnBrk="0" fontAlgn="base" hangingPunct="0">
              <a:spcBef>
                <a:spcPct val="0"/>
              </a:spcBef>
              <a:spcAft>
                <a:spcPct val="0"/>
              </a:spcAft>
              <a:defRPr sz="1000">
                <a:solidFill>
                  <a:schemeClr val="bg1"/>
                </a:solidFill>
                <a:latin typeface="Futura Md BT" charset="0"/>
              </a:defRPr>
            </a:lvl6pPr>
            <a:lvl7pPr marL="2971800" indent="-228600" algn="ctr" eaLnBrk="0" fontAlgn="base" hangingPunct="0">
              <a:spcBef>
                <a:spcPct val="0"/>
              </a:spcBef>
              <a:spcAft>
                <a:spcPct val="0"/>
              </a:spcAft>
              <a:defRPr sz="1000">
                <a:solidFill>
                  <a:schemeClr val="bg1"/>
                </a:solidFill>
                <a:latin typeface="Futura Md BT" charset="0"/>
              </a:defRPr>
            </a:lvl7pPr>
            <a:lvl8pPr marL="3429000" indent="-228600" algn="ctr" eaLnBrk="0" fontAlgn="base" hangingPunct="0">
              <a:spcBef>
                <a:spcPct val="0"/>
              </a:spcBef>
              <a:spcAft>
                <a:spcPct val="0"/>
              </a:spcAft>
              <a:defRPr sz="1000">
                <a:solidFill>
                  <a:schemeClr val="bg1"/>
                </a:solidFill>
                <a:latin typeface="Futura Md BT" charset="0"/>
              </a:defRPr>
            </a:lvl8pPr>
            <a:lvl9pPr marL="3886200" indent="-228600" algn="ctr" eaLnBrk="0" fontAlgn="base" hangingPunct="0">
              <a:spcBef>
                <a:spcPct val="0"/>
              </a:spcBef>
              <a:spcAft>
                <a:spcPct val="0"/>
              </a:spcAft>
              <a:defRPr sz="1000">
                <a:solidFill>
                  <a:schemeClr val="bg1"/>
                </a:solidFill>
                <a:latin typeface="Futura Md BT" charset="0"/>
              </a:defRPr>
            </a:lvl9pPr>
          </a:lstStyle>
          <a:p>
            <a:fld id="{75E9D353-7853-4195-BADD-1FCAE43B73FE}" type="slidenum">
              <a:rPr lang="en-US" sz="1200" smtClean="0">
                <a:solidFill>
                  <a:schemeClr val="tx1"/>
                </a:solidFill>
                <a:latin typeface="Times New Roman" pitchFamily="18" charset="0"/>
              </a:rPr>
              <a:pPr/>
              <a:t>52</a:t>
            </a:fld>
            <a:endParaRPr lang="en-US" sz="1200" smtClean="0">
              <a:solidFill>
                <a:schemeClr val="tx1"/>
              </a:solidFill>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6674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6700" y="16383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229100" y="1638300"/>
            <a:ext cx="3810000" cy="4114800"/>
          </a:xfrm>
        </p:spPr>
        <p:txBody>
          <a:bodyPr/>
          <a:lstStyle/>
          <a:p>
            <a:pPr lvl="0"/>
            <a:endParaRPr lang="en-US" noProof="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4DA828-18E8-436B-B7B8-81CEC88193B2}" type="slidenum">
              <a:rPr lang="en-US"/>
              <a:pPr>
                <a:defRPr/>
              </a:pPr>
              <a:t>‹#›</a:t>
            </a:fld>
            <a:endParaRPr lang="en-US"/>
          </a:p>
        </p:txBody>
      </p:sp>
    </p:spTree>
    <p:extLst>
      <p:ext uri="{BB962C8B-B14F-4D97-AF65-F5344CB8AC3E}">
        <p14:creationId xmlns:p14="http://schemas.microsoft.com/office/powerpoint/2010/main" val="185947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66700" y="16383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96DF438-624F-4627-B2CA-5DD9599E8307}" type="slidenum">
              <a:rPr lang="en-US"/>
              <a:pPr>
                <a:defRPr/>
              </a:pPr>
              <a:t>‹#›</a:t>
            </a:fld>
            <a:endParaRPr lang="en-US"/>
          </a:p>
        </p:txBody>
      </p:sp>
    </p:spTree>
    <p:extLst>
      <p:ext uri="{BB962C8B-B14F-4D97-AF65-F5344CB8AC3E}">
        <p14:creationId xmlns:p14="http://schemas.microsoft.com/office/powerpoint/2010/main" val="66086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6700" y="16383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229100" y="1638300"/>
            <a:ext cx="3810000" cy="4114800"/>
          </a:xfrm>
        </p:spPr>
        <p:txBody>
          <a:bodyPr/>
          <a:lstStyle/>
          <a:p>
            <a:pPr lvl="0"/>
            <a:endParaRPr lang="en-US" noProof="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1EBA63A-D4F9-4A29-950B-036982B3435E}" type="slidenum">
              <a:rPr lang="en-US"/>
              <a:pPr>
                <a:defRPr/>
              </a:pPr>
              <a:t>‹#›</a:t>
            </a:fld>
            <a:endParaRPr lang="en-US"/>
          </a:p>
        </p:txBody>
      </p:sp>
    </p:spTree>
    <p:extLst>
      <p:ext uri="{BB962C8B-B14F-4D97-AF65-F5344CB8AC3E}">
        <p14:creationId xmlns:p14="http://schemas.microsoft.com/office/powerpoint/2010/main" val="97314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navy.com/" TargetMode="External"/><Relationship Id="rId7" Type="http://schemas.openxmlformats.org/officeDocument/2006/relationships/image" Target="../media/image10.jpeg"/><Relationship Id="rId2" Type="http://schemas.openxmlformats.org/officeDocument/2006/relationships/hyperlink" Target="http://www.usphs.gov/" TargetMode="External"/><Relationship Id="rId1" Type="http://schemas.openxmlformats.org/officeDocument/2006/relationships/slideLayout" Target="../slideLayouts/slideLayout4.xml"/><Relationship Id="rId6" Type="http://schemas.openxmlformats.org/officeDocument/2006/relationships/hyperlink" Target="http://www.va.gov/" TargetMode="External"/><Relationship Id="rId5" Type="http://schemas.openxmlformats.org/officeDocument/2006/relationships/hyperlink" Target="http://www.goarmy.com/" TargetMode="External"/><Relationship Id="rId4" Type="http://schemas.openxmlformats.org/officeDocument/2006/relationships/hyperlink" Target="http://www.airforce.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plaptop\Pictures\Financial\Executive Folder\EXE_005.JPG"/>
          <p:cNvPicPr>
            <a:picLocks noChangeAspect="1" noChangeArrowheads="1"/>
          </p:cNvPicPr>
          <p:nvPr/>
        </p:nvPicPr>
        <p:blipFill>
          <a:blip r:embed="rId3" cstate="print"/>
          <a:srcRect l="2193" r="8626"/>
          <a:stretch>
            <a:fillRect/>
          </a:stretch>
        </p:blipFill>
        <p:spPr bwMode="auto">
          <a:xfrm>
            <a:off x="15240" y="-91440"/>
            <a:ext cx="9296400" cy="6949440"/>
          </a:xfrm>
          <a:prstGeom prst="rect">
            <a:avLst/>
          </a:prstGeom>
          <a:noFill/>
        </p:spPr>
      </p:pic>
      <p:sp>
        <p:nvSpPr>
          <p:cNvPr id="2" name="Title 1"/>
          <p:cNvSpPr>
            <a:spLocks noGrp="1"/>
          </p:cNvSpPr>
          <p:nvPr>
            <p:ph type="title"/>
          </p:nvPr>
        </p:nvSpPr>
        <p:spPr>
          <a:xfrm>
            <a:off x="685800" y="381000"/>
            <a:ext cx="8229600" cy="1143000"/>
          </a:xfrm>
        </p:spPr>
        <p:txBody>
          <a:bodyPr/>
          <a:lstStyle/>
          <a:p>
            <a:r>
              <a:rPr lang="en-US" dirty="0" smtClean="0"/>
              <a:t>Until </a:t>
            </a:r>
            <a:r>
              <a:rPr lang="en-US" sz="4000" dirty="0" smtClean="0"/>
              <a:t>Debt</a:t>
            </a:r>
            <a:r>
              <a:rPr lang="en-US" dirty="0" smtClean="0"/>
              <a:t> Do Us Part</a:t>
            </a:r>
            <a:endParaRPr lang="en-US" dirty="0"/>
          </a:p>
        </p:txBody>
      </p:sp>
    </p:spTree>
    <p:extLst>
      <p:ext uri="{BB962C8B-B14F-4D97-AF65-F5344CB8AC3E}">
        <p14:creationId xmlns:p14="http://schemas.microsoft.com/office/powerpoint/2010/main" val="2086142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Borrow Only What You Need</a:t>
            </a:r>
            <a:endParaRPr lang="en-US" sz="4000" dirty="0">
              <a:solidFill>
                <a:srgbClr val="FFC000"/>
              </a:solidFill>
            </a:endParaRPr>
          </a:p>
        </p:txBody>
      </p:sp>
      <p:sp>
        <p:nvSpPr>
          <p:cNvPr id="3" name="Content Placeholder 2"/>
          <p:cNvSpPr>
            <a:spLocks noGrp="1"/>
          </p:cNvSpPr>
          <p:nvPr>
            <p:ph idx="1"/>
          </p:nvPr>
        </p:nvSpPr>
        <p:spPr>
          <a:xfrm>
            <a:off x="457200" y="1600200"/>
            <a:ext cx="7467600" cy="4525963"/>
          </a:xfrm>
        </p:spPr>
        <p:txBody>
          <a:bodyPr/>
          <a:lstStyle/>
          <a:p>
            <a:r>
              <a:rPr lang="en-US" dirty="0" smtClean="0">
                <a:solidFill>
                  <a:srgbClr val="00B0F0"/>
                </a:solidFill>
              </a:rPr>
              <a:t>Banks lend what they are confident you can repay</a:t>
            </a:r>
          </a:p>
          <a:p>
            <a:r>
              <a:rPr lang="en-US" dirty="0"/>
              <a:t>Constructing a budget is </a:t>
            </a:r>
            <a:r>
              <a:rPr lang="en-US" dirty="0" smtClean="0"/>
              <a:t>crucial</a:t>
            </a:r>
          </a:p>
          <a:p>
            <a:pPr lvl="1"/>
            <a:r>
              <a:rPr lang="en-US" dirty="0" smtClean="0"/>
              <a:t>Individuals who budget have 20% more spendable income than those that don’t</a:t>
            </a:r>
            <a:endParaRPr lang="en-US" dirty="0"/>
          </a:p>
        </p:txBody>
      </p:sp>
    </p:spTree>
    <p:extLst>
      <p:ext uri="{BB962C8B-B14F-4D97-AF65-F5344CB8AC3E}">
        <p14:creationId xmlns:p14="http://schemas.microsoft.com/office/powerpoint/2010/main" val="20082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Develop A Budget</a:t>
            </a:r>
            <a:endParaRPr lang="en-US" sz="4000" dirty="0">
              <a:solidFill>
                <a:srgbClr val="FFC000"/>
              </a:solidFill>
            </a:endParaRPr>
          </a:p>
        </p:txBody>
      </p:sp>
      <p:sp>
        <p:nvSpPr>
          <p:cNvPr id="3" name="Content Placeholder 2"/>
          <p:cNvSpPr>
            <a:spLocks noGrp="1"/>
          </p:cNvSpPr>
          <p:nvPr>
            <p:ph idx="1"/>
          </p:nvPr>
        </p:nvSpPr>
        <p:spPr/>
        <p:txBody>
          <a:bodyPr>
            <a:normAutofit lnSpcReduction="10000"/>
          </a:bodyPr>
          <a:lstStyle/>
          <a:p>
            <a:r>
              <a:rPr lang="en-US" dirty="0" smtClean="0"/>
              <a:t>Direct Costs</a:t>
            </a:r>
          </a:p>
          <a:p>
            <a:pPr lvl="1"/>
            <a:r>
              <a:rPr lang="en-US" dirty="0" smtClean="0"/>
              <a:t>Tuition and Fees</a:t>
            </a:r>
          </a:p>
          <a:p>
            <a:pPr lvl="1"/>
            <a:r>
              <a:rPr lang="en-US" dirty="0" smtClean="0"/>
              <a:t>Computer, Books, and Supplies</a:t>
            </a:r>
          </a:p>
          <a:p>
            <a:r>
              <a:rPr lang="en-US" dirty="0" smtClean="0"/>
              <a:t>Indirect Costs</a:t>
            </a:r>
          </a:p>
          <a:p>
            <a:pPr lvl="1"/>
            <a:r>
              <a:rPr lang="en-US" dirty="0" smtClean="0"/>
              <a:t>Insurance</a:t>
            </a:r>
          </a:p>
          <a:p>
            <a:pPr lvl="1"/>
            <a:r>
              <a:rPr lang="en-US" dirty="0" smtClean="0"/>
              <a:t>Room and Board</a:t>
            </a:r>
          </a:p>
          <a:p>
            <a:pPr lvl="1"/>
            <a:r>
              <a:rPr lang="en-US" dirty="0" smtClean="0"/>
              <a:t>Transportation</a:t>
            </a:r>
          </a:p>
          <a:p>
            <a:pPr lvl="1"/>
            <a:r>
              <a:rPr lang="en-US" dirty="0" smtClean="0"/>
              <a:t>Personal Expenses</a:t>
            </a:r>
          </a:p>
          <a:p>
            <a:pPr lvl="1"/>
            <a:r>
              <a:rPr lang="en-US" dirty="0" smtClean="0"/>
              <a:t>Loan Fees</a:t>
            </a:r>
          </a:p>
        </p:txBody>
      </p:sp>
    </p:spTree>
    <p:extLst>
      <p:ext uri="{BB962C8B-B14F-4D97-AF65-F5344CB8AC3E}">
        <p14:creationId xmlns:p14="http://schemas.microsoft.com/office/powerpoint/2010/main" val="1561189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C000"/>
                </a:solidFill>
              </a:rPr>
              <a:t>Dental School Budget</a:t>
            </a:r>
            <a:r>
              <a:rPr lang="en-US" sz="4000" dirty="0" smtClean="0">
                <a:solidFill>
                  <a:srgbClr val="FFC000"/>
                </a:solidFill>
              </a:rPr>
              <a:t/>
            </a:r>
            <a:br>
              <a:rPr lang="en-US" sz="4000" dirty="0" smtClean="0">
                <a:solidFill>
                  <a:srgbClr val="FFC000"/>
                </a:solidFill>
              </a:rPr>
            </a:br>
            <a:r>
              <a:rPr lang="en-US" sz="3100" dirty="0" smtClean="0">
                <a:solidFill>
                  <a:srgbClr val="FFC000"/>
                </a:solidFill>
              </a:rPr>
              <a:t>Freshman Year</a:t>
            </a:r>
            <a:endParaRPr lang="en-US" sz="31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8850357"/>
              </p:ext>
            </p:extLst>
          </p:nvPr>
        </p:nvGraphicFramePr>
        <p:xfrm>
          <a:off x="762000" y="1752600"/>
          <a:ext cx="7467600" cy="3962400"/>
        </p:xfrm>
        <a:graphic>
          <a:graphicData uri="http://schemas.openxmlformats.org/drawingml/2006/table">
            <a:tbl>
              <a:tblPr firstRow="1" bandRow="1">
                <a:tableStyleId>{5C22544A-7EE6-4342-B048-85BDC9FD1C3A}</a:tableStyleId>
              </a:tblPr>
              <a:tblGrid>
                <a:gridCol w="2514600"/>
                <a:gridCol w="1600200"/>
                <a:gridCol w="1565682"/>
                <a:gridCol w="1787118"/>
              </a:tblGrid>
              <a:tr h="370840">
                <a:tc>
                  <a:txBody>
                    <a:bodyPr/>
                    <a:lstStyle/>
                    <a:p>
                      <a:r>
                        <a:rPr lang="en-US" sz="2000" dirty="0" smtClean="0"/>
                        <a:t>Categories</a:t>
                      </a:r>
                      <a:endParaRPr lang="en-US" sz="2000" dirty="0"/>
                    </a:p>
                  </a:txBody>
                  <a:tcPr/>
                </a:tc>
                <a:tc>
                  <a:txBody>
                    <a:bodyPr/>
                    <a:lstStyle/>
                    <a:p>
                      <a:pPr algn="r"/>
                      <a:r>
                        <a:rPr lang="en-US" sz="2000" dirty="0" smtClean="0"/>
                        <a:t>1</a:t>
                      </a:r>
                      <a:r>
                        <a:rPr lang="en-US" sz="2000" baseline="30000" dirty="0" smtClean="0"/>
                        <a:t>st</a:t>
                      </a:r>
                      <a:r>
                        <a:rPr lang="en-US" sz="2000" baseline="0" dirty="0" smtClean="0"/>
                        <a:t> </a:t>
                      </a:r>
                      <a:r>
                        <a:rPr lang="en-US" sz="2000" dirty="0" smtClean="0"/>
                        <a:t> Semester</a:t>
                      </a:r>
                      <a:endParaRPr lang="en-US" sz="2000" dirty="0"/>
                    </a:p>
                  </a:txBody>
                  <a:tcPr/>
                </a:tc>
                <a:tc>
                  <a:txBody>
                    <a:bodyPr/>
                    <a:lstStyle/>
                    <a:p>
                      <a:pPr algn="r"/>
                      <a:r>
                        <a:rPr lang="en-US" sz="2000" dirty="0" smtClean="0"/>
                        <a:t>2</a:t>
                      </a:r>
                      <a:r>
                        <a:rPr lang="en-US" sz="2000" baseline="30000" dirty="0" smtClean="0"/>
                        <a:t>nd</a:t>
                      </a:r>
                      <a:r>
                        <a:rPr lang="en-US" sz="2000" dirty="0" smtClean="0"/>
                        <a:t> Semester</a:t>
                      </a:r>
                      <a:endParaRPr lang="en-US" sz="2000" dirty="0"/>
                    </a:p>
                  </a:txBody>
                  <a:tcPr/>
                </a:tc>
                <a:tc>
                  <a:txBody>
                    <a:bodyPr/>
                    <a:lstStyle/>
                    <a:p>
                      <a:pPr algn="r"/>
                      <a:r>
                        <a:rPr lang="en-US" sz="2000" dirty="0" smtClean="0"/>
                        <a:t>Total</a:t>
                      </a:r>
                      <a:r>
                        <a:rPr lang="en-US" sz="2000" baseline="0" dirty="0" smtClean="0"/>
                        <a:t> for Year</a:t>
                      </a:r>
                      <a:endParaRPr lang="en-US" sz="2000" dirty="0"/>
                    </a:p>
                  </a:txBody>
                  <a:tcPr/>
                </a:tc>
              </a:tr>
              <a:tr h="370840">
                <a:tc>
                  <a:txBody>
                    <a:bodyPr/>
                    <a:lstStyle/>
                    <a:p>
                      <a:r>
                        <a:rPr lang="en-US" sz="2000" dirty="0" smtClean="0"/>
                        <a:t>Tuition and Fees</a:t>
                      </a:r>
                      <a:endParaRPr lang="en-US" sz="2000" dirty="0"/>
                    </a:p>
                  </a:txBody>
                  <a:tcPr/>
                </a:tc>
                <a:tc>
                  <a:txBody>
                    <a:bodyPr/>
                    <a:lstStyle/>
                    <a:p>
                      <a:pPr algn="r"/>
                      <a:r>
                        <a:rPr lang="en-US" sz="2000" dirty="0" smtClean="0"/>
                        <a:t>$ 10,128</a:t>
                      </a:r>
                      <a:endParaRPr lang="en-US" sz="2000" dirty="0"/>
                    </a:p>
                  </a:txBody>
                  <a:tcPr/>
                </a:tc>
                <a:tc>
                  <a:txBody>
                    <a:bodyPr/>
                    <a:lstStyle/>
                    <a:p>
                      <a:pPr algn="r"/>
                      <a:r>
                        <a:rPr lang="en-US" sz="2000" dirty="0" smtClean="0"/>
                        <a:t>10,128</a:t>
                      </a:r>
                      <a:endParaRPr lang="en-US" sz="2000" dirty="0"/>
                    </a:p>
                  </a:txBody>
                  <a:tcPr/>
                </a:tc>
                <a:tc>
                  <a:txBody>
                    <a:bodyPr/>
                    <a:lstStyle/>
                    <a:p>
                      <a:pPr algn="r"/>
                      <a:r>
                        <a:rPr lang="en-US" sz="2000" dirty="0" smtClean="0"/>
                        <a:t>$ 20,256</a:t>
                      </a:r>
                      <a:endParaRPr lang="en-US" sz="2000" dirty="0"/>
                    </a:p>
                  </a:txBody>
                  <a:tcPr/>
                </a:tc>
              </a:tr>
              <a:tr h="370840">
                <a:tc>
                  <a:txBody>
                    <a:bodyPr/>
                    <a:lstStyle/>
                    <a:p>
                      <a:r>
                        <a:rPr lang="en-US" sz="2000" dirty="0" smtClean="0"/>
                        <a:t>Books and Supplies</a:t>
                      </a:r>
                      <a:endParaRPr lang="en-US" sz="2000" dirty="0"/>
                    </a:p>
                  </a:txBody>
                  <a:tcPr/>
                </a:tc>
                <a:tc>
                  <a:txBody>
                    <a:bodyPr/>
                    <a:lstStyle/>
                    <a:p>
                      <a:pPr algn="r"/>
                      <a:r>
                        <a:rPr lang="en-US" sz="2000" dirty="0" smtClean="0"/>
                        <a:t>$ 10,200</a:t>
                      </a:r>
                      <a:endParaRPr lang="en-US" sz="2000" dirty="0"/>
                    </a:p>
                  </a:txBody>
                  <a:tcPr/>
                </a:tc>
                <a:tc>
                  <a:txBody>
                    <a:bodyPr/>
                    <a:lstStyle/>
                    <a:p>
                      <a:pPr algn="r"/>
                      <a:endParaRPr lang="en-US" sz="2000"/>
                    </a:p>
                  </a:txBody>
                  <a:tcPr/>
                </a:tc>
                <a:tc>
                  <a:txBody>
                    <a:bodyPr/>
                    <a:lstStyle/>
                    <a:p>
                      <a:pPr algn="r"/>
                      <a:r>
                        <a:rPr lang="en-US" sz="2000" dirty="0" smtClean="0"/>
                        <a:t>$  10,200</a:t>
                      </a:r>
                      <a:endParaRPr lang="en-US" sz="2000" dirty="0"/>
                    </a:p>
                  </a:txBody>
                  <a:tcPr/>
                </a:tc>
              </a:tr>
              <a:tr h="370840">
                <a:tc>
                  <a:txBody>
                    <a:bodyPr/>
                    <a:lstStyle/>
                    <a:p>
                      <a:r>
                        <a:rPr lang="en-US" sz="2000" dirty="0" smtClean="0"/>
                        <a:t>Insurance</a:t>
                      </a:r>
                      <a:endParaRPr lang="en-US" sz="2000" dirty="0"/>
                    </a:p>
                  </a:txBody>
                  <a:tcPr/>
                </a:tc>
                <a:tc>
                  <a:txBody>
                    <a:bodyPr/>
                    <a:lstStyle/>
                    <a:p>
                      <a:pPr algn="r"/>
                      <a:r>
                        <a:rPr lang="en-US" sz="2000" dirty="0" smtClean="0"/>
                        <a:t>$</a:t>
                      </a:r>
                      <a:r>
                        <a:rPr lang="en-US" sz="2000" baseline="0" dirty="0" smtClean="0"/>
                        <a:t> 1,457</a:t>
                      </a:r>
                      <a:endParaRPr lang="en-US" sz="2000" dirty="0"/>
                    </a:p>
                  </a:txBody>
                  <a:tcPr/>
                </a:tc>
                <a:tc>
                  <a:txBody>
                    <a:bodyPr/>
                    <a:lstStyle/>
                    <a:p>
                      <a:pPr algn="r"/>
                      <a:r>
                        <a:rPr lang="en-US" sz="2000" dirty="0" smtClean="0"/>
                        <a:t>$ 1,457</a:t>
                      </a:r>
                      <a:endParaRPr lang="en-US" sz="2000" dirty="0"/>
                    </a:p>
                  </a:txBody>
                  <a:tcPr/>
                </a:tc>
                <a:tc>
                  <a:txBody>
                    <a:bodyPr/>
                    <a:lstStyle/>
                    <a:p>
                      <a:pPr algn="r"/>
                      <a:r>
                        <a:rPr lang="en-US" sz="2000" dirty="0" smtClean="0"/>
                        <a:t>$ 2,914</a:t>
                      </a:r>
                      <a:endParaRPr lang="en-US" sz="2000" dirty="0"/>
                    </a:p>
                  </a:txBody>
                  <a:tcPr/>
                </a:tc>
              </a:tr>
              <a:tr h="370840">
                <a:tc>
                  <a:txBody>
                    <a:bodyPr/>
                    <a:lstStyle/>
                    <a:p>
                      <a:r>
                        <a:rPr lang="en-US" sz="2000" dirty="0" smtClean="0"/>
                        <a:t>Rent</a:t>
                      </a:r>
                      <a:endParaRPr lang="en-US" sz="2000" dirty="0"/>
                    </a:p>
                  </a:txBody>
                  <a:tcPr/>
                </a:tc>
                <a:tc>
                  <a:txBody>
                    <a:bodyPr/>
                    <a:lstStyle/>
                    <a:p>
                      <a:pPr algn="r"/>
                      <a:r>
                        <a:rPr lang="en-US" sz="2000" dirty="0" smtClean="0"/>
                        <a:t>$ 4,200</a:t>
                      </a:r>
                      <a:endParaRPr lang="en-US" sz="2000" dirty="0"/>
                    </a:p>
                  </a:txBody>
                  <a:tcPr/>
                </a:tc>
                <a:tc>
                  <a:txBody>
                    <a:bodyPr/>
                    <a:lstStyle/>
                    <a:p>
                      <a:pPr algn="r"/>
                      <a:r>
                        <a:rPr lang="en-US" sz="2000" dirty="0" smtClean="0"/>
                        <a:t>$ 4,200</a:t>
                      </a:r>
                      <a:endParaRPr lang="en-US" sz="2000" dirty="0"/>
                    </a:p>
                  </a:txBody>
                  <a:tcPr/>
                </a:tc>
                <a:tc>
                  <a:txBody>
                    <a:bodyPr/>
                    <a:lstStyle/>
                    <a:p>
                      <a:pPr algn="r"/>
                      <a:r>
                        <a:rPr lang="en-US" sz="2000" dirty="0" smtClean="0"/>
                        <a:t>$  8,400</a:t>
                      </a:r>
                      <a:endParaRPr lang="en-US" sz="2000" dirty="0"/>
                    </a:p>
                  </a:txBody>
                  <a:tcPr/>
                </a:tc>
              </a:tr>
              <a:tr h="370840">
                <a:tc>
                  <a:txBody>
                    <a:bodyPr/>
                    <a:lstStyle/>
                    <a:p>
                      <a:r>
                        <a:rPr lang="en-US" sz="2000" dirty="0" smtClean="0"/>
                        <a:t>Food</a:t>
                      </a:r>
                      <a:endParaRPr lang="en-US" sz="2000" dirty="0"/>
                    </a:p>
                  </a:txBody>
                  <a:tcPr/>
                </a:tc>
                <a:tc>
                  <a:txBody>
                    <a:bodyPr/>
                    <a:lstStyle/>
                    <a:p>
                      <a:pPr algn="r"/>
                      <a:r>
                        <a:rPr lang="en-US" sz="2000" dirty="0" smtClean="0"/>
                        <a:t>$</a:t>
                      </a:r>
                      <a:r>
                        <a:rPr lang="en-US" sz="2000" baseline="0" dirty="0" smtClean="0"/>
                        <a:t> </a:t>
                      </a:r>
                      <a:r>
                        <a:rPr lang="en-US" sz="2000" dirty="0" smtClean="0"/>
                        <a:t>1,600</a:t>
                      </a:r>
                      <a:endParaRPr lang="en-US" sz="2000" dirty="0"/>
                    </a:p>
                  </a:txBody>
                  <a:tcPr/>
                </a:tc>
                <a:tc>
                  <a:txBody>
                    <a:bodyPr/>
                    <a:lstStyle/>
                    <a:p>
                      <a:pPr algn="r"/>
                      <a:r>
                        <a:rPr lang="en-US" sz="2000" dirty="0" smtClean="0"/>
                        <a:t>$ 1,600</a:t>
                      </a:r>
                      <a:endParaRPr lang="en-US" sz="2000" dirty="0"/>
                    </a:p>
                  </a:txBody>
                  <a:tcPr/>
                </a:tc>
                <a:tc>
                  <a:txBody>
                    <a:bodyPr/>
                    <a:lstStyle/>
                    <a:p>
                      <a:pPr algn="r"/>
                      <a:r>
                        <a:rPr lang="en-US" sz="2000" dirty="0" smtClean="0"/>
                        <a:t>$  3,200</a:t>
                      </a:r>
                      <a:endParaRPr lang="en-US" sz="2000" dirty="0"/>
                    </a:p>
                  </a:txBody>
                  <a:tcPr/>
                </a:tc>
              </a:tr>
              <a:tr h="370840">
                <a:tc>
                  <a:txBody>
                    <a:bodyPr/>
                    <a:lstStyle/>
                    <a:p>
                      <a:r>
                        <a:rPr lang="en-US" sz="2000" dirty="0" smtClean="0"/>
                        <a:t>Utilities</a:t>
                      </a:r>
                      <a:endParaRPr lang="en-US" sz="2000" dirty="0"/>
                    </a:p>
                  </a:txBody>
                  <a:tcPr/>
                </a:tc>
                <a:tc>
                  <a:txBody>
                    <a:bodyPr/>
                    <a:lstStyle/>
                    <a:p>
                      <a:pPr algn="r"/>
                      <a:r>
                        <a:rPr lang="en-US" sz="2000" dirty="0" smtClean="0"/>
                        <a:t>$</a:t>
                      </a:r>
                      <a:r>
                        <a:rPr lang="en-US" sz="2000" baseline="0" dirty="0" smtClean="0"/>
                        <a:t>    620</a:t>
                      </a:r>
                      <a:endParaRPr lang="en-US" sz="2000" dirty="0"/>
                    </a:p>
                  </a:txBody>
                  <a:tcPr/>
                </a:tc>
                <a:tc>
                  <a:txBody>
                    <a:bodyPr/>
                    <a:lstStyle/>
                    <a:p>
                      <a:pPr algn="r"/>
                      <a:r>
                        <a:rPr lang="en-US" sz="2000" dirty="0" smtClean="0"/>
                        <a:t>$    620</a:t>
                      </a:r>
                      <a:endParaRPr lang="en-US" sz="2000" dirty="0"/>
                    </a:p>
                  </a:txBody>
                  <a:tcPr/>
                </a:tc>
                <a:tc>
                  <a:txBody>
                    <a:bodyPr/>
                    <a:lstStyle/>
                    <a:p>
                      <a:pPr algn="r"/>
                      <a:r>
                        <a:rPr lang="en-US" sz="2000" dirty="0" smtClean="0"/>
                        <a:t>$  1,240</a:t>
                      </a:r>
                      <a:endParaRPr lang="en-US" sz="2000" dirty="0"/>
                    </a:p>
                  </a:txBody>
                  <a:tcPr/>
                </a:tc>
              </a:tr>
              <a:tr h="370840">
                <a:tc>
                  <a:txBody>
                    <a:bodyPr/>
                    <a:lstStyle/>
                    <a:p>
                      <a:r>
                        <a:rPr lang="en-US" sz="2000" dirty="0" smtClean="0"/>
                        <a:t>Transportation</a:t>
                      </a:r>
                      <a:endParaRPr lang="en-US" sz="2000" dirty="0"/>
                    </a:p>
                  </a:txBody>
                  <a:tcPr/>
                </a:tc>
                <a:tc>
                  <a:txBody>
                    <a:bodyPr/>
                    <a:lstStyle/>
                    <a:p>
                      <a:pPr algn="r"/>
                      <a:r>
                        <a:rPr lang="en-US" sz="2000" dirty="0" smtClean="0"/>
                        <a:t>$ 1,900</a:t>
                      </a:r>
                      <a:endParaRPr lang="en-US" sz="2000" dirty="0"/>
                    </a:p>
                  </a:txBody>
                  <a:tcPr/>
                </a:tc>
                <a:tc>
                  <a:txBody>
                    <a:bodyPr/>
                    <a:lstStyle/>
                    <a:p>
                      <a:pPr algn="r"/>
                      <a:r>
                        <a:rPr lang="en-US" sz="2000" dirty="0" smtClean="0"/>
                        <a:t>$ 1,900</a:t>
                      </a:r>
                      <a:endParaRPr lang="en-US" sz="2000" dirty="0"/>
                    </a:p>
                  </a:txBody>
                  <a:tcPr/>
                </a:tc>
                <a:tc>
                  <a:txBody>
                    <a:bodyPr/>
                    <a:lstStyle/>
                    <a:p>
                      <a:pPr algn="r"/>
                      <a:r>
                        <a:rPr lang="en-US" sz="2000" dirty="0" smtClean="0"/>
                        <a:t>$  3,800</a:t>
                      </a:r>
                      <a:endParaRPr lang="en-US" sz="2000" dirty="0"/>
                    </a:p>
                  </a:txBody>
                  <a:tcPr/>
                </a:tc>
              </a:tr>
              <a:tr h="370840">
                <a:tc>
                  <a:txBody>
                    <a:bodyPr/>
                    <a:lstStyle/>
                    <a:p>
                      <a:r>
                        <a:rPr lang="en-US" sz="2000" dirty="0" smtClean="0"/>
                        <a:t>Personal</a:t>
                      </a:r>
                      <a:endParaRPr lang="en-US" sz="2000" dirty="0"/>
                    </a:p>
                  </a:txBody>
                  <a:tcPr/>
                </a:tc>
                <a:tc>
                  <a:txBody>
                    <a:bodyPr/>
                    <a:lstStyle/>
                    <a:p>
                      <a:pPr algn="r"/>
                      <a:r>
                        <a:rPr lang="en-US" sz="2000" dirty="0" smtClean="0"/>
                        <a:t>$ 1,600</a:t>
                      </a:r>
                      <a:endParaRPr lang="en-US" sz="2000" dirty="0"/>
                    </a:p>
                  </a:txBody>
                  <a:tcPr/>
                </a:tc>
                <a:tc>
                  <a:txBody>
                    <a:bodyPr/>
                    <a:lstStyle/>
                    <a:p>
                      <a:pPr algn="r"/>
                      <a:r>
                        <a:rPr lang="en-US" sz="2000" dirty="0" smtClean="0"/>
                        <a:t>$ 1,600</a:t>
                      </a:r>
                      <a:endParaRPr lang="en-US" sz="2000" dirty="0"/>
                    </a:p>
                  </a:txBody>
                  <a:tcPr/>
                </a:tc>
                <a:tc>
                  <a:txBody>
                    <a:bodyPr/>
                    <a:lstStyle/>
                    <a:p>
                      <a:pPr algn="r"/>
                      <a:r>
                        <a:rPr lang="en-US" sz="2000" dirty="0" smtClean="0"/>
                        <a:t>$</a:t>
                      </a:r>
                      <a:r>
                        <a:rPr lang="en-US" sz="2000" baseline="0" dirty="0" smtClean="0"/>
                        <a:t>  3,200</a:t>
                      </a:r>
                      <a:endParaRPr lang="en-US" sz="2000" dirty="0"/>
                    </a:p>
                  </a:txBody>
                  <a:tcPr/>
                </a:tc>
              </a:tr>
              <a:tr h="370840">
                <a:tc>
                  <a:txBody>
                    <a:bodyPr/>
                    <a:lstStyle/>
                    <a:p>
                      <a:pPr algn="ctr"/>
                      <a:r>
                        <a:rPr lang="en-US" sz="2000" dirty="0" smtClean="0"/>
                        <a:t>TOTAL</a:t>
                      </a:r>
                      <a:endParaRPr lang="en-US" sz="2000" dirty="0"/>
                    </a:p>
                  </a:txBody>
                  <a:tcPr/>
                </a:tc>
                <a:tc>
                  <a:txBody>
                    <a:bodyPr/>
                    <a:lstStyle/>
                    <a:p>
                      <a:pPr algn="r"/>
                      <a:endParaRPr lang="en-US" sz="2000" dirty="0"/>
                    </a:p>
                  </a:txBody>
                  <a:tcPr/>
                </a:tc>
                <a:tc>
                  <a:txBody>
                    <a:bodyPr/>
                    <a:lstStyle/>
                    <a:p>
                      <a:pPr algn="r"/>
                      <a:endParaRPr lang="en-US" sz="2000" dirty="0"/>
                    </a:p>
                  </a:txBody>
                  <a:tcPr/>
                </a:tc>
                <a:tc>
                  <a:txBody>
                    <a:bodyPr/>
                    <a:lstStyle/>
                    <a:p>
                      <a:pPr algn="r"/>
                      <a:r>
                        <a:rPr lang="en-US" sz="2000" b="1" dirty="0" smtClean="0"/>
                        <a:t>$ 53,210</a:t>
                      </a:r>
                      <a:endParaRPr lang="en-US" sz="2000" b="1" dirty="0"/>
                    </a:p>
                  </a:txBody>
                  <a:tcPr/>
                </a:tc>
              </a:tr>
            </a:tbl>
          </a:graphicData>
        </a:graphic>
      </p:graphicFrame>
    </p:spTree>
    <p:extLst>
      <p:ext uri="{BB962C8B-B14F-4D97-AF65-F5344CB8AC3E}">
        <p14:creationId xmlns:p14="http://schemas.microsoft.com/office/powerpoint/2010/main" val="1374968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C000"/>
                </a:solidFill>
              </a:rPr>
              <a:t>Dental School Budget</a:t>
            </a:r>
            <a:r>
              <a:rPr lang="en-US" sz="4000" dirty="0" smtClean="0">
                <a:solidFill>
                  <a:srgbClr val="FFC000"/>
                </a:solidFill>
              </a:rPr>
              <a:t/>
            </a:r>
            <a:br>
              <a:rPr lang="en-US" sz="4000" dirty="0" smtClean="0">
                <a:solidFill>
                  <a:srgbClr val="FFC000"/>
                </a:solidFill>
              </a:rPr>
            </a:br>
            <a:r>
              <a:rPr lang="en-US" sz="3100" dirty="0" smtClean="0">
                <a:solidFill>
                  <a:srgbClr val="FFC000"/>
                </a:solidFill>
              </a:rPr>
              <a:t>Sophomore Year</a:t>
            </a:r>
            <a:endParaRPr lang="en-US" sz="31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4842677"/>
              </p:ext>
            </p:extLst>
          </p:nvPr>
        </p:nvGraphicFramePr>
        <p:xfrm>
          <a:off x="762000" y="1752600"/>
          <a:ext cx="7467600" cy="3962400"/>
        </p:xfrm>
        <a:graphic>
          <a:graphicData uri="http://schemas.openxmlformats.org/drawingml/2006/table">
            <a:tbl>
              <a:tblPr firstRow="1" bandRow="1">
                <a:tableStyleId>{5C22544A-7EE6-4342-B048-85BDC9FD1C3A}</a:tableStyleId>
              </a:tblPr>
              <a:tblGrid>
                <a:gridCol w="2514600"/>
                <a:gridCol w="1600200"/>
                <a:gridCol w="1565682"/>
                <a:gridCol w="1787118"/>
              </a:tblGrid>
              <a:tr h="370840">
                <a:tc>
                  <a:txBody>
                    <a:bodyPr/>
                    <a:lstStyle/>
                    <a:p>
                      <a:r>
                        <a:rPr lang="en-US" sz="2000" dirty="0" smtClean="0"/>
                        <a:t>Categories</a:t>
                      </a:r>
                      <a:endParaRPr lang="en-US" sz="2000" dirty="0"/>
                    </a:p>
                  </a:txBody>
                  <a:tcPr/>
                </a:tc>
                <a:tc>
                  <a:txBody>
                    <a:bodyPr/>
                    <a:lstStyle/>
                    <a:p>
                      <a:pPr algn="r"/>
                      <a:r>
                        <a:rPr lang="en-US" sz="2000" dirty="0" smtClean="0"/>
                        <a:t>1</a:t>
                      </a:r>
                      <a:r>
                        <a:rPr lang="en-US" sz="2000" baseline="30000" dirty="0" smtClean="0"/>
                        <a:t>st</a:t>
                      </a:r>
                      <a:r>
                        <a:rPr lang="en-US" sz="2000" baseline="0" dirty="0" smtClean="0"/>
                        <a:t> </a:t>
                      </a:r>
                      <a:r>
                        <a:rPr lang="en-US" sz="2000" dirty="0" smtClean="0"/>
                        <a:t> Semester</a:t>
                      </a:r>
                      <a:endParaRPr lang="en-US" sz="2000" dirty="0"/>
                    </a:p>
                  </a:txBody>
                  <a:tcPr/>
                </a:tc>
                <a:tc>
                  <a:txBody>
                    <a:bodyPr/>
                    <a:lstStyle/>
                    <a:p>
                      <a:pPr algn="r"/>
                      <a:r>
                        <a:rPr lang="en-US" sz="2000" dirty="0" smtClean="0"/>
                        <a:t>2</a:t>
                      </a:r>
                      <a:r>
                        <a:rPr lang="en-US" sz="2000" baseline="30000" dirty="0" smtClean="0"/>
                        <a:t>nd</a:t>
                      </a:r>
                      <a:r>
                        <a:rPr lang="en-US" sz="2000" dirty="0" smtClean="0"/>
                        <a:t> Semester</a:t>
                      </a:r>
                      <a:endParaRPr lang="en-US" sz="2000" dirty="0"/>
                    </a:p>
                  </a:txBody>
                  <a:tcPr/>
                </a:tc>
                <a:tc>
                  <a:txBody>
                    <a:bodyPr/>
                    <a:lstStyle/>
                    <a:p>
                      <a:pPr algn="r"/>
                      <a:r>
                        <a:rPr lang="en-US" sz="2000" dirty="0" smtClean="0"/>
                        <a:t>Total</a:t>
                      </a:r>
                      <a:r>
                        <a:rPr lang="en-US" sz="2000" baseline="0" dirty="0" smtClean="0"/>
                        <a:t> for Year</a:t>
                      </a:r>
                      <a:endParaRPr lang="en-US" sz="2000" dirty="0"/>
                    </a:p>
                  </a:txBody>
                  <a:tcPr/>
                </a:tc>
              </a:tr>
              <a:tr h="370840">
                <a:tc>
                  <a:txBody>
                    <a:bodyPr/>
                    <a:lstStyle/>
                    <a:p>
                      <a:r>
                        <a:rPr lang="en-US" sz="2000" dirty="0" smtClean="0"/>
                        <a:t>Tuition and Fees</a:t>
                      </a:r>
                      <a:endParaRPr lang="en-US" sz="2000" dirty="0"/>
                    </a:p>
                  </a:txBody>
                  <a:tcPr/>
                </a:tc>
                <a:tc>
                  <a:txBody>
                    <a:bodyPr/>
                    <a:lstStyle/>
                    <a:p>
                      <a:pPr algn="r"/>
                      <a:endParaRPr lang="en-US" sz="2000" dirty="0"/>
                    </a:p>
                  </a:txBody>
                  <a:tcPr/>
                </a:tc>
                <a:tc>
                  <a:txBody>
                    <a:bodyPr/>
                    <a:lstStyle/>
                    <a:p>
                      <a:pPr algn="r"/>
                      <a:endParaRPr lang="en-US" sz="2000" dirty="0"/>
                    </a:p>
                  </a:txBody>
                  <a:tcPr/>
                </a:tc>
                <a:tc>
                  <a:txBody>
                    <a:bodyPr/>
                    <a:lstStyle/>
                    <a:p>
                      <a:pPr algn="r"/>
                      <a:r>
                        <a:rPr lang="en-US" sz="2000" dirty="0" smtClean="0"/>
                        <a:t>$20,650</a:t>
                      </a:r>
                      <a:endParaRPr lang="en-US" sz="2000" dirty="0"/>
                    </a:p>
                  </a:txBody>
                  <a:tcPr/>
                </a:tc>
              </a:tr>
              <a:tr h="370840">
                <a:tc>
                  <a:txBody>
                    <a:bodyPr/>
                    <a:lstStyle/>
                    <a:p>
                      <a:r>
                        <a:rPr lang="en-US" sz="2000" dirty="0" smtClean="0"/>
                        <a:t>Books and Supplies</a:t>
                      </a:r>
                      <a:endParaRPr lang="en-US" sz="2000" dirty="0"/>
                    </a:p>
                  </a:txBody>
                  <a:tcPr/>
                </a:tc>
                <a:tc>
                  <a:txBody>
                    <a:bodyPr/>
                    <a:lstStyle/>
                    <a:p>
                      <a:pPr algn="r"/>
                      <a:endParaRPr lang="en-US" sz="2000" dirty="0"/>
                    </a:p>
                  </a:txBody>
                  <a:tcPr/>
                </a:tc>
                <a:tc>
                  <a:txBody>
                    <a:bodyPr/>
                    <a:lstStyle/>
                    <a:p>
                      <a:pPr algn="r"/>
                      <a:endParaRPr lang="en-US" sz="2000"/>
                    </a:p>
                  </a:txBody>
                  <a:tcPr/>
                </a:tc>
                <a:tc>
                  <a:txBody>
                    <a:bodyPr/>
                    <a:lstStyle/>
                    <a:p>
                      <a:pPr algn="r"/>
                      <a:r>
                        <a:rPr lang="en-US" sz="2000" dirty="0" smtClean="0"/>
                        <a:t>$  6,600</a:t>
                      </a:r>
                      <a:endParaRPr lang="en-US" sz="2000" dirty="0"/>
                    </a:p>
                  </a:txBody>
                  <a:tcPr/>
                </a:tc>
              </a:tr>
              <a:tr h="370840">
                <a:tc>
                  <a:txBody>
                    <a:bodyPr/>
                    <a:lstStyle/>
                    <a:p>
                      <a:r>
                        <a:rPr lang="en-US" sz="2000" dirty="0" smtClean="0"/>
                        <a:t>Insurance</a:t>
                      </a:r>
                      <a:endParaRPr lang="en-US" sz="2000" dirty="0"/>
                    </a:p>
                  </a:txBody>
                  <a:tcPr/>
                </a:tc>
                <a:tc>
                  <a:txBody>
                    <a:bodyPr/>
                    <a:lstStyle/>
                    <a:p>
                      <a:pPr algn="r"/>
                      <a:r>
                        <a:rPr lang="en-US" sz="2000" dirty="0" smtClean="0"/>
                        <a:t>$</a:t>
                      </a:r>
                      <a:r>
                        <a:rPr lang="en-US" sz="2000" baseline="0" dirty="0" smtClean="0"/>
                        <a:t> 1,460</a:t>
                      </a:r>
                      <a:endParaRPr lang="en-US" sz="2000" dirty="0"/>
                    </a:p>
                  </a:txBody>
                  <a:tcPr/>
                </a:tc>
                <a:tc>
                  <a:txBody>
                    <a:bodyPr/>
                    <a:lstStyle/>
                    <a:p>
                      <a:pPr algn="r"/>
                      <a:r>
                        <a:rPr lang="en-US" sz="2000" dirty="0" smtClean="0"/>
                        <a:t>$ 1,460</a:t>
                      </a:r>
                      <a:endParaRPr lang="en-US" sz="2000" dirty="0"/>
                    </a:p>
                  </a:txBody>
                  <a:tcPr/>
                </a:tc>
                <a:tc>
                  <a:txBody>
                    <a:bodyPr/>
                    <a:lstStyle/>
                    <a:p>
                      <a:pPr algn="r"/>
                      <a:r>
                        <a:rPr lang="en-US" sz="2000" dirty="0" smtClean="0"/>
                        <a:t>$ 2,920</a:t>
                      </a:r>
                      <a:endParaRPr lang="en-US" sz="2000" dirty="0"/>
                    </a:p>
                  </a:txBody>
                  <a:tcPr/>
                </a:tc>
              </a:tr>
              <a:tr h="370840">
                <a:tc>
                  <a:txBody>
                    <a:bodyPr/>
                    <a:lstStyle/>
                    <a:p>
                      <a:r>
                        <a:rPr lang="en-US" sz="2000" dirty="0" smtClean="0"/>
                        <a:t>Rent</a:t>
                      </a:r>
                      <a:endParaRPr lang="en-US" sz="2000" dirty="0"/>
                    </a:p>
                  </a:txBody>
                  <a:tcPr/>
                </a:tc>
                <a:tc>
                  <a:txBody>
                    <a:bodyPr/>
                    <a:lstStyle/>
                    <a:p>
                      <a:pPr algn="r"/>
                      <a:r>
                        <a:rPr lang="en-US" sz="2000" dirty="0" smtClean="0"/>
                        <a:t>$ 4,200</a:t>
                      </a:r>
                      <a:endParaRPr lang="en-US" sz="2000" dirty="0"/>
                    </a:p>
                  </a:txBody>
                  <a:tcPr/>
                </a:tc>
                <a:tc>
                  <a:txBody>
                    <a:bodyPr/>
                    <a:lstStyle/>
                    <a:p>
                      <a:pPr algn="r"/>
                      <a:r>
                        <a:rPr lang="en-US" sz="2000" dirty="0" smtClean="0"/>
                        <a:t>$ 4,200</a:t>
                      </a:r>
                      <a:endParaRPr lang="en-US" sz="2000" dirty="0"/>
                    </a:p>
                  </a:txBody>
                  <a:tcPr/>
                </a:tc>
                <a:tc>
                  <a:txBody>
                    <a:bodyPr/>
                    <a:lstStyle/>
                    <a:p>
                      <a:pPr algn="r"/>
                      <a:r>
                        <a:rPr lang="en-US" sz="2000" dirty="0" smtClean="0"/>
                        <a:t>$  8,400</a:t>
                      </a:r>
                      <a:endParaRPr lang="en-US" sz="2000" dirty="0"/>
                    </a:p>
                  </a:txBody>
                  <a:tcPr/>
                </a:tc>
              </a:tr>
              <a:tr h="370840">
                <a:tc>
                  <a:txBody>
                    <a:bodyPr/>
                    <a:lstStyle/>
                    <a:p>
                      <a:r>
                        <a:rPr lang="en-US" sz="2000" dirty="0" smtClean="0"/>
                        <a:t>Food</a:t>
                      </a:r>
                      <a:endParaRPr lang="en-US" sz="2000" dirty="0"/>
                    </a:p>
                  </a:txBody>
                  <a:tcPr/>
                </a:tc>
                <a:tc>
                  <a:txBody>
                    <a:bodyPr/>
                    <a:lstStyle/>
                    <a:p>
                      <a:pPr algn="r"/>
                      <a:r>
                        <a:rPr lang="en-US" sz="2000" dirty="0" smtClean="0"/>
                        <a:t>$</a:t>
                      </a:r>
                      <a:r>
                        <a:rPr lang="en-US" sz="2000" baseline="0" dirty="0" smtClean="0"/>
                        <a:t> </a:t>
                      </a:r>
                      <a:r>
                        <a:rPr lang="en-US" sz="2000" dirty="0" smtClean="0"/>
                        <a:t>1,600</a:t>
                      </a:r>
                      <a:endParaRPr lang="en-US" sz="2000" dirty="0"/>
                    </a:p>
                  </a:txBody>
                  <a:tcPr/>
                </a:tc>
                <a:tc>
                  <a:txBody>
                    <a:bodyPr/>
                    <a:lstStyle/>
                    <a:p>
                      <a:pPr algn="r"/>
                      <a:r>
                        <a:rPr lang="en-US" sz="2000" dirty="0" smtClean="0"/>
                        <a:t>$ 1,600</a:t>
                      </a:r>
                      <a:endParaRPr lang="en-US" sz="2000" dirty="0"/>
                    </a:p>
                  </a:txBody>
                  <a:tcPr/>
                </a:tc>
                <a:tc>
                  <a:txBody>
                    <a:bodyPr/>
                    <a:lstStyle/>
                    <a:p>
                      <a:pPr algn="r"/>
                      <a:r>
                        <a:rPr lang="en-US" sz="2000" dirty="0" smtClean="0"/>
                        <a:t>$  3,200</a:t>
                      </a:r>
                      <a:endParaRPr lang="en-US" sz="2000" dirty="0"/>
                    </a:p>
                  </a:txBody>
                  <a:tcPr/>
                </a:tc>
              </a:tr>
              <a:tr h="370840">
                <a:tc>
                  <a:txBody>
                    <a:bodyPr/>
                    <a:lstStyle/>
                    <a:p>
                      <a:r>
                        <a:rPr lang="en-US" sz="2000" dirty="0" smtClean="0"/>
                        <a:t>Utilities</a:t>
                      </a:r>
                      <a:endParaRPr lang="en-US" sz="2000" dirty="0"/>
                    </a:p>
                  </a:txBody>
                  <a:tcPr/>
                </a:tc>
                <a:tc>
                  <a:txBody>
                    <a:bodyPr/>
                    <a:lstStyle/>
                    <a:p>
                      <a:pPr algn="r"/>
                      <a:r>
                        <a:rPr lang="en-US" sz="2000" dirty="0" smtClean="0"/>
                        <a:t>$</a:t>
                      </a:r>
                      <a:r>
                        <a:rPr lang="en-US" sz="2000" baseline="0" dirty="0" smtClean="0"/>
                        <a:t>    620</a:t>
                      </a:r>
                      <a:endParaRPr lang="en-US" sz="2000" dirty="0"/>
                    </a:p>
                  </a:txBody>
                  <a:tcPr/>
                </a:tc>
                <a:tc>
                  <a:txBody>
                    <a:bodyPr/>
                    <a:lstStyle/>
                    <a:p>
                      <a:pPr algn="r"/>
                      <a:r>
                        <a:rPr lang="en-US" sz="2000" dirty="0" smtClean="0"/>
                        <a:t>$    620</a:t>
                      </a:r>
                      <a:endParaRPr lang="en-US" sz="2000" dirty="0"/>
                    </a:p>
                  </a:txBody>
                  <a:tcPr/>
                </a:tc>
                <a:tc>
                  <a:txBody>
                    <a:bodyPr/>
                    <a:lstStyle/>
                    <a:p>
                      <a:pPr algn="r"/>
                      <a:r>
                        <a:rPr lang="en-US" sz="2000" dirty="0" smtClean="0"/>
                        <a:t>$  1,240</a:t>
                      </a:r>
                      <a:endParaRPr lang="en-US" sz="2000" dirty="0"/>
                    </a:p>
                  </a:txBody>
                  <a:tcPr/>
                </a:tc>
              </a:tr>
              <a:tr h="370840">
                <a:tc>
                  <a:txBody>
                    <a:bodyPr/>
                    <a:lstStyle/>
                    <a:p>
                      <a:r>
                        <a:rPr lang="en-US" sz="2000" dirty="0" smtClean="0"/>
                        <a:t>Transportation</a:t>
                      </a:r>
                      <a:endParaRPr lang="en-US" sz="2000" dirty="0"/>
                    </a:p>
                  </a:txBody>
                  <a:tcPr/>
                </a:tc>
                <a:tc>
                  <a:txBody>
                    <a:bodyPr/>
                    <a:lstStyle/>
                    <a:p>
                      <a:pPr algn="r"/>
                      <a:r>
                        <a:rPr lang="en-US" sz="2000" dirty="0" smtClean="0"/>
                        <a:t>$ 1,900</a:t>
                      </a:r>
                      <a:endParaRPr lang="en-US" sz="2000" dirty="0"/>
                    </a:p>
                  </a:txBody>
                  <a:tcPr/>
                </a:tc>
                <a:tc>
                  <a:txBody>
                    <a:bodyPr/>
                    <a:lstStyle/>
                    <a:p>
                      <a:pPr algn="r"/>
                      <a:r>
                        <a:rPr lang="en-US" sz="2000" dirty="0" smtClean="0"/>
                        <a:t>$ 1,900</a:t>
                      </a:r>
                      <a:endParaRPr lang="en-US" sz="2000" dirty="0"/>
                    </a:p>
                  </a:txBody>
                  <a:tcPr/>
                </a:tc>
                <a:tc>
                  <a:txBody>
                    <a:bodyPr/>
                    <a:lstStyle/>
                    <a:p>
                      <a:pPr algn="r"/>
                      <a:r>
                        <a:rPr lang="en-US" sz="2000" dirty="0" smtClean="0"/>
                        <a:t>$  3,800</a:t>
                      </a:r>
                      <a:endParaRPr lang="en-US" sz="2000" dirty="0"/>
                    </a:p>
                  </a:txBody>
                  <a:tcPr/>
                </a:tc>
              </a:tr>
              <a:tr h="370840">
                <a:tc>
                  <a:txBody>
                    <a:bodyPr/>
                    <a:lstStyle/>
                    <a:p>
                      <a:r>
                        <a:rPr lang="en-US" sz="2000" dirty="0" smtClean="0"/>
                        <a:t>Personal</a:t>
                      </a:r>
                      <a:endParaRPr lang="en-US" sz="2000" dirty="0"/>
                    </a:p>
                  </a:txBody>
                  <a:tcPr/>
                </a:tc>
                <a:tc>
                  <a:txBody>
                    <a:bodyPr/>
                    <a:lstStyle/>
                    <a:p>
                      <a:pPr algn="r"/>
                      <a:r>
                        <a:rPr lang="en-US" sz="2000" dirty="0" smtClean="0"/>
                        <a:t>$ 1,600</a:t>
                      </a:r>
                      <a:endParaRPr lang="en-US" sz="2000" dirty="0"/>
                    </a:p>
                  </a:txBody>
                  <a:tcPr/>
                </a:tc>
                <a:tc>
                  <a:txBody>
                    <a:bodyPr/>
                    <a:lstStyle/>
                    <a:p>
                      <a:pPr algn="r"/>
                      <a:r>
                        <a:rPr lang="en-US" sz="2000" dirty="0" smtClean="0"/>
                        <a:t>$ 1,600</a:t>
                      </a:r>
                      <a:endParaRPr lang="en-US" sz="2000" dirty="0"/>
                    </a:p>
                  </a:txBody>
                  <a:tcPr/>
                </a:tc>
                <a:tc>
                  <a:txBody>
                    <a:bodyPr/>
                    <a:lstStyle/>
                    <a:p>
                      <a:pPr algn="r"/>
                      <a:r>
                        <a:rPr lang="en-US" sz="2000" dirty="0" smtClean="0"/>
                        <a:t>$</a:t>
                      </a:r>
                      <a:r>
                        <a:rPr lang="en-US" sz="2000" baseline="0" dirty="0" smtClean="0"/>
                        <a:t>  3,200</a:t>
                      </a:r>
                      <a:endParaRPr lang="en-US" sz="2000" dirty="0"/>
                    </a:p>
                  </a:txBody>
                  <a:tcPr/>
                </a:tc>
              </a:tr>
              <a:tr h="370840">
                <a:tc>
                  <a:txBody>
                    <a:bodyPr/>
                    <a:lstStyle/>
                    <a:p>
                      <a:pPr algn="ctr"/>
                      <a:r>
                        <a:rPr lang="en-US" sz="2000" dirty="0" smtClean="0"/>
                        <a:t>TOTAL</a:t>
                      </a:r>
                      <a:endParaRPr lang="en-US" sz="2000" dirty="0"/>
                    </a:p>
                  </a:txBody>
                  <a:tcPr/>
                </a:tc>
                <a:tc>
                  <a:txBody>
                    <a:bodyPr/>
                    <a:lstStyle/>
                    <a:p>
                      <a:pPr algn="r"/>
                      <a:endParaRPr lang="en-US" sz="2000" dirty="0"/>
                    </a:p>
                  </a:txBody>
                  <a:tcPr/>
                </a:tc>
                <a:tc>
                  <a:txBody>
                    <a:bodyPr/>
                    <a:lstStyle/>
                    <a:p>
                      <a:pPr algn="r"/>
                      <a:endParaRPr lang="en-US" sz="2000" dirty="0"/>
                    </a:p>
                  </a:txBody>
                  <a:tcPr/>
                </a:tc>
                <a:tc>
                  <a:txBody>
                    <a:bodyPr/>
                    <a:lstStyle/>
                    <a:p>
                      <a:pPr algn="r"/>
                      <a:r>
                        <a:rPr lang="en-US" sz="2000" b="1" dirty="0" smtClean="0"/>
                        <a:t>$ 50,010</a:t>
                      </a:r>
                      <a:endParaRPr lang="en-US" sz="2000" b="1" dirty="0"/>
                    </a:p>
                  </a:txBody>
                  <a:tcPr/>
                </a:tc>
              </a:tr>
            </a:tbl>
          </a:graphicData>
        </a:graphic>
      </p:graphicFrame>
    </p:spTree>
    <p:extLst>
      <p:ext uri="{BB962C8B-B14F-4D97-AF65-F5344CB8AC3E}">
        <p14:creationId xmlns:p14="http://schemas.microsoft.com/office/powerpoint/2010/main" val="1371646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Borrow Only What You Need</a:t>
            </a:r>
            <a:endParaRPr lang="en-US" sz="4000" dirty="0">
              <a:solidFill>
                <a:srgbClr val="FFC000"/>
              </a:solidFill>
            </a:endParaRPr>
          </a:p>
        </p:txBody>
      </p:sp>
      <p:sp>
        <p:nvSpPr>
          <p:cNvPr id="3" name="Content Placeholder 2"/>
          <p:cNvSpPr>
            <a:spLocks noGrp="1"/>
          </p:cNvSpPr>
          <p:nvPr>
            <p:ph idx="1"/>
          </p:nvPr>
        </p:nvSpPr>
        <p:spPr>
          <a:xfrm>
            <a:off x="457200" y="1600200"/>
            <a:ext cx="7620000" cy="4525963"/>
          </a:xfrm>
        </p:spPr>
        <p:txBody>
          <a:bodyPr/>
          <a:lstStyle/>
          <a:p>
            <a:r>
              <a:rPr lang="en-US" dirty="0" smtClean="0">
                <a:solidFill>
                  <a:srgbClr val="0992E7"/>
                </a:solidFill>
              </a:rPr>
              <a:t>Banks lend what they are confident you can repay</a:t>
            </a:r>
          </a:p>
          <a:p>
            <a:r>
              <a:rPr lang="en-US" dirty="0" smtClean="0">
                <a:solidFill>
                  <a:srgbClr val="0992E7"/>
                </a:solidFill>
              </a:rPr>
              <a:t>Constructing a budget is crucial</a:t>
            </a:r>
          </a:p>
          <a:p>
            <a:r>
              <a:rPr lang="en-US" dirty="0" smtClean="0"/>
              <a:t>Borrowing now affects borrowing later</a:t>
            </a:r>
          </a:p>
          <a:p>
            <a:r>
              <a:rPr lang="en-US" dirty="0" smtClean="0"/>
              <a:t>It affects your future earnings</a:t>
            </a:r>
          </a:p>
          <a:p>
            <a:r>
              <a:rPr lang="en-US" dirty="0" smtClean="0"/>
              <a:t>Debt affects your personal life</a:t>
            </a:r>
          </a:p>
        </p:txBody>
      </p:sp>
    </p:spTree>
    <p:extLst>
      <p:ext uri="{BB962C8B-B14F-4D97-AF65-F5344CB8AC3E}">
        <p14:creationId xmlns:p14="http://schemas.microsoft.com/office/powerpoint/2010/main" val="2479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Life-Changing Effects of Debt</a:t>
            </a:r>
            <a:endParaRPr lang="en-US" sz="4000" dirty="0">
              <a:solidFill>
                <a:srgbClr val="FFC000"/>
              </a:solidFill>
            </a:endParaRPr>
          </a:p>
        </p:txBody>
      </p:sp>
      <p:sp>
        <p:nvSpPr>
          <p:cNvPr id="3" name="Content Placeholder 2"/>
          <p:cNvSpPr>
            <a:spLocks noGrp="1"/>
          </p:cNvSpPr>
          <p:nvPr>
            <p:ph idx="1"/>
          </p:nvPr>
        </p:nvSpPr>
        <p:spPr/>
        <p:txBody>
          <a:bodyPr>
            <a:normAutofit/>
          </a:bodyPr>
          <a:lstStyle/>
          <a:p>
            <a:r>
              <a:rPr lang="en-US" dirty="0" smtClean="0"/>
              <a:t>Starts in college</a:t>
            </a:r>
          </a:p>
          <a:p>
            <a:r>
              <a:rPr lang="en-US" dirty="0" smtClean="0"/>
              <a:t>It increases stress – affects your health</a:t>
            </a:r>
          </a:p>
          <a:p>
            <a:r>
              <a:rPr lang="en-US" dirty="0" smtClean="0"/>
              <a:t>Relationships are affected</a:t>
            </a:r>
          </a:p>
          <a:p>
            <a:r>
              <a:rPr lang="en-US" dirty="0" smtClean="0"/>
              <a:t>Families are emotionally devastated</a:t>
            </a:r>
          </a:p>
          <a:p>
            <a:r>
              <a:rPr lang="en-US" dirty="0" smtClean="0"/>
              <a:t>Performance affected</a:t>
            </a:r>
          </a:p>
          <a:p>
            <a:r>
              <a:rPr lang="en-US" dirty="0" smtClean="0"/>
              <a:t>Next generation</a:t>
            </a:r>
          </a:p>
          <a:p>
            <a:r>
              <a:rPr lang="en-US" dirty="0" smtClean="0"/>
              <a:t>Chance to enjoy life</a:t>
            </a:r>
          </a:p>
          <a:p>
            <a:endParaRPr lang="en-US" dirty="0"/>
          </a:p>
        </p:txBody>
      </p:sp>
    </p:spTree>
    <p:extLst>
      <p:ext uri="{BB962C8B-B14F-4D97-AF65-F5344CB8AC3E}">
        <p14:creationId xmlns:p14="http://schemas.microsoft.com/office/powerpoint/2010/main" val="1940233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Borrow Only What You Need</a:t>
            </a:r>
            <a:endParaRPr lang="en-US" sz="4000" dirty="0">
              <a:solidFill>
                <a:srgbClr val="FFC000"/>
              </a:solidFill>
            </a:endParaRPr>
          </a:p>
        </p:txBody>
      </p:sp>
      <p:sp>
        <p:nvSpPr>
          <p:cNvPr id="3" name="Content Placeholder 2"/>
          <p:cNvSpPr>
            <a:spLocks noGrp="1"/>
          </p:cNvSpPr>
          <p:nvPr>
            <p:ph idx="1"/>
          </p:nvPr>
        </p:nvSpPr>
        <p:spPr>
          <a:xfrm>
            <a:off x="457200" y="1600200"/>
            <a:ext cx="7467600" cy="4525963"/>
          </a:xfrm>
        </p:spPr>
        <p:txBody>
          <a:bodyPr/>
          <a:lstStyle/>
          <a:p>
            <a:r>
              <a:rPr lang="en-US" dirty="0" smtClean="0">
                <a:solidFill>
                  <a:srgbClr val="00B0F0"/>
                </a:solidFill>
              </a:rPr>
              <a:t>Banks lend what they are confident you can repay</a:t>
            </a:r>
          </a:p>
          <a:p>
            <a:r>
              <a:rPr lang="en-US" dirty="0" smtClean="0">
                <a:solidFill>
                  <a:srgbClr val="00B0F0"/>
                </a:solidFill>
              </a:rPr>
              <a:t>Constructing a budget is crucial</a:t>
            </a:r>
          </a:p>
          <a:p>
            <a:r>
              <a:rPr lang="en-US" dirty="0" smtClean="0">
                <a:solidFill>
                  <a:srgbClr val="00B0F0"/>
                </a:solidFill>
              </a:rPr>
              <a:t>Borrowing now affects borrowing later</a:t>
            </a:r>
          </a:p>
          <a:p>
            <a:r>
              <a:rPr lang="en-US" dirty="0" smtClean="0">
                <a:solidFill>
                  <a:srgbClr val="00B0F0"/>
                </a:solidFill>
              </a:rPr>
              <a:t>It affects your future earnings</a:t>
            </a:r>
          </a:p>
          <a:p>
            <a:r>
              <a:rPr lang="en-US" dirty="0" smtClean="0">
                <a:solidFill>
                  <a:srgbClr val="00B0F0"/>
                </a:solidFill>
              </a:rPr>
              <a:t>Debt affects your personal life</a:t>
            </a:r>
          </a:p>
          <a:p>
            <a:r>
              <a:rPr lang="en-US" dirty="0" smtClean="0"/>
              <a:t>You cannot walk away from the debt</a:t>
            </a:r>
          </a:p>
        </p:txBody>
      </p:sp>
    </p:spTree>
    <p:extLst>
      <p:ext uri="{BB962C8B-B14F-4D97-AF65-F5344CB8AC3E}">
        <p14:creationId xmlns:p14="http://schemas.microsoft.com/office/powerpoint/2010/main" val="3497941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9372600" cy="1143000"/>
          </a:xfrm>
        </p:spPr>
        <p:txBody>
          <a:bodyPr>
            <a:normAutofit/>
          </a:bodyPr>
          <a:lstStyle/>
          <a:p>
            <a:pPr algn="l"/>
            <a:r>
              <a:rPr lang="en-US" sz="4000" dirty="0" smtClean="0">
                <a:solidFill>
                  <a:srgbClr val="FFC000"/>
                </a:solidFill>
              </a:rPr>
              <a:t>Default and Delinquency</a:t>
            </a:r>
            <a:endParaRPr lang="en-US" sz="4000" dirty="0">
              <a:solidFill>
                <a:srgbClr val="FFC000"/>
              </a:solidFill>
            </a:endParaRPr>
          </a:p>
        </p:txBody>
      </p:sp>
      <p:sp>
        <p:nvSpPr>
          <p:cNvPr id="3" name="Content Placeholder 2"/>
          <p:cNvSpPr>
            <a:spLocks noGrp="1"/>
          </p:cNvSpPr>
          <p:nvPr>
            <p:ph idx="1"/>
          </p:nvPr>
        </p:nvSpPr>
        <p:spPr>
          <a:xfrm>
            <a:off x="457200" y="1600200"/>
            <a:ext cx="8153400" cy="4525963"/>
          </a:xfrm>
        </p:spPr>
        <p:txBody>
          <a:bodyPr>
            <a:normAutofit lnSpcReduction="10000"/>
          </a:bodyPr>
          <a:lstStyle/>
          <a:p>
            <a:r>
              <a:rPr lang="en-US" sz="2800" dirty="0" smtClean="0"/>
              <a:t>Delinquency is a late payment</a:t>
            </a:r>
          </a:p>
          <a:p>
            <a:r>
              <a:rPr lang="en-US" sz="2800" dirty="0" smtClean="0"/>
              <a:t>Several of these can affect your credit rating</a:t>
            </a:r>
          </a:p>
          <a:p>
            <a:r>
              <a:rPr lang="en-US" sz="2800" dirty="0" smtClean="0"/>
              <a:t>Default means 270 days of repayment delinquency</a:t>
            </a:r>
          </a:p>
          <a:p>
            <a:r>
              <a:rPr lang="en-US" sz="2800" dirty="0" smtClean="0"/>
              <a:t>This will affect your credit and possibly jeopardize your license in some states</a:t>
            </a:r>
          </a:p>
          <a:p>
            <a:r>
              <a:rPr lang="en-US" sz="2800" dirty="0" smtClean="0"/>
              <a:t>Student loan debt is on a par with child support and overdue taxes</a:t>
            </a:r>
          </a:p>
          <a:p>
            <a:r>
              <a:rPr lang="en-US" sz="2800" dirty="0" smtClean="0"/>
              <a:t>It is not excused by bankruptcy</a:t>
            </a:r>
          </a:p>
          <a:p>
            <a:r>
              <a:rPr lang="en-US" sz="2800" dirty="0" smtClean="0"/>
              <a:t>Federal government can garnish wages and Social Security</a:t>
            </a:r>
            <a:endParaRPr lang="en-US" sz="2800" dirty="0"/>
          </a:p>
        </p:txBody>
      </p:sp>
    </p:spTree>
    <p:extLst>
      <p:ext uri="{BB962C8B-B14F-4D97-AF65-F5344CB8AC3E}">
        <p14:creationId xmlns:p14="http://schemas.microsoft.com/office/powerpoint/2010/main" val="1483944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MB30_M"/>
          <p:cNvPicPr preferRelativeResize="0">
            <a:picLocks noChangeArrowheads="1"/>
          </p:cNvPicPr>
          <p:nvPr/>
        </p:nvPicPr>
        <p:blipFill>
          <a:blip r:embed="rId2">
            <a:extLst>
              <a:ext uri="{28A0092B-C50C-407E-A947-70E740481C1C}">
                <a14:useLocalDpi xmlns:a14="http://schemas.microsoft.com/office/drawing/2010/main" val="0"/>
              </a:ext>
            </a:extLst>
          </a:blip>
          <a:srcRect t="14030" b="9216"/>
          <a:stretch>
            <a:fillRect/>
          </a:stretch>
        </p:blipFill>
        <p:spPr bwMode="auto">
          <a:xfrm>
            <a:off x="0" y="0"/>
            <a:ext cx="92329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458200" cy="1143000"/>
          </a:xfrm>
        </p:spPr>
        <p:txBody>
          <a:bodyPr>
            <a:normAutofit fontScale="90000"/>
          </a:bodyPr>
          <a:lstStyle/>
          <a:p>
            <a:pPr algn="l"/>
            <a:r>
              <a:rPr lang="en-US" dirty="0" smtClean="0">
                <a:solidFill>
                  <a:srgbClr val="FFC000"/>
                </a:solidFill>
              </a:rPr>
              <a:t>Time Value </a:t>
            </a:r>
            <a:br>
              <a:rPr lang="en-US" dirty="0" smtClean="0">
                <a:solidFill>
                  <a:srgbClr val="FFC000"/>
                </a:solidFill>
              </a:rPr>
            </a:br>
            <a:r>
              <a:rPr lang="en-US" dirty="0" smtClean="0">
                <a:solidFill>
                  <a:srgbClr val="FFC000"/>
                </a:solidFill>
              </a:rPr>
              <a:t>of Money</a:t>
            </a:r>
            <a:endParaRPr lang="en-US" dirty="0">
              <a:solidFill>
                <a:srgbClr val="FFC000"/>
              </a:solidFill>
            </a:endParaRPr>
          </a:p>
        </p:txBody>
      </p:sp>
    </p:spTree>
    <p:extLst>
      <p:ext uri="{BB962C8B-B14F-4D97-AF65-F5344CB8AC3E}">
        <p14:creationId xmlns:p14="http://schemas.microsoft.com/office/powerpoint/2010/main" val="20248842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pPr algn="l"/>
            <a:r>
              <a:rPr lang="en-US" dirty="0" smtClean="0">
                <a:solidFill>
                  <a:srgbClr val="FFC000"/>
                </a:solidFill>
              </a:rPr>
              <a:t>Understanding the Effects of Interest</a:t>
            </a:r>
            <a:br>
              <a:rPr lang="en-US" dirty="0" smtClean="0">
                <a:solidFill>
                  <a:srgbClr val="FFC000"/>
                </a:solidFill>
              </a:rPr>
            </a:br>
            <a:r>
              <a:rPr lang="en-US" sz="3100" dirty="0" smtClean="0">
                <a:solidFill>
                  <a:srgbClr val="FFC000"/>
                </a:solidFill>
              </a:rPr>
              <a:t>Future Value of Current Dollar</a:t>
            </a:r>
            <a:endParaRPr lang="en-US" sz="3100" dirty="0">
              <a:solidFill>
                <a:srgbClr val="FFC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46449574"/>
              </p:ext>
            </p:extLst>
          </p:nvPr>
        </p:nvGraphicFramePr>
        <p:xfrm>
          <a:off x="457200" y="1600200"/>
          <a:ext cx="83058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62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1906" name="Picture 2" descr="SMB19_M"/>
          <p:cNvPicPr>
            <a:picLocks noChangeAspect="1" noChangeArrowheads="1"/>
          </p:cNvPicPr>
          <p:nvPr/>
        </p:nvPicPr>
        <p:blipFill rotWithShape="1">
          <a:blip r:embed="rId3">
            <a:extLst>
              <a:ext uri="{28A0092B-C50C-407E-A947-70E740481C1C}">
                <a14:useLocalDpi xmlns:a14="http://schemas.microsoft.com/office/drawing/2010/main" val="0"/>
              </a:ext>
            </a:extLst>
          </a:blip>
          <a:srcRect l="2834" t="19500" r="9666" b="12653"/>
          <a:stretch/>
        </p:blipFill>
        <p:spPr bwMode="auto">
          <a:xfrm>
            <a:off x="-30481" y="-381001"/>
            <a:ext cx="9240694" cy="7620001"/>
          </a:xfrm>
          <a:prstGeom prst="rect">
            <a:avLst/>
          </a:prstGeom>
          <a:noFill/>
          <a:extLst>
            <a:ext uri="{909E8E84-426E-40DD-AFC4-6F175D3DCCD1}">
              <a14:hiddenFill xmlns:a14="http://schemas.microsoft.com/office/drawing/2010/main">
                <a:solidFill>
                  <a:srgbClr val="FFFFFF"/>
                </a:solidFill>
              </a14:hiddenFill>
            </a:ext>
          </a:extLst>
        </p:spPr>
      </p:pic>
      <p:sp>
        <p:nvSpPr>
          <p:cNvPr id="1531907" name="Rectangle 3"/>
          <p:cNvSpPr>
            <a:spLocks noGrp="1" noChangeArrowheads="1"/>
          </p:cNvSpPr>
          <p:nvPr>
            <p:ph type="title"/>
          </p:nvPr>
        </p:nvSpPr>
        <p:spPr>
          <a:xfrm>
            <a:off x="228600" y="304800"/>
            <a:ext cx="7162800" cy="914400"/>
          </a:xfrm>
        </p:spPr>
        <p:txBody>
          <a:bodyPr>
            <a:normAutofit fontScale="90000"/>
          </a:bodyPr>
          <a:lstStyle/>
          <a:p>
            <a:r>
              <a:rPr lang="en-US" dirty="0" smtClean="0">
                <a:solidFill>
                  <a:srgbClr val="FFC000"/>
                </a:solidFill>
              </a:rPr>
              <a:t>Where Most Students End Up</a:t>
            </a:r>
            <a:endParaRPr lang="en-US" dirty="0">
              <a:solidFill>
                <a:srgbClr val="FFC000"/>
              </a:solidFill>
            </a:endParaRPr>
          </a:p>
        </p:txBody>
      </p:sp>
    </p:spTree>
    <p:extLst>
      <p:ext uri="{BB962C8B-B14F-4D97-AF65-F5344CB8AC3E}">
        <p14:creationId xmlns:p14="http://schemas.microsoft.com/office/powerpoint/2010/main" val="32977274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The Rule of 72</a:t>
            </a:r>
            <a:endParaRPr lang="en-US" sz="4000" dirty="0">
              <a:solidFill>
                <a:srgbClr val="FFC000"/>
              </a:solidFill>
            </a:endParaRPr>
          </a:p>
        </p:txBody>
      </p:sp>
      <p:sp>
        <p:nvSpPr>
          <p:cNvPr id="3" name="Content Placeholder 2"/>
          <p:cNvSpPr>
            <a:spLocks noGrp="1"/>
          </p:cNvSpPr>
          <p:nvPr>
            <p:ph idx="1"/>
          </p:nvPr>
        </p:nvSpPr>
        <p:spPr/>
        <p:txBody>
          <a:bodyPr/>
          <a:lstStyle/>
          <a:p>
            <a:r>
              <a:rPr lang="en-US" dirty="0" smtClean="0"/>
              <a:t>A quick and easy way to determine the effect of compounding</a:t>
            </a:r>
          </a:p>
          <a:p>
            <a:r>
              <a:rPr lang="en-US" dirty="0" smtClean="0"/>
              <a:t>It determines the number of years for your money, or when borrowing, the amount paid, to double</a:t>
            </a:r>
          </a:p>
          <a:p>
            <a:r>
              <a:rPr lang="en-US" dirty="0" smtClean="0"/>
              <a:t>The time for your money to double is 72 divided by the interest rate</a:t>
            </a:r>
            <a:endParaRPr lang="en-US" dirty="0"/>
          </a:p>
        </p:txBody>
      </p:sp>
    </p:spTree>
    <p:extLst>
      <p:ext uri="{BB962C8B-B14F-4D97-AF65-F5344CB8AC3E}">
        <p14:creationId xmlns:p14="http://schemas.microsoft.com/office/powerpoint/2010/main" val="2974620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C000"/>
                </a:solidFill>
              </a:rPr>
              <a:t>Understanding Student Loan Debt</a:t>
            </a:r>
            <a:endParaRPr lang="en-US" dirty="0">
              <a:solidFill>
                <a:srgbClr val="FFC000"/>
              </a:solidFill>
            </a:endParaRPr>
          </a:p>
        </p:txBody>
      </p:sp>
      <p:sp>
        <p:nvSpPr>
          <p:cNvPr id="3" name="Content Placeholder 2"/>
          <p:cNvSpPr>
            <a:spLocks noGrp="1"/>
          </p:cNvSpPr>
          <p:nvPr>
            <p:ph idx="1"/>
          </p:nvPr>
        </p:nvSpPr>
        <p:spPr/>
        <p:txBody>
          <a:bodyPr>
            <a:normAutofit lnSpcReduction="10000"/>
          </a:bodyPr>
          <a:lstStyle/>
          <a:p>
            <a:r>
              <a:rPr lang="en-US" dirty="0" smtClean="0"/>
              <a:t>Stafford loans charge a fixed rate of 6.80% for any new loans as of 7/1/2006</a:t>
            </a:r>
          </a:p>
          <a:p>
            <a:r>
              <a:rPr lang="en-US" dirty="0" smtClean="0"/>
              <a:t>Subsidized funds do not accrue interest while you are in school</a:t>
            </a:r>
          </a:p>
          <a:p>
            <a:r>
              <a:rPr lang="en-US" dirty="0" smtClean="0"/>
              <a:t>The maximum subsidized amount per academic year is $8,500</a:t>
            </a:r>
          </a:p>
          <a:p>
            <a:r>
              <a:rPr lang="en-US" dirty="0" smtClean="0"/>
              <a:t>Unsubsidized funds accrue interest while you are in school (maximum per year is $36,667)</a:t>
            </a:r>
          </a:p>
          <a:p>
            <a:r>
              <a:rPr lang="en-US" dirty="0" smtClean="0"/>
              <a:t>If possible, pay quarterly interest statement</a:t>
            </a:r>
            <a:endParaRPr lang="en-US" dirty="0"/>
          </a:p>
        </p:txBody>
      </p:sp>
    </p:spTree>
    <p:extLst>
      <p:ext uri="{BB962C8B-B14F-4D97-AF65-F5344CB8AC3E}">
        <p14:creationId xmlns:p14="http://schemas.microsoft.com/office/powerpoint/2010/main" val="335156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SMB09_M"/>
          <p:cNvPicPr preferRelativeResize="0">
            <a:picLocks noChangeArrowheads="1"/>
          </p:cNvPicPr>
          <p:nvPr/>
        </p:nvPicPr>
        <p:blipFill>
          <a:blip r:embed="rId2">
            <a:extLst>
              <a:ext uri="{28A0092B-C50C-407E-A947-70E740481C1C}">
                <a14:useLocalDpi xmlns:a14="http://schemas.microsoft.com/office/drawing/2010/main" val="0"/>
              </a:ext>
            </a:extLst>
          </a:blip>
          <a:srcRect t="14030" b="6740"/>
          <a:stretch>
            <a:fillRect/>
          </a:stretch>
        </p:blipFill>
        <p:spPr bwMode="auto">
          <a:xfrm>
            <a:off x="0" y="-228600"/>
            <a:ext cx="92329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lgn="l"/>
            <a:r>
              <a:rPr lang="en-US" sz="4000" dirty="0" smtClean="0">
                <a:solidFill>
                  <a:srgbClr val="FFC000"/>
                </a:solidFill>
              </a:rPr>
              <a:t>Loan Repayment</a:t>
            </a:r>
            <a:endParaRPr lang="en-US" sz="4000" dirty="0">
              <a:solidFill>
                <a:srgbClr val="FFC000"/>
              </a:solidFill>
            </a:endParaRPr>
          </a:p>
        </p:txBody>
      </p:sp>
    </p:spTree>
    <p:extLst>
      <p:ext uri="{BB962C8B-B14F-4D97-AF65-F5344CB8AC3E}">
        <p14:creationId xmlns:p14="http://schemas.microsoft.com/office/powerpoint/2010/main" val="78398931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C000"/>
                </a:solidFill>
              </a:rPr>
              <a:t>Loan Repayments</a:t>
            </a:r>
            <a:r>
              <a:rPr lang="en-US" sz="4000" dirty="0" smtClean="0">
                <a:solidFill>
                  <a:srgbClr val="FFC000"/>
                </a:solidFill>
              </a:rPr>
              <a:t/>
            </a:r>
            <a:br>
              <a:rPr lang="en-US" sz="4000" dirty="0" smtClean="0">
                <a:solidFill>
                  <a:srgbClr val="FFC000"/>
                </a:solidFill>
              </a:rPr>
            </a:br>
            <a:r>
              <a:rPr lang="en-US" sz="3100" dirty="0" smtClean="0">
                <a:solidFill>
                  <a:srgbClr val="FFC000"/>
                </a:solidFill>
              </a:rPr>
              <a:t>Monthly Payments on $1,000</a:t>
            </a:r>
            <a:endParaRPr lang="en-US" sz="31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0031174"/>
              </p:ext>
            </p:extLst>
          </p:nvPr>
        </p:nvGraphicFramePr>
        <p:xfrm>
          <a:off x="1066800" y="1584959"/>
          <a:ext cx="6400800" cy="4754880"/>
        </p:xfrm>
        <a:graphic>
          <a:graphicData uri="http://schemas.openxmlformats.org/drawingml/2006/table">
            <a:tbl>
              <a:tblPr firstRow="1" bandRow="1">
                <a:tableStyleId>{5C22544A-7EE6-4342-B048-85BDC9FD1C3A}</a:tableStyleId>
              </a:tblPr>
              <a:tblGrid>
                <a:gridCol w="1055077"/>
                <a:gridCol w="1078523"/>
                <a:gridCol w="1066800"/>
                <a:gridCol w="1066800"/>
                <a:gridCol w="1066800"/>
                <a:gridCol w="1066800"/>
              </a:tblGrid>
              <a:tr h="370840">
                <a:tc>
                  <a:txBody>
                    <a:bodyPr/>
                    <a:lstStyle/>
                    <a:p>
                      <a:pPr algn="ct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6%</a:t>
                      </a:r>
                      <a:endParaRPr lang="en-US" sz="2000" dirty="0"/>
                    </a:p>
                  </a:txBody>
                  <a:tcPr/>
                </a:tc>
                <a:tc>
                  <a:txBody>
                    <a:bodyPr/>
                    <a:lstStyle/>
                    <a:p>
                      <a:pPr algn="ctr"/>
                      <a:r>
                        <a:rPr lang="en-US" sz="2000" dirty="0" smtClean="0"/>
                        <a:t>8%</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12%</a:t>
                      </a:r>
                      <a:endParaRPr lang="en-US" sz="2000" dirty="0"/>
                    </a:p>
                  </a:txBody>
                  <a:tcPr/>
                </a:tc>
              </a:tr>
              <a:tr h="370840">
                <a:tc>
                  <a:txBody>
                    <a:bodyPr/>
                    <a:lstStyle/>
                    <a:p>
                      <a:pPr algn="ctr"/>
                      <a:r>
                        <a:rPr lang="en-US" sz="2000" dirty="0" smtClean="0"/>
                        <a:t>5</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18.42</a:t>
                      </a:r>
                      <a:endParaRPr lang="en-US" sz="2000" dirty="0"/>
                    </a:p>
                  </a:txBody>
                  <a:tcPr/>
                </a:tc>
                <a:tc>
                  <a:txBody>
                    <a:bodyPr/>
                    <a:lstStyle/>
                    <a:p>
                      <a:pPr algn="ctr"/>
                      <a:r>
                        <a:rPr lang="en-US" sz="2000" dirty="0" smtClean="0"/>
                        <a:t>19.33</a:t>
                      </a:r>
                      <a:endParaRPr lang="en-US" sz="2000" dirty="0"/>
                    </a:p>
                  </a:txBody>
                  <a:tcPr/>
                </a:tc>
                <a:tc>
                  <a:txBody>
                    <a:bodyPr/>
                    <a:lstStyle/>
                    <a:p>
                      <a:pPr algn="ctr"/>
                      <a:r>
                        <a:rPr lang="en-US" sz="2000" dirty="0" smtClean="0"/>
                        <a:t>20.28</a:t>
                      </a:r>
                      <a:endParaRPr lang="en-US" sz="2000" dirty="0"/>
                    </a:p>
                  </a:txBody>
                  <a:tcPr/>
                </a:tc>
                <a:tc>
                  <a:txBody>
                    <a:bodyPr/>
                    <a:lstStyle/>
                    <a:p>
                      <a:pPr algn="ctr"/>
                      <a:r>
                        <a:rPr lang="en-US" sz="2000" dirty="0" smtClean="0"/>
                        <a:t>21.25</a:t>
                      </a:r>
                      <a:endParaRPr lang="en-US" sz="2000" dirty="0"/>
                    </a:p>
                  </a:txBody>
                  <a:tcPr/>
                </a:tc>
                <a:tc>
                  <a:txBody>
                    <a:bodyPr/>
                    <a:lstStyle/>
                    <a:p>
                      <a:pPr algn="ctr"/>
                      <a:r>
                        <a:rPr lang="en-US" sz="2000" dirty="0" smtClean="0"/>
                        <a:t>22.24</a:t>
                      </a:r>
                      <a:endParaRPr lang="en-US" sz="2000" dirty="0"/>
                    </a:p>
                  </a:txBody>
                  <a:tcPr/>
                </a:tc>
              </a:tr>
              <a:tr h="370840">
                <a:tc>
                  <a:txBody>
                    <a:bodyPr/>
                    <a:lstStyle/>
                    <a:p>
                      <a:pPr algn="ctr"/>
                      <a:r>
                        <a:rPr lang="en-US" sz="2000" dirty="0" smtClean="0"/>
                        <a:t>6</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15.65</a:t>
                      </a:r>
                      <a:endParaRPr lang="en-US" sz="2000" dirty="0"/>
                    </a:p>
                  </a:txBody>
                  <a:tcPr/>
                </a:tc>
                <a:tc>
                  <a:txBody>
                    <a:bodyPr/>
                    <a:lstStyle/>
                    <a:p>
                      <a:pPr algn="ctr"/>
                      <a:r>
                        <a:rPr lang="en-US" sz="2000" dirty="0" smtClean="0"/>
                        <a:t>16.57</a:t>
                      </a:r>
                      <a:endParaRPr lang="en-US" sz="2000" dirty="0"/>
                    </a:p>
                  </a:txBody>
                  <a:tcPr/>
                </a:tc>
                <a:tc>
                  <a:txBody>
                    <a:bodyPr/>
                    <a:lstStyle/>
                    <a:p>
                      <a:pPr algn="ctr"/>
                      <a:r>
                        <a:rPr lang="en-US" sz="2000" dirty="0" smtClean="0"/>
                        <a:t>17.53</a:t>
                      </a:r>
                      <a:endParaRPr lang="en-US" sz="2000" dirty="0"/>
                    </a:p>
                  </a:txBody>
                  <a:tcPr/>
                </a:tc>
                <a:tc>
                  <a:txBody>
                    <a:bodyPr/>
                    <a:lstStyle/>
                    <a:p>
                      <a:pPr algn="ctr"/>
                      <a:r>
                        <a:rPr lang="en-US" sz="2000" dirty="0" smtClean="0"/>
                        <a:t>18.53</a:t>
                      </a:r>
                      <a:endParaRPr lang="en-US" sz="2000" dirty="0"/>
                    </a:p>
                  </a:txBody>
                  <a:tcPr/>
                </a:tc>
                <a:tc>
                  <a:txBody>
                    <a:bodyPr/>
                    <a:lstStyle/>
                    <a:p>
                      <a:pPr algn="ctr"/>
                      <a:r>
                        <a:rPr lang="en-US" sz="2000" dirty="0" smtClean="0"/>
                        <a:t>19.55</a:t>
                      </a:r>
                      <a:endParaRPr lang="en-US" sz="2000" dirty="0"/>
                    </a:p>
                  </a:txBody>
                  <a:tcPr/>
                </a:tc>
              </a:tr>
              <a:tr h="370840">
                <a:tc>
                  <a:txBody>
                    <a:bodyPr/>
                    <a:lstStyle/>
                    <a:p>
                      <a:pPr algn="ctr"/>
                      <a:r>
                        <a:rPr lang="en-US" sz="2000" dirty="0" smtClean="0"/>
                        <a:t>7</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13.67</a:t>
                      </a:r>
                      <a:endParaRPr lang="en-US" sz="2000" dirty="0"/>
                    </a:p>
                  </a:txBody>
                  <a:tcPr/>
                </a:tc>
                <a:tc>
                  <a:txBody>
                    <a:bodyPr/>
                    <a:lstStyle/>
                    <a:p>
                      <a:pPr algn="ctr"/>
                      <a:r>
                        <a:rPr lang="en-US" sz="2000" dirty="0" smtClean="0"/>
                        <a:t>14.61</a:t>
                      </a:r>
                      <a:endParaRPr lang="en-US" sz="2000" dirty="0"/>
                    </a:p>
                  </a:txBody>
                  <a:tcPr/>
                </a:tc>
                <a:tc>
                  <a:txBody>
                    <a:bodyPr/>
                    <a:lstStyle/>
                    <a:p>
                      <a:pPr algn="ctr"/>
                      <a:r>
                        <a:rPr lang="en-US" sz="2000" dirty="0" smtClean="0"/>
                        <a:t>15.59</a:t>
                      </a:r>
                      <a:endParaRPr lang="en-US" sz="2000" dirty="0"/>
                    </a:p>
                  </a:txBody>
                  <a:tcPr/>
                </a:tc>
                <a:tc>
                  <a:txBody>
                    <a:bodyPr/>
                    <a:lstStyle/>
                    <a:p>
                      <a:pPr algn="ctr"/>
                      <a:r>
                        <a:rPr lang="en-US" sz="2000" dirty="0" smtClean="0"/>
                        <a:t>16.60</a:t>
                      </a:r>
                      <a:endParaRPr lang="en-US" sz="2000" dirty="0"/>
                    </a:p>
                  </a:txBody>
                  <a:tcPr/>
                </a:tc>
                <a:tc>
                  <a:txBody>
                    <a:bodyPr/>
                    <a:lstStyle/>
                    <a:p>
                      <a:pPr algn="ctr"/>
                      <a:r>
                        <a:rPr lang="en-US" sz="2000" dirty="0" smtClean="0"/>
                        <a:t>17.65</a:t>
                      </a:r>
                      <a:endParaRPr lang="en-US" sz="2000" dirty="0"/>
                    </a:p>
                  </a:txBody>
                  <a:tcPr/>
                </a:tc>
              </a:tr>
              <a:tr h="370840">
                <a:tc>
                  <a:txBody>
                    <a:bodyPr/>
                    <a:lstStyle/>
                    <a:p>
                      <a:pPr algn="ctr"/>
                      <a:r>
                        <a:rPr lang="en-US" sz="2000" dirty="0" smtClean="0"/>
                        <a:t>8</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12.19</a:t>
                      </a:r>
                      <a:endParaRPr lang="en-US" sz="2000" dirty="0"/>
                    </a:p>
                  </a:txBody>
                  <a:tcPr/>
                </a:tc>
                <a:tc>
                  <a:txBody>
                    <a:bodyPr/>
                    <a:lstStyle/>
                    <a:p>
                      <a:pPr algn="ctr"/>
                      <a:r>
                        <a:rPr lang="en-US" sz="2000" dirty="0" smtClean="0"/>
                        <a:t>13.14</a:t>
                      </a:r>
                      <a:endParaRPr lang="en-US" sz="2000" dirty="0"/>
                    </a:p>
                  </a:txBody>
                  <a:tcPr/>
                </a:tc>
                <a:tc>
                  <a:txBody>
                    <a:bodyPr/>
                    <a:lstStyle/>
                    <a:p>
                      <a:pPr algn="ctr"/>
                      <a:r>
                        <a:rPr lang="en-US" sz="2000" dirty="0" smtClean="0"/>
                        <a:t>14.14</a:t>
                      </a:r>
                      <a:endParaRPr lang="en-US" sz="2000" dirty="0"/>
                    </a:p>
                  </a:txBody>
                  <a:tcPr/>
                </a:tc>
                <a:tc>
                  <a:txBody>
                    <a:bodyPr/>
                    <a:lstStyle/>
                    <a:p>
                      <a:pPr algn="ctr"/>
                      <a:r>
                        <a:rPr lang="en-US" sz="2000" dirty="0" smtClean="0"/>
                        <a:t>15.17</a:t>
                      </a:r>
                      <a:endParaRPr lang="en-US" sz="2000" dirty="0"/>
                    </a:p>
                  </a:txBody>
                  <a:tcPr/>
                </a:tc>
                <a:tc>
                  <a:txBody>
                    <a:bodyPr/>
                    <a:lstStyle/>
                    <a:p>
                      <a:pPr algn="ctr"/>
                      <a:r>
                        <a:rPr lang="en-US" sz="2000" dirty="0" smtClean="0"/>
                        <a:t>16.25</a:t>
                      </a:r>
                      <a:endParaRPr lang="en-US" sz="2000" dirty="0"/>
                    </a:p>
                  </a:txBody>
                  <a:tcPr/>
                </a:tc>
              </a:tr>
              <a:tr h="370840">
                <a:tc>
                  <a:txBody>
                    <a:bodyPr/>
                    <a:lstStyle/>
                    <a:p>
                      <a:pPr algn="ctr"/>
                      <a:r>
                        <a:rPr lang="en-US" sz="2000" dirty="0" smtClean="0"/>
                        <a:t>9</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11.04</a:t>
                      </a:r>
                      <a:endParaRPr lang="en-US" sz="2000" dirty="0"/>
                    </a:p>
                  </a:txBody>
                  <a:tcPr/>
                </a:tc>
                <a:tc>
                  <a:txBody>
                    <a:bodyPr/>
                    <a:lstStyle/>
                    <a:p>
                      <a:pPr algn="ctr"/>
                      <a:r>
                        <a:rPr lang="en-US" sz="2000" dirty="0" smtClean="0"/>
                        <a:t>12.01</a:t>
                      </a:r>
                      <a:endParaRPr lang="en-US" sz="2000" dirty="0"/>
                    </a:p>
                  </a:txBody>
                  <a:tcPr/>
                </a:tc>
                <a:tc>
                  <a:txBody>
                    <a:bodyPr/>
                    <a:lstStyle/>
                    <a:p>
                      <a:pPr algn="ctr"/>
                      <a:r>
                        <a:rPr lang="en-US" sz="2000" dirty="0" smtClean="0"/>
                        <a:t>13.02</a:t>
                      </a:r>
                      <a:endParaRPr lang="en-US" sz="2000" dirty="0"/>
                    </a:p>
                  </a:txBody>
                  <a:tcPr/>
                </a:tc>
                <a:tc>
                  <a:txBody>
                    <a:bodyPr/>
                    <a:lstStyle/>
                    <a:p>
                      <a:pPr algn="ctr"/>
                      <a:r>
                        <a:rPr lang="en-US" sz="2000" dirty="0" smtClean="0"/>
                        <a:t>14.08</a:t>
                      </a:r>
                      <a:endParaRPr lang="en-US" sz="2000" dirty="0"/>
                    </a:p>
                  </a:txBody>
                  <a:tcPr/>
                </a:tc>
                <a:tc>
                  <a:txBody>
                    <a:bodyPr/>
                    <a:lstStyle/>
                    <a:p>
                      <a:pPr algn="ctr"/>
                      <a:r>
                        <a:rPr lang="en-US" sz="2000" dirty="0" smtClean="0"/>
                        <a:t>15.18</a:t>
                      </a:r>
                      <a:endParaRPr lang="en-US" sz="2000" dirty="0"/>
                    </a:p>
                  </a:txBody>
                  <a:tcPr/>
                </a:tc>
              </a:tr>
              <a:tr h="370840">
                <a:tc>
                  <a:txBody>
                    <a:bodyPr/>
                    <a:lstStyle/>
                    <a:p>
                      <a:pPr algn="ctr"/>
                      <a:r>
                        <a:rPr lang="en-US" sz="2000" dirty="0" smtClean="0"/>
                        <a:t>10</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10.12</a:t>
                      </a:r>
                      <a:endParaRPr lang="en-US" sz="2000" dirty="0"/>
                    </a:p>
                  </a:txBody>
                  <a:tcPr/>
                </a:tc>
                <a:tc>
                  <a:txBody>
                    <a:bodyPr/>
                    <a:lstStyle/>
                    <a:p>
                      <a:pPr algn="ctr"/>
                      <a:r>
                        <a:rPr lang="en-US" sz="2000" dirty="0" smtClean="0"/>
                        <a:t>11.10</a:t>
                      </a:r>
                      <a:endParaRPr lang="en-US" sz="2000" dirty="0"/>
                    </a:p>
                  </a:txBody>
                  <a:tcPr/>
                </a:tc>
                <a:tc>
                  <a:txBody>
                    <a:bodyPr/>
                    <a:lstStyle/>
                    <a:p>
                      <a:pPr algn="ctr"/>
                      <a:r>
                        <a:rPr lang="en-US" sz="2000" dirty="0" smtClean="0"/>
                        <a:t>12.13</a:t>
                      </a:r>
                      <a:endParaRPr lang="en-US" sz="2000" dirty="0"/>
                    </a:p>
                  </a:txBody>
                  <a:tcPr/>
                </a:tc>
                <a:tc>
                  <a:txBody>
                    <a:bodyPr/>
                    <a:lstStyle/>
                    <a:p>
                      <a:pPr algn="ctr"/>
                      <a:r>
                        <a:rPr lang="en-US" sz="2000" dirty="0" smtClean="0"/>
                        <a:t>13.22</a:t>
                      </a:r>
                      <a:endParaRPr lang="en-US" sz="2000" dirty="0"/>
                    </a:p>
                  </a:txBody>
                  <a:tcPr/>
                </a:tc>
                <a:tc>
                  <a:txBody>
                    <a:bodyPr/>
                    <a:lstStyle/>
                    <a:p>
                      <a:pPr algn="ctr"/>
                      <a:r>
                        <a:rPr lang="en-US" sz="2000" dirty="0" smtClean="0"/>
                        <a:t>14.35</a:t>
                      </a:r>
                      <a:endParaRPr lang="en-US" sz="2000" dirty="0"/>
                    </a:p>
                  </a:txBody>
                  <a:tcPr/>
                </a:tc>
              </a:tr>
              <a:tr h="370840">
                <a:tc>
                  <a:txBody>
                    <a:bodyPr/>
                    <a:lstStyle/>
                    <a:p>
                      <a:pPr algn="ctr"/>
                      <a:r>
                        <a:rPr lang="en-US" sz="2000" dirty="0" smtClean="0"/>
                        <a:t>11</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9.38</a:t>
                      </a:r>
                      <a:endParaRPr lang="en-US" sz="2000" dirty="0"/>
                    </a:p>
                  </a:txBody>
                  <a:tcPr/>
                </a:tc>
                <a:tc>
                  <a:txBody>
                    <a:bodyPr/>
                    <a:lstStyle/>
                    <a:p>
                      <a:pPr algn="ctr"/>
                      <a:r>
                        <a:rPr lang="en-US" sz="2000" dirty="0" smtClean="0"/>
                        <a:t>10.37</a:t>
                      </a:r>
                      <a:endParaRPr lang="en-US" sz="2000" dirty="0"/>
                    </a:p>
                  </a:txBody>
                  <a:tcPr/>
                </a:tc>
                <a:tc>
                  <a:txBody>
                    <a:bodyPr/>
                    <a:lstStyle/>
                    <a:p>
                      <a:pPr algn="ctr"/>
                      <a:r>
                        <a:rPr lang="en-US" sz="2000" dirty="0" smtClean="0"/>
                        <a:t>11.42</a:t>
                      </a:r>
                      <a:endParaRPr lang="en-US" sz="2000" dirty="0"/>
                    </a:p>
                  </a:txBody>
                  <a:tcPr/>
                </a:tc>
                <a:tc>
                  <a:txBody>
                    <a:bodyPr/>
                    <a:lstStyle/>
                    <a:p>
                      <a:pPr algn="ctr"/>
                      <a:r>
                        <a:rPr lang="en-US" sz="2000" dirty="0" smtClean="0"/>
                        <a:t>12.52</a:t>
                      </a:r>
                      <a:endParaRPr lang="en-US" sz="2000" dirty="0"/>
                    </a:p>
                  </a:txBody>
                  <a:tcPr/>
                </a:tc>
                <a:tc>
                  <a:txBody>
                    <a:bodyPr/>
                    <a:lstStyle/>
                    <a:p>
                      <a:pPr algn="ctr"/>
                      <a:r>
                        <a:rPr lang="en-US" sz="2000" dirty="0" smtClean="0"/>
                        <a:t>13.68</a:t>
                      </a:r>
                      <a:endParaRPr lang="en-US" sz="2000" dirty="0"/>
                    </a:p>
                  </a:txBody>
                  <a:tcPr/>
                </a:tc>
              </a:tr>
              <a:tr h="370840">
                <a:tc>
                  <a:txBody>
                    <a:bodyPr/>
                    <a:lstStyle/>
                    <a:p>
                      <a:pPr algn="ctr"/>
                      <a:r>
                        <a:rPr lang="en-US" sz="2000" dirty="0" smtClean="0"/>
                        <a:t>12</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8.76</a:t>
                      </a:r>
                      <a:endParaRPr lang="en-US" sz="2000" dirty="0"/>
                    </a:p>
                  </a:txBody>
                  <a:tcPr/>
                </a:tc>
                <a:tc>
                  <a:txBody>
                    <a:bodyPr/>
                    <a:lstStyle/>
                    <a:p>
                      <a:pPr algn="ctr"/>
                      <a:r>
                        <a:rPr lang="en-US" sz="2000" dirty="0" smtClean="0"/>
                        <a:t>9.76</a:t>
                      </a:r>
                      <a:endParaRPr lang="en-US" sz="2000" dirty="0"/>
                    </a:p>
                  </a:txBody>
                  <a:tcPr/>
                </a:tc>
                <a:tc>
                  <a:txBody>
                    <a:bodyPr/>
                    <a:lstStyle/>
                    <a:p>
                      <a:pPr algn="ctr"/>
                      <a:r>
                        <a:rPr lang="en-US" sz="2000" dirty="0" smtClean="0"/>
                        <a:t>10.82</a:t>
                      </a:r>
                      <a:endParaRPr lang="en-US" sz="2000" dirty="0"/>
                    </a:p>
                  </a:txBody>
                  <a:tcPr/>
                </a:tc>
                <a:tc>
                  <a:txBody>
                    <a:bodyPr/>
                    <a:lstStyle/>
                    <a:p>
                      <a:pPr algn="ctr"/>
                      <a:r>
                        <a:rPr lang="en-US" sz="2000" dirty="0" smtClean="0"/>
                        <a:t>11.95</a:t>
                      </a:r>
                      <a:endParaRPr lang="en-US" sz="2000" dirty="0"/>
                    </a:p>
                  </a:txBody>
                  <a:tcPr/>
                </a:tc>
                <a:tc>
                  <a:txBody>
                    <a:bodyPr/>
                    <a:lstStyle/>
                    <a:p>
                      <a:pPr algn="ctr"/>
                      <a:r>
                        <a:rPr lang="en-US" sz="2000" dirty="0" smtClean="0"/>
                        <a:t>13.13</a:t>
                      </a:r>
                      <a:endParaRPr lang="en-US" sz="2000" dirty="0"/>
                    </a:p>
                  </a:txBody>
                  <a:tcPr/>
                </a:tc>
              </a:tr>
              <a:tr h="370840">
                <a:tc>
                  <a:txBody>
                    <a:bodyPr/>
                    <a:lstStyle/>
                    <a:p>
                      <a:pPr algn="ctr"/>
                      <a:r>
                        <a:rPr lang="en-US" sz="2000" dirty="0" smtClean="0"/>
                        <a:t>13</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8.23</a:t>
                      </a:r>
                      <a:endParaRPr lang="en-US" sz="2000" dirty="0"/>
                    </a:p>
                  </a:txBody>
                  <a:tcPr/>
                </a:tc>
                <a:tc>
                  <a:txBody>
                    <a:bodyPr/>
                    <a:lstStyle/>
                    <a:p>
                      <a:pPr algn="ctr"/>
                      <a:r>
                        <a:rPr lang="en-US" sz="2000" dirty="0" smtClean="0"/>
                        <a:t>9.25</a:t>
                      </a:r>
                      <a:endParaRPr lang="en-US" sz="2000" dirty="0"/>
                    </a:p>
                  </a:txBody>
                  <a:tcPr/>
                </a:tc>
                <a:tc>
                  <a:txBody>
                    <a:bodyPr/>
                    <a:lstStyle/>
                    <a:p>
                      <a:pPr algn="ctr"/>
                      <a:r>
                        <a:rPr lang="en-US" sz="2000" dirty="0" smtClean="0"/>
                        <a:t>10.33</a:t>
                      </a:r>
                      <a:endParaRPr lang="en-US" sz="2000" dirty="0"/>
                    </a:p>
                  </a:txBody>
                  <a:tcPr/>
                </a:tc>
                <a:tc>
                  <a:txBody>
                    <a:bodyPr/>
                    <a:lstStyle/>
                    <a:p>
                      <a:pPr algn="ctr"/>
                      <a:r>
                        <a:rPr lang="en-US" sz="2000" dirty="0" smtClean="0"/>
                        <a:t>11.48</a:t>
                      </a:r>
                      <a:endParaRPr lang="en-US" sz="2000" dirty="0"/>
                    </a:p>
                  </a:txBody>
                  <a:tcPr/>
                </a:tc>
                <a:tc>
                  <a:txBody>
                    <a:bodyPr/>
                    <a:lstStyle/>
                    <a:p>
                      <a:pPr algn="ctr"/>
                      <a:r>
                        <a:rPr lang="en-US" sz="2000" dirty="0" smtClean="0"/>
                        <a:t>12.69</a:t>
                      </a:r>
                      <a:endParaRPr lang="en-US" sz="2000" dirty="0"/>
                    </a:p>
                  </a:txBody>
                  <a:tcPr/>
                </a:tc>
              </a:tr>
              <a:tr h="370840">
                <a:tc>
                  <a:txBody>
                    <a:bodyPr/>
                    <a:lstStyle/>
                    <a:p>
                      <a:pPr algn="ctr"/>
                      <a:r>
                        <a:rPr lang="en-US" sz="2000" dirty="0" smtClean="0"/>
                        <a:t>14</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7.78</a:t>
                      </a:r>
                      <a:endParaRPr lang="en-US" sz="2000" dirty="0"/>
                    </a:p>
                  </a:txBody>
                  <a:tcPr/>
                </a:tc>
                <a:tc>
                  <a:txBody>
                    <a:bodyPr/>
                    <a:lstStyle/>
                    <a:p>
                      <a:pPr algn="ctr"/>
                      <a:r>
                        <a:rPr lang="en-US" sz="2000" dirty="0" smtClean="0"/>
                        <a:t>8.81</a:t>
                      </a:r>
                      <a:endParaRPr lang="en-US" sz="2000" dirty="0"/>
                    </a:p>
                  </a:txBody>
                  <a:tcPr/>
                </a:tc>
                <a:tc>
                  <a:txBody>
                    <a:bodyPr/>
                    <a:lstStyle/>
                    <a:p>
                      <a:pPr algn="ctr"/>
                      <a:r>
                        <a:rPr lang="en-US" sz="2000" dirty="0" smtClean="0"/>
                        <a:t>9.91</a:t>
                      </a:r>
                      <a:endParaRPr lang="en-US" sz="2000" dirty="0"/>
                    </a:p>
                  </a:txBody>
                  <a:tcPr/>
                </a:tc>
                <a:tc>
                  <a:txBody>
                    <a:bodyPr/>
                    <a:lstStyle/>
                    <a:p>
                      <a:pPr algn="ctr"/>
                      <a:r>
                        <a:rPr lang="en-US" sz="2000" dirty="0" smtClean="0"/>
                        <a:t>11.08</a:t>
                      </a:r>
                      <a:endParaRPr lang="en-US" sz="2000" dirty="0"/>
                    </a:p>
                  </a:txBody>
                  <a:tcPr/>
                </a:tc>
                <a:tc>
                  <a:txBody>
                    <a:bodyPr/>
                    <a:lstStyle/>
                    <a:p>
                      <a:pPr algn="ctr"/>
                      <a:r>
                        <a:rPr lang="en-US" sz="2000" dirty="0" smtClean="0"/>
                        <a:t>12.31</a:t>
                      </a:r>
                      <a:endParaRPr lang="en-US" sz="2000" dirty="0"/>
                    </a:p>
                  </a:txBody>
                  <a:tcPr/>
                </a:tc>
              </a:tr>
              <a:tr h="370840">
                <a:tc>
                  <a:txBody>
                    <a:bodyPr/>
                    <a:lstStyle/>
                    <a:p>
                      <a:pPr algn="ctr"/>
                      <a:r>
                        <a:rPr lang="en-US" sz="2000" dirty="0" smtClean="0"/>
                        <a:t>15</a:t>
                      </a:r>
                      <a:endParaRPr lang="en-US" sz="2000" dirty="0"/>
                    </a:p>
                  </a:txBody>
                  <a:tcPr/>
                </a:tc>
                <a:tc>
                  <a:txBody>
                    <a:bodyPr/>
                    <a:lstStyle/>
                    <a:p>
                      <a:pPr algn="ctr"/>
                      <a:r>
                        <a:rPr lang="en-US" sz="2000" b="0" i="0" u="none" strike="noStrike" kern="1200" baseline="0" dirty="0" smtClean="0">
                          <a:solidFill>
                            <a:schemeClr val="dk1"/>
                          </a:solidFill>
                          <a:latin typeface="+mn-lt"/>
                          <a:ea typeface="+mn-ea"/>
                          <a:cs typeface="+mn-cs"/>
                        </a:rPr>
                        <a:t>7.40</a:t>
                      </a:r>
                      <a:endParaRPr lang="en-US" sz="2000" dirty="0"/>
                    </a:p>
                  </a:txBody>
                  <a:tcPr/>
                </a:tc>
                <a:tc>
                  <a:txBody>
                    <a:bodyPr/>
                    <a:lstStyle/>
                    <a:p>
                      <a:pPr algn="ctr"/>
                      <a:r>
                        <a:rPr lang="en-US" sz="2000" dirty="0" smtClean="0"/>
                        <a:t>8.44</a:t>
                      </a:r>
                      <a:endParaRPr lang="en-US" sz="2000" dirty="0"/>
                    </a:p>
                  </a:txBody>
                  <a:tcPr/>
                </a:tc>
                <a:tc>
                  <a:txBody>
                    <a:bodyPr/>
                    <a:lstStyle/>
                    <a:p>
                      <a:pPr algn="ctr"/>
                      <a:r>
                        <a:rPr lang="en-US" sz="2000" dirty="0" smtClean="0"/>
                        <a:t>9.56</a:t>
                      </a:r>
                      <a:endParaRPr lang="en-US" sz="2000" dirty="0"/>
                    </a:p>
                  </a:txBody>
                  <a:tcPr/>
                </a:tc>
                <a:tc>
                  <a:txBody>
                    <a:bodyPr/>
                    <a:lstStyle/>
                    <a:p>
                      <a:pPr algn="ctr"/>
                      <a:r>
                        <a:rPr lang="en-US" sz="2000" dirty="0" smtClean="0"/>
                        <a:t>10.75</a:t>
                      </a:r>
                      <a:endParaRPr lang="en-US" sz="2000" dirty="0"/>
                    </a:p>
                  </a:txBody>
                  <a:tcPr/>
                </a:tc>
                <a:tc>
                  <a:txBody>
                    <a:bodyPr/>
                    <a:lstStyle/>
                    <a:p>
                      <a:pPr algn="ctr"/>
                      <a:r>
                        <a:rPr lang="en-US" sz="2000" dirty="0" smtClean="0"/>
                        <a:t>12.00</a:t>
                      </a:r>
                      <a:endParaRPr lang="en-US" sz="2000" dirty="0"/>
                    </a:p>
                  </a:txBody>
                  <a:tcPr/>
                </a:tc>
              </a:tr>
            </a:tbl>
          </a:graphicData>
        </a:graphic>
      </p:graphicFrame>
      <p:sp>
        <p:nvSpPr>
          <p:cNvPr id="6" name="TextBox 5"/>
          <p:cNvSpPr txBox="1"/>
          <p:nvPr/>
        </p:nvSpPr>
        <p:spPr>
          <a:xfrm>
            <a:off x="488355" y="3658470"/>
            <a:ext cx="461665" cy="607859"/>
          </a:xfrm>
          <a:prstGeom prst="rect">
            <a:avLst/>
          </a:prstGeom>
          <a:noFill/>
        </p:spPr>
        <p:txBody>
          <a:bodyPr vert="vert270" wrap="none" rtlCol="0">
            <a:spAutoFit/>
          </a:bodyPr>
          <a:lstStyle/>
          <a:p>
            <a:r>
              <a:rPr lang="en-US" dirty="0" smtClean="0"/>
              <a:t>Years</a:t>
            </a:r>
            <a:endParaRPr lang="en-US" dirty="0"/>
          </a:p>
        </p:txBody>
      </p:sp>
    </p:spTree>
    <p:extLst>
      <p:ext uri="{BB962C8B-B14F-4D97-AF65-F5344CB8AC3E}">
        <p14:creationId xmlns:p14="http://schemas.microsoft.com/office/powerpoint/2010/main" val="3378017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Payback is Tough</a:t>
            </a:r>
            <a:endParaRPr lang="en-US" sz="4000" dirty="0">
              <a:solidFill>
                <a:srgbClr val="FFC000"/>
              </a:solidFill>
            </a:endParaRPr>
          </a:p>
        </p:txBody>
      </p:sp>
      <p:sp>
        <p:nvSpPr>
          <p:cNvPr id="3" name="Text Placeholder 2"/>
          <p:cNvSpPr>
            <a:spLocks noGrp="1"/>
          </p:cNvSpPr>
          <p:nvPr>
            <p:ph type="body" idx="1"/>
          </p:nvPr>
        </p:nvSpPr>
        <p:spPr>
          <a:xfrm>
            <a:off x="533400" y="1295400"/>
            <a:ext cx="4800600" cy="990600"/>
          </a:xfrm>
        </p:spPr>
        <p:txBody>
          <a:bodyPr>
            <a:normAutofit lnSpcReduction="10000"/>
          </a:bodyPr>
          <a:lstStyle/>
          <a:p>
            <a:pPr algn="ctr"/>
            <a:r>
              <a:rPr lang="en-US" sz="2600" dirty="0" smtClean="0">
                <a:solidFill>
                  <a:srgbClr val="FFC000"/>
                </a:solidFill>
              </a:rPr>
              <a:t>                                </a:t>
            </a:r>
            <a:r>
              <a:rPr lang="en-US" dirty="0" smtClean="0">
                <a:solidFill>
                  <a:srgbClr val="FFC000"/>
                </a:solidFill>
              </a:rPr>
              <a:t>Student </a:t>
            </a:r>
            <a:r>
              <a:rPr lang="en-US" dirty="0">
                <a:solidFill>
                  <a:srgbClr val="FFC000"/>
                </a:solidFill>
              </a:rPr>
              <a:t>A</a:t>
            </a:r>
            <a:r>
              <a:rPr lang="en-US" sz="6000" dirty="0">
                <a:solidFill>
                  <a:srgbClr val="FFC000"/>
                </a:solidFill>
              </a:rPr>
              <a:t> </a:t>
            </a:r>
            <a:r>
              <a:rPr lang="en-US" dirty="0" smtClean="0"/>
              <a:t>	</a:t>
            </a:r>
            <a:endParaRPr lang="en-US" dirty="0"/>
          </a:p>
        </p:txBody>
      </p:sp>
      <p:sp>
        <p:nvSpPr>
          <p:cNvPr id="4" name="Content Placeholder 3"/>
          <p:cNvSpPr>
            <a:spLocks noGrp="1"/>
          </p:cNvSpPr>
          <p:nvPr>
            <p:ph sz="half" idx="2"/>
          </p:nvPr>
        </p:nvSpPr>
        <p:spPr>
          <a:xfrm>
            <a:off x="457200" y="2174875"/>
            <a:ext cx="4953000" cy="2625725"/>
          </a:xfrm>
        </p:spPr>
        <p:txBody>
          <a:bodyPr/>
          <a:lstStyle/>
          <a:p>
            <a:pPr marL="0" indent="0" defTabSz="625475">
              <a:buNone/>
            </a:pPr>
            <a:r>
              <a:rPr lang="en-US" dirty="0" smtClean="0"/>
              <a:t>Amount Borrowed		$85,000</a:t>
            </a:r>
            <a:endParaRPr lang="en-US" dirty="0"/>
          </a:p>
          <a:p>
            <a:pPr marL="0" indent="0">
              <a:buNone/>
            </a:pPr>
            <a:r>
              <a:rPr lang="en-US" dirty="0" smtClean="0"/>
              <a:t>Length of Loan (years)	10</a:t>
            </a:r>
          </a:p>
          <a:p>
            <a:pPr marL="0" indent="0">
              <a:buNone/>
            </a:pPr>
            <a:r>
              <a:rPr lang="en-US" dirty="0" smtClean="0"/>
              <a:t>Interest Rate			6%</a:t>
            </a:r>
          </a:p>
          <a:p>
            <a:pPr marL="0" indent="0">
              <a:buNone/>
            </a:pPr>
            <a:r>
              <a:rPr lang="en-US" dirty="0" smtClean="0"/>
              <a:t>Monthly Payment	     $943.50</a:t>
            </a:r>
          </a:p>
          <a:p>
            <a:pPr marL="0" indent="0">
              <a:buNone/>
            </a:pPr>
            <a:r>
              <a:rPr lang="en-US" dirty="0" smtClean="0"/>
              <a:t>Total Amount Paid	   $113,220</a:t>
            </a:r>
            <a:endParaRPr lang="en-US" dirty="0"/>
          </a:p>
        </p:txBody>
      </p:sp>
      <p:sp>
        <p:nvSpPr>
          <p:cNvPr id="5" name="Text Placeholder 4"/>
          <p:cNvSpPr>
            <a:spLocks noGrp="1"/>
          </p:cNvSpPr>
          <p:nvPr>
            <p:ph type="body" sz="quarter" idx="3"/>
          </p:nvPr>
        </p:nvSpPr>
        <p:spPr/>
        <p:txBody>
          <a:bodyPr/>
          <a:lstStyle/>
          <a:p>
            <a:r>
              <a:rPr lang="en-US" dirty="0" smtClean="0"/>
              <a:t>                </a:t>
            </a:r>
            <a:r>
              <a:rPr lang="en-US" dirty="0" smtClean="0">
                <a:solidFill>
                  <a:srgbClr val="FFC000"/>
                </a:solidFill>
              </a:rPr>
              <a:t>Student B</a:t>
            </a:r>
            <a:r>
              <a:rPr lang="en-US" dirty="0" smtClean="0"/>
              <a:t> </a:t>
            </a:r>
            <a:endParaRPr lang="en-US" dirty="0"/>
          </a:p>
        </p:txBody>
      </p:sp>
      <p:sp>
        <p:nvSpPr>
          <p:cNvPr id="6" name="Content Placeholder 5"/>
          <p:cNvSpPr>
            <a:spLocks noGrp="1"/>
          </p:cNvSpPr>
          <p:nvPr>
            <p:ph sz="quarter" idx="4"/>
          </p:nvPr>
        </p:nvSpPr>
        <p:spPr>
          <a:xfrm>
            <a:off x="5410200" y="2174875"/>
            <a:ext cx="3276600" cy="2625725"/>
          </a:xfrm>
        </p:spPr>
        <p:txBody>
          <a:bodyPr/>
          <a:lstStyle/>
          <a:p>
            <a:pPr marL="0" indent="0" defTabSz="685800">
              <a:buNone/>
            </a:pPr>
            <a:r>
              <a:rPr lang="en-US" dirty="0" smtClean="0"/>
              <a:t>	$100,000</a:t>
            </a:r>
          </a:p>
          <a:p>
            <a:pPr marL="0" indent="0" defTabSz="685800">
              <a:buNone/>
            </a:pPr>
            <a:r>
              <a:rPr lang="en-US" dirty="0"/>
              <a:t>	</a:t>
            </a:r>
            <a:r>
              <a:rPr lang="en-US" dirty="0" smtClean="0"/>
              <a:t>	10</a:t>
            </a:r>
          </a:p>
          <a:p>
            <a:pPr marL="0" indent="0" defTabSz="685800">
              <a:buNone/>
            </a:pPr>
            <a:r>
              <a:rPr lang="en-US" dirty="0"/>
              <a:t>	</a:t>
            </a:r>
            <a:r>
              <a:rPr lang="en-US" dirty="0" smtClean="0"/>
              <a:t>	6%</a:t>
            </a:r>
          </a:p>
          <a:p>
            <a:pPr marL="0" indent="0" defTabSz="685800">
              <a:buNone/>
            </a:pPr>
            <a:r>
              <a:rPr lang="en-US" dirty="0"/>
              <a:t>	</a:t>
            </a:r>
            <a:r>
              <a:rPr lang="en-US" dirty="0" smtClean="0"/>
              <a:t>$1,110.10</a:t>
            </a:r>
          </a:p>
          <a:p>
            <a:pPr marL="0" indent="0" defTabSz="685800">
              <a:buNone/>
            </a:pPr>
            <a:r>
              <a:rPr lang="en-US" dirty="0"/>
              <a:t>	</a:t>
            </a:r>
            <a:r>
              <a:rPr lang="en-US" dirty="0" smtClean="0"/>
              <a:t>$133,200</a:t>
            </a:r>
            <a:endParaRPr lang="en-US" dirty="0"/>
          </a:p>
        </p:txBody>
      </p:sp>
      <p:sp>
        <p:nvSpPr>
          <p:cNvPr id="7" name="TextBox 6"/>
          <p:cNvSpPr txBox="1"/>
          <p:nvPr/>
        </p:nvSpPr>
        <p:spPr>
          <a:xfrm>
            <a:off x="533400" y="5029200"/>
            <a:ext cx="7992637" cy="646331"/>
          </a:xfrm>
          <a:prstGeom prst="rect">
            <a:avLst/>
          </a:prstGeom>
          <a:noFill/>
        </p:spPr>
        <p:txBody>
          <a:bodyPr wrap="none" rtlCol="0">
            <a:spAutoFit/>
          </a:bodyPr>
          <a:lstStyle/>
          <a:p>
            <a:r>
              <a:rPr lang="en-US" dirty="0" smtClean="0"/>
              <a:t>The larger the loan, the greater the impact on monthly cash flow. This difference can</a:t>
            </a:r>
          </a:p>
          <a:p>
            <a:r>
              <a:rPr lang="en-US" dirty="0"/>
              <a:t>b</a:t>
            </a:r>
            <a:r>
              <a:rPr lang="en-US" dirty="0" smtClean="0"/>
              <a:t>e controlled by extending the term, or time of payment.</a:t>
            </a:r>
            <a:endParaRPr lang="en-US" dirty="0"/>
          </a:p>
        </p:txBody>
      </p:sp>
    </p:spTree>
    <p:extLst>
      <p:ext uri="{BB962C8B-B14F-4D97-AF65-F5344CB8AC3E}">
        <p14:creationId xmlns:p14="http://schemas.microsoft.com/office/powerpoint/2010/main" val="379460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Payback is Tough</a:t>
            </a:r>
            <a:endParaRPr lang="en-US" sz="4000" dirty="0">
              <a:solidFill>
                <a:srgbClr val="FFC000"/>
              </a:solidFill>
            </a:endParaRPr>
          </a:p>
        </p:txBody>
      </p:sp>
      <p:sp>
        <p:nvSpPr>
          <p:cNvPr id="3" name="Text Placeholder 2"/>
          <p:cNvSpPr>
            <a:spLocks noGrp="1"/>
          </p:cNvSpPr>
          <p:nvPr>
            <p:ph type="body" idx="1"/>
          </p:nvPr>
        </p:nvSpPr>
        <p:spPr>
          <a:xfrm>
            <a:off x="685800" y="2057400"/>
            <a:ext cx="4040188" cy="334962"/>
          </a:xfrm>
        </p:spPr>
        <p:txBody>
          <a:bodyPr>
            <a:normAutofit fontScale="25000" lnSpcReduction="20000"/>
          </a:bodyPr>
          <a:lstStyle/>
          <a:p>
            <a:pPr algn="ctr"/>
            <a:r>
              <a:rPr lang="en-US" dirty="0" smtClean="0"/>
              <a:t>             </a:t>
            </a:r>
          </a:p>
          <a:p>
            <a:pPr algn="ctr"/>
            <a:r>
              <a:rPr lang="en-US" sz="9600" dirty="0" smtClean="0">
                <a:solidFill>
                  <a:srgbClr val="FFC000"/>
                </a:solidFill>
              </a:rPr>
              <a:t>		         Student </a:t>
            </a:r>
            <a:r>
              <a:rPr lang="en-US" sz="9600" dirty="0">
                <a:solidFill>
                  <a:srgbClr val="FFC000"/>
                </a:solidFill>
              </a:rPr>
              <a:t>A </a:t>
            </a:r>
            <a:r>
              <a:rPr lang="en-US" sz="9600" dirty="0" smtClean="0"/>
              <a:t>			</a:t>
            </a:r>
            <a:endParaRPr lang="en-US" sz="9600" dirty="0"/>
          </a:p>
        </p:txBody>
      </p:sp>
      <p:sp>
        <p:nvSpPr>
          <p:cNvPr id="4" name="Content Placeholder 3"/>
          <p:cNvSpPr>
            <a:spLocks noGrp="1"/>
          </p:cNvSpPr>
          <p:nvPr>
            <p:ph sz="half" idx="2"/>
          </p:nvPr>
        </p:nvSpPr>
        <p:spPr>
          <a:xfrm>
            <a:off x="457200" y="2174875"/>
            <a:ext cx="4953000" cy="2625725"/>
          </a:xfrm>
        </p:spPr>
        <p:txBody>
          <a:bodyPr/>
          <a:lstStyle/>
          <a:p>
            <a:pPr marL="0" indent="0" defTabSz="625475">
              <a:buNone/>
            </a:pPr>
            <a:r>
              <a:rPr lang="en-US" dirty="0" smtClean="0"/>
              <a:t>Amount Borrowed	</a:t>
            </a:r>
            <a:r>
              <a:rPr lang="en-US" dirty="0"/>
              <a:t> </a:t>
            </a:r>
            <a:r>
              <a:rPr lang="en-US" dirty="0" smtClean="0"/>
              <a:t>     $100,000</a:t>
            </a:r>
            <a:endParaRPr lang="en-US" dirty="0"/>
          </a:p>
          <a:p>
            <a:pPr marL="0" indent="0">
              <a:buNone/>
            </a:pPr>
            <a:r>
              <a:rPr lang="en-US" dirty="0" smtClean="0"/>
              <a:t>Length of Loan (years)	10</a:t>
            </a:r>
          </a:p>
          <a:p>
            <a:pPr marL="0" indent="0">
              <a:buNone/>
            </a:pPr>
            <a:r>
              <a:rPr lang="en-US" dirty="0" smtClean="0"/>
              <a:t>Interest Rate			6%</a:t>
            </a:r>
          </a:p>
          <a:p>
            <a:pPr marL="0" indent="0">
              <a:buNone/>
            </a:pPr>
            <a:r>
              <a:rPr lang="en-US" dirty="0" smtClean="0"/>
              <a:t>Monthly Payment	  $1,110.10</a:t>
            </a:r>
          </a:p>
          <a:p>
            <a:pPr marL="0" indent="0">
              <a:buNone/>
            </a:pPr>
            <a:r>
              <a:rPr lang="en-US" dirty="0" smtClean="0"/>
              <a:t>Total Amount Paid	   $133,200</a:t>
            </a:r>
            <a:endParaRPr lang="en-US" dirty="0"/>
          </a:p>
        </p:txBody>
      </p:sp>
      <p:sp>
        <p:nvSpPr>
          <p:cNvPr id="5" name="Text Placeholder 4"/>
          <p:cNvSpPr>
            <a:spLocks noGrp="1"/>
          </p:cNvSpPr>
          <p:nvPr>
            <p:ph type="body" sz="quarter" idx="3"/>
          </p:nvPr>
        </p:nvSpPr>
        <p:spPr>
          <a:xfrm>
            <a:off x="4588222" y="1447800"/>
            <a:ext cx="4041775" cy="639762"/>
          </a:xfrm>
        </p:spPr>
        <p:txBody>
          <a:bodyPr/>
          <a:lstStyle/>
          <a:p>
            <a:r>
              <a:rPr lang="en-US" dirty="0" smtClean="0"/>
              <a:t>                </a:t>
            </a:r>
            <a:r>
              <a:rPr lang="en-US" dirty="0" smtClean="0">
                <a:solidFill>
                  <a:srgbClr val="FFC000"/>
                </a:solidFill>
              </a:rPr>
              <a:t>Student B</a:t>
            </a:r>
            <a:r>
              <a:rPr lang="en-US" dirty="0" smtClean="0"/>
              <a:t> </a:t>
            </a:r>
            <a:endParaRPr lang="en-US" dirty="0"/>
          </a:p>
        </p:txBody>
      </p:sp>
      <p:sp>
        <p:nvSpPr>
          <p:cNvPr id="6" name="Content Placeholder 5"/>
          <p:cNvSpPr>
            <a:spLocks noGrp="1"/>
          </p:cNvSpPr>
          <p:nvPr>
            <p:ph sz="quarter" idx="4"/>
          </p:nvPr>
        </p:nvSpPr>
        <p:spPr>
          <a:xfrm>
            <a:off x="5410200" y="2174875"/>
            <a:ext cx="3276600" cy="2625725"/>
          </a:xfrm>
        </p:spPr>
        <p:txBody>
          <a:bodyPr/>
          <a:lstStyle/>
          <a:p>
            <a:pPr marL="0" indent="0" defTabSz="685800">
              <a:buNone/>
            </a:pPr>
            <a:r>
              <a:rPr lang="en-US" dirty="0" smtClean="0"/>
              <a:t>	$100,000</a:t>
            </a:r>
          </a:p>
          <a:p>
            <a:pPr marL="0" indent="0" defTabSz="685800">
              <a:buNone/>
            </a:pPr>
            <a:r>
              <a:rPr lang="en-US" dirty="0"/>
              <a:t>	</a:t>
            </a:r>
            <a:r>
              <a:rPr lang="en-US" dirty="0" smtClean="0"/>
              <a:t>	15</a:t>
            </a:r>
          </a:p>
          <a:p>
            <a:pPr marL="0" indent="0" defTabSz="685800">
              <a:buNone/>
            </a:pPr>
            <a:r>
              <a:rPr lang="en-US" dirty="0"/>
              <a:t>	</a:t>
            </a:r>
            <a:r>
              <a:rPr lang="en-US" dirty="0" smtClean="0"/>
              <a:t>	6%</a:t>
            </a:r>
          </a:p>
          <a:p>
            <a:pPr marL="0" indent="0" defTabSz="685800">
              <a:buNone/>
            </a:pPr>
            <a:r>
              <a:rPr lang="en-US" dirty="0"/>
              <a:t>	</a:t>
            </a:r>
            <a:r>
              <a:rPr lang="en-US" dirty="0" smtClean="0"/>
              <a:t> $ 844.00</a:t>
            </a:r>
          </a:p>
          <a:p>
            <a:pPr marL="0" indent="0" defTabSz="685800">
              <a:buNone/>
            </a:pPr>
            <a:r>
              <a:rPr lang="en-US" dirty="0"/>
              <a:t>	</a:t>
            </a:r>
            <a:r>
              <a:rPr lang="en-US" dirty="0" smtClean="0"/>
              <a:t>$151,920</a:t>
            </a:r>
            <a:endParaRPr lang="en-US" dirty="0"/>
          </a:p>
        </p:txBody>
      </p:sp>
      <p:sp>
        <p:nvSpPr>
          <p:cNvPr id="7" name="TextBox 6"/>
          <p:cNvSpPr txBox="1"/>
          <p:nvPr/>
        </p:nvSpPr>
        <p:spPr>
          <a:xfrm>
            <a:off x="533401" y="5029200"/>
            <a:ext cx="7543800" cy="646331"/>
          </a:xfrm>
          <a:prstGeom prst="rect">
            <a:avLst/>
          </a:prstGeom>
          <a:noFill/>
        </p:spPr>
        <p:txBody>
          <a:bodyPr wrap="square" rtlCol="0">
            <a:spAutoFit/>
          </a:bodyPr>
          <a:lstStyle/>
          <a:p>
            <a:r>
              <a:rPr lang="en-US" dirty="0" smtClean="0"/>
              <a:t>Although the monthly payment is lower, since we are paying for a longer period, the total amount paid is greater.</a:t>
            </a:r>
            <a:endParaRPr lang="en-US" dirty="0"/>
          </a:p>
        </p:txBody>
      </p:sp>
    </p:spTree>
    <p:extLst>
      <p:ext uri="{BB962C8B-B14F-4D97-AF65-F5344CB8AC3E}">
        <p14:creationId xmlns:p14="http://schemas.microsoft.com/office/powerpoint/2010/main" val="2154318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sz="4000" dirty="0" smtClean="0">
                <a:solidFill>
                  <a:srgbClr val="FFC000"/>
                </a:solidFill>
              </a:rPr>
              <a:t>Rules of Debt Management</a:t>
            </a:r>
            <a:endParaRPr lang="en-US" sz="4000" dirty="0">
              <a:solidFill>
                <a:srgbClr val="FFC000"/>
              </a:solidFill>
            </a:endParaRPr>
          </a:p>
        </p:txBody>
      </p:sp>
      <p:sp>
        <p:nvSpPr>
          <p:cNvPr id="3" name="Content Placeholder 2"/>
          <p:cNvSpPr>
            <a:spLocks noGrp="1"/>
          </p:cNvSpPr>
          <p:nvPr>
            <p:ph sz="half" idx="1"/>
          </p:nvPr>
        </p:nvSpPr>
        <p:spPr/>
        <p:txBody>
          <a:bodyPr/>
          <a:lstStyle/>
          <a:p>
            <a:r>
              <a:rPr lang="en-US" dirty="0">
                <a:solidFill>
                  <a:srgbClr val="00B0F0"/>
                </a:solidFill>
              </a:rPr>
              <a:t>Borrow only what you </a:t>
            </a:r>
            <a:r>
              <a:rPr lang="en-US" dirty="0" smtClean="0">
                <a:solidFill>
                  <a:srgbClr val="00B0F0"/>
                </a:solidFill>
              </a:rPr>
              <a:t>need</a:t>
            </a:r>
          </a:p>
          <a:p>
            <a:pPr lvl="1"/>
            <a:r>
              <a:rPr lang="en-US" dirty="0" smtClean="0">
                <a:solidFill>
                  <a:srgbClr val="00B0F0"/>
                </a:solidFill>
              </a:rPr>
              <a:t>Develop a budget</a:t>
            </a:r>
            <a:endParaRPr lang="en-US" dirty="0">
              <a:solidFill>
                <a:srgbClr val="00B0F0"/>
              </a:solidFill>
            </a:endParaRPr>
          </a:p>
          <a:p>
            <a:r>
              <a:rPr lang="en-US" dirty="0" smtClean="0"/>
              <a:t>Keep good records</a:t>
            </a:r>
            <a:endParaRPr lang="en-US" dirty="0"/>
          </a:p>
        </p:txBody>
      </p:sp>
      <p:pic>
        <p:nvPicPr>
          <p:cNvPr id="5" name="Content Placeholder 4" descr="WORKN_0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896" r="19502"/>
          <a:stretch>
            <a:fillRect/>
          </a:stretch>
        </p:blipFill>
        <p:spPr>
          <a:xfrm>
            <a:off x="4572000" y="1676400"/>
            <a:ext cx="4029600" cy="3505200"/>
          </a:xfrm>
        </p:spPr>
      </p:pic>
    </p:spTree>
    <p:extLst>
      <p:ext uri="{BB962C8B-B14F-4D97-AF65-F5344CB8AC3E}">
        <p14:creationId xmlns:p14="http://schemas.microsoft.com/office/powerpoint/2010/main" val="3938304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Records to Keep</a:t>
            </a:r>
            <a:endParaRPr lang="en-US" sz="4000"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Loan applications</a:t>
            </a:r>
          </a:p>
          <a:p>
            <a:pPr lvl="1"/>
            <a:r>
              <a:rPr lang="en-US" dirty="0" smtClean="0"/>
              <a:t>Interest rate</a:t>
            </a:r>
          </a:p>
          <a:p>
            <a:pPr lvl="1"/>
            <a:r>
              <a:rPr lang="en-US" dirty="0" smtClean="0"/>
              <a:t>Capitalization</a:t>
            </a:r>
          </a:p>
          <a:p>
            <a:pPr lvl="1"/>
            <a:r>
              <a:rPr lang="en-US" dirty="0" smtClean="0"/>
              <a:t>Fees</a:t>
            </a:r>
          </a:p>
          <a:p>
            <a:r>
              <a:rPr lang="en-US" dirty="0" smtClean="0"/>
              <a:t>Information about:</a:t>
            </a:r>
          </a:p>
          <a:p>
            <a:pPr lvl="1"/>
            <a:r>
              <a:rPr lang="en-US" dirty="0" smtClean="0"/>
              <a:t>Grace</a:t>
            </a:r>
          </a:p>
          <a:p>
            <a:pPr lvl="1"/>
            <a:r>
              <a:rPr lang="en-US" dirty="0" smtClean="0"/>
              <a:t>Deferment</a:t>
            </a:r>
          </a:p>
          <a:p>
            <a:pPr lvl="1"/>
            <a:r>
              <a:rPr lang="en-US" dirty="0" smtClean="0"/>
              <a:t>Forbearance</a:t>
            </a:r>
          </a:p>
          <a:p>
            <a:r>
              <a:rPr lang="en-US" dirty="0" smtClean="0"/>
              <a:t>Promissory notes</a:t>
            </a:r>
          </a:p>
          <a:p>
            <a:r>
              <a:rPr lang="en-US" dirty="0" smtClean="0"/>
              <a:t>Correspondence from lenders</a:t>
            </a:r>
            <a:endParaRPr lang="en-US" dirty="0"/>
          </a:p>
        </p:txBody>
      </p:sp>
    </p:spTree>
    <p:extLst>
      <p:ext uri="{BB962C8B-B14F-4D97-AF65-F5344CB8AC3E}">
        <p14:creationId xmlns:p14="http://schemas.microsoft.com/office/powerpoint/2010/main" val="3912093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sz="4000" dirty="0" smtClean="0">
                <a:solidFill>
                  <a:srgbClr val="FFC000"/>
                </a:solidFill>
              </a:rPr>
              <a:t>Rules of Debt Management</a:t>
            </a:r>
            <a:endParaRPr lang="en-US" sz="4000" dirty="0">
              <a:solidFill>
                <a:srgbClr val="FFC000"/>
              </a:solidFill>
            </a:endParaRPr>
          </a:p>
        </p:txBody>
      </p:sp>
      <p:sp>
        <p:nvSpPr>
          <p:cNvPr id="3" name="Content Placeholder 2"/>
          <p:cNvSpPr>
            <a:spLocks noGrp="1"/>
          </p:cNvSpPr>
          <p:nvPr>
            <p:ph sz="half" idx="1"/>
          </p:nvPr>
        </p:nvSpPr>
        <p:spPr/>
        <p:txBody>
          <a:bodyPr/>
          <a:lstStyle/>
          <a:p>
            <a:r>
              <a:rPr lang="en-US" dirty="0">
                <a:solidFill>
                  <a:srgbClr val="00B0F0"/>
                </a:solidFill>
              </a:rPr>
              <a:t>Borrow only what you need</a:t>
            </a:r>
          </a:p>
          <a:p>
            <a:pPr lvl="1"/>
            <a:r>
              <a:rPr lang="en-US" dirty="0" smtClean="0">
                <a:solidFill>
                  <a:srgbClr val="00B0F0"/>
                </a:solidFill>
              </a:rPr>
              <a:t>Develop a budget</a:t>
            </a:r>
          </a:p>
          <a:p>
            <a:r>
              <a:rPr lang="en-US" dirty="0" smtClean="0">
                <a:solidFill>
                  <a:srgbClr val="00B0F0"/>
                </a:solidFill>
              </a:rPr>
              <a:t>Keep </a:t>
            </a:r>
            <a:r>
              <a:rPr lang="en-US" dirty="0">
                <a:solidFill>
                  <a:srgbClr val="00B0F0"/>
                </a:solidFill>
              </a:rPr>
              <a:t>good records</a:t>
            </a:r>
          </a:p>
          <a:p>
            <a:r>
              <a:rPr lang="en-US" dirty="0" smtClean="0"/>
              <a:t>Look into part-time jobs</a:t>
            </a:r>
          </a:p>
          <a:p>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676400"/>
            <a:ext cx="4038600" cy="3529831"/>
          </a:xfrm>
        </p:spPr>
      </p:pic>
    </p:spTree>
    <p:extLst>
      <p:ext uri="{BB962C8B-B14F-4D97-AF65-F5344CB8AC3E}">
        <p14:creationId xmlns:p14="http://schemas.microsoft.com/office/powerpoint/2010/main" val="2680585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sz="4000" dirty="0" smtClean="0">
                <a:solidFill>
                  <a:srgbClr val="FFC000"/>
                </a:solidFill>
              </a:rPr>
              <a:t>Rules of Debt Management</a:t>
            </a:r>
            <a:endParaRPr lang="en-US" sz="4000" dirty="0">
              <a:solidFill>
                <a:srgbClr val="FFC000"/>
              </a:solidFill>
            </a:endParaRPr>
          </a:p>
        </p:txBody>
      </p:sp>
      <p:sp>
        <p:nvSpPr>
          <p:cNvPr id="3" name="Content Placeholder 2"/>
          <p:cNvSpPr>
            <a:spLocks noGrp="1"/>
          </p:cNvSpPr>
          <p:nvPr>
            <p:ph sz="half" idx="4294967295"/>
          </p:nvPr>
        </p:nvSpPr>
        <p:spPr>
          <a:xfrm>
            <a:off x="0" y="1447800"/>
            <a:ext cx="4876800" cy="4525963"/>
          </a:xfrm>
        </p:spPr>
        <p:txBody>
          <a:bodyPr>
            <a:normAutofit/>
          </a:bodyPr>
          <a:lstStyle/>
          <a:p>
            <a:r>
              <a:rPr lang="en-US" dirty="0">
                <a:solidFill>
                  <a:srgbClr val="00B0F0"/>
                </a:solidFill>
              </a:rPr>
              <a:t>Borrow only what you need</a:t>
            </a:r>
          </a:p>
          <a:p>
            <a:pPr lvl="1"/>
            <a:r>
              <a:rPr lang="en-US" dirty="0" smtClean="0">
                <a:solidFill>
                  <a:srgbClr val="00B0F0"/>
                </a:solidFill>
              </a:rPr>
              <a:t>Develop a budget</a:t>
            </a:r>
          </a:p>
          <a:p>
            <a:r>
              <a:rPr lang="en-US" dirty="0" smtClean="0">
                <a:solidFill>
                  <a:srgbClr val="00B0F0"/>
                </a:solidFill>
              </a:rPr>
              <a:t>Keep good records</a:t>
            </a:r>
          </a:p>
          <a:p>
            <a:r>
              <a:rPr lang="en-US" dirty="0" smtClean="0">
                <a:solidFill>
                  <a:srgbClr val="00B0F0"/>
                </a:solidFill>
              </a:rPr>
              <a:t>Look into part-time jobs</a:t>
            </a:r>
          </a:p>
          <a:p>
            <a:r>
              <a:rPr lang="en-US" dirty="0" smtClean="0"/>
              <a:t>Consider a service-connected repayment program</a:t>
            </a:r>
          </a:p>
          <a:p>
            <a:pPr marL="0" indent="0">
              <a:buNone/>
            </a:pPr>
            <a:endParaRPr lang="en-US" dirty="0" smtClean="0"/>
          </a:p>
          <a:p>
            <a:pPr marL="0" indent="0">
              <a:buNone/>
            </a:pPr>
            <a:endParaRPr lang="en-US" dirty="0"/>
          </a:p>
        </p:txBody>
      </p:sp>
      <p:pic>
        <p:nvPicPr>
          <p:cNvPr id="6146" name="Picture 2" descr="C:\Users\J\Pictures\Dentist-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3290" t="-100" r="19341" b="100"/>
          <a:stretch/>
        </p:blipFill>
        <p:spPr bwMode="auto">
          <a:xfrm>
            <a:off x="4800600" y="1571297"/>
            <a:ext cx="4004132" cy="356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55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Graduates in Trouble</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5067939"/>
              </p:ext>
            </p:extLst>
          </p:nvPr>
        </p:nvGraphicFramePr>
        <p:xfrm>
          <a:off x="533400" y="1600200"/>
          <a:ext cx="8153400" cy="3807793"/>
        </p:xfrm>
        <a:graphic>
          <a:graphicData uri="http://schemas.openxmlformats.org/drawingml/2006/table">
            <a:tbl>
              <a:tblPr firstRow="1" bandRow="1">
                <a:tableStyleId>{5C22544A-7EE6-4342-B048-85BDC9FD1C3A}</a:tableStyleId>
              </a:tblPr>
              <a:tblGrid>
                <a:gridCol w="1828801"/>
                <a:gridCol w="1492955"/>
                <a:gridCol w="1207911"/>
                <a:gridCol w="1207911"/>
                <a:gridCol w="1207911"/>
                <a:gridCol w="1207911"/>
              </a:tblGrid>
              <a:tr h="489888">
                <a:tc>
                  <a:txBody>
                    <a:bodyPr/>
                    <a:lstStyle/>
                    <a:p>
                      <a:pPr algn="ctr"/>
                      <a:endParaRPr lang="en-US" dirty="0"/>
                    </a:p>
                  </a:txBody>
                  <a:tcPr/>
                </a:tc>
                <a:tc>
                  <a:txBody>
                    <a:bodyPr/>
                    <a:lstStyle/>
                    <a:p>
                      <a:pPr algn="ctr"/>
                      <a:endParaRPr lang="en-US" dirty="0"/>
                    </a:p>
                  </a:txBody>
                  <a:tcPr/>
                </a:tc>
                <a:tc>
                  <a:txBody>
                    <a:bodyPr/>
                    <a:lstStyle/>
                    <a:p>
                      <a:pPr algn="ctr"/>
                      <a:r>
                        <a:rPr lang="en-US" dirty="0" smtClean="0"/>
                        <a:t>2008</a:t>
                      </a:r>
                      <a:endParaRPr lang="en-US" dirty="0"/>
                    </a:p>
                  </a:txBody>
                  <a:tcPr/>
                </a:tc>
                <a:tc>
                  <a:txBody>
                    <a:bodyPr/>
                    <a:lstStyle/>
                    <a:p>
                      <a:pPr algn="ctr"/>
                      <a:r>
                        <a:rPr lang="en-US" dirty="0" smtClean="0"/>
                        <a:t>2009</a:t>
                      </a:r>
                      <a:endParaRPr lang="en-US" dirty="0"/>
                    </a:p>
                  </a:txBody>
                  <a:tcPr/>
                </a:tc>
                <a:tc>
                  <a:txBody>
                    <a:bodyPr/>
                    <a:lstStyle/>
                    <a:p>
                      <a:pPr algn="ctr"/>
                      <a:r>
                        <a:rPr lang="en-US" dirty="0" smtClean="0"/>
                        <a:t>2010</a:t>
                      </a:r>
                      <a:endParaRPr lang="en-US" dirty="0"/>
                    </a:p>
                  </a:txBody>
                  <a:tcPr/>
                </a:tc>
                <a:tc>
                  <a:txBody>
                    <a:bodyPr/>
                    <a:lstStyle/>
                    <a:p>
                      <a:pPr algn="ctr"/>
                      <a:r>
                        <a:rPr lang="en-US" dirty="0" smtClean="0"/>
                        <a:t>2011</a:t>
                      </a:r>
                      <a:endParaRPr lang="en-US" dirty="0"/>
                    </a:p>
                  </a:txBody>
                  <a:tcPr/>
                </a:tc>
              </a:tr>
              <a:tr h="424512">
                <a:tc>
                  <a:txBody>
                    <a:bodyPr/>
                    <a:lstStyle/>
                    <a:p>
                      <a:r>
                        <a:rPr lang="en-US" dirty="0" smtClean="0"/>
                        <a:t>Entering Debt</a:t>
                      </a:r>
                      <a:endParaRPr lang="en-US" dirty="0"/>
                    </a:p>
                  </a:txBody>
                  <a:tcPr/>
                </a:tc>
                <a:tc>
                  <a:txBody>
                    <a:bodyPr/>
                    <a:lstStyle/>
                    <a:p>
                      <a:endParaRPr lang="en-US"/>
                    </a:p>
                  </a:txBody>
                  <a:tcPr/>
                </a:tc>
                <a:tc>
                  <a:txBody>
                    <a:bodyPr/>
                    <a:lstStyle/>
                    <a:p>
                      <a:r>
                        <a:rPr lang="en-US" dirty="0" smtClean="0"/>
                        <a:t>$  31,775</a:t>
                      </a:r>
                      <a:endParaRPr lang="en-US" dirty="0"/>
                    </a:p>
                  </a:txBody>
                  <a:tcPr/>
                </a:tc>
                <a:tc>
                  <a:txBody>
                    <a:bodyPr/>
                    <a:lstStyle/>
                    <a:p>
                      <a:r>
                        <a:rPr lang="en-US" dirty="0" smtClean="0"/>
                        <a:t>$  35,281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31,101</a:t>
                      </a:r>
                    </a:p>
                    <a:p>
                      <a:endParaRPr lang="en-US" dirty="0"/>
                    </a:p>
                  </a:txBody>
                  <a:tcPr/>
                </a:tc>
                <a:tc>
                  <a:txBody>
                    <a:bodyPr/>
                    <a:lstStyle/>
                    <a:p>
                      <a:r>
                        <a:rPr lang="en-US" dirty="0" smtClean="0"/>
                        <a:t>$</a:t>
                      </a:r>
                      <a:r>
                        <a:rPr lang="en-US" baseline="0" dirty="0" smtClean="0"/>
                        <a:t>  </a:t>
                      </a:r>
                      <a:r>
                        <a:rPr lang="en-US" dirty="0" smtClean="0"/>
                        <a:t>35,670</a:t>
                      </a:r>
                      <a:endParaRPr lang="en-US" dirty="0"/>
                    </a:p>
                  </a:txBody>
                  <a:tcPr/>
                </a:tc>
              </a:tr>
              <a:tr h="468025">
                <a:tc>
                  <a:txBody>
                    <a:bodyPr/>
                    <a:lstStyle/>
                    <a:p>
                      <a:r>
                        <a:rPr lang="en-US" dirty="0" smtClean="0"/>
                        <a:t>Graduating</a:t>
                      </a:r>
                      <a:r>
                        <a:rPr lang="en-US" baseline="0" dirty="0" smtClean="0"/>
                        <a:t> Debt</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609600">
                <a:tc>
                  <a:txBody>
                    <a:bodyPr/>
                    <a:lstStyle/>
                    <a:p>
                      <a:endParaRPr lang="en-US"/>
                    </a:p>
                  </a:txBody>
                  <a:tcPr/>
                </a:tc>
                <a:tc>
                  <a:txBody>
                    <a:bodyPr/>
                    <a:lstStyle/>
                    <a:p>
                      <a:r>
                        <a:rPr lang="en-US" dirty="0" smtClean="0"/>
                        <a:t>All Schools</a:t>
                      </a:r>
                    </a:p>
                  </a:txBody>
                  <a:tcPr/>
                </a:tc>
                <a:tc>
                  <a:txBody>
                    <a:bodyPr/>
                    <a:lstStyle/>
                    <a:p>
                      <a:r>
                        <a:rPr lang="en-US" dirty="0" smtClean="0"/>
                        <a:t>$ 170,367</a:t>
                      </a:r>
                      <a:endParaRPr lang="en-US" dirty="0"/>
                    </a:p>
                  </a:txBody>
                  <a:tcPr/>
                </a:tc>
                <a:tc>
                  <a:txBody>
                    <a:bodyPr/>
                    <a:lstStyle/>
                    <a:p>
                      <a:r>
                        <a:rPr lang="en-US" smtClean="0"/>
                        <a:t>$ 173,582</a:t>
                      </a:r>
                      <a:endParaRPr lang="en-US" dirty="0"/>
                    </a:p>
                  </a:txBody>
                  <a:tcPr/>
                </a:tc>
                <a:tc>
                  <a:txBody>
                    <a:bodyPr/>
                    <a:lstStyle/>
                    <a:p>
                      <a:r>
                        <a:rPr lang="en-US" dirty="0" smtClean="0"/>
                        <a:t>$ 178,054</a:t>
                      </a:r>
                      <a:endParaRPr lang="en-US" dirty="0"/>
                    </a:p>
                  </a:txBody>
                  <a:tcPr/>
                </a:tc>
                <a:tc>
                  <a:txBody>
                    <a:bodyPr/>
                    <a:lstStyle/>
                    <a:p>
                      <a:r>
                        <a:rPr lang="en-US" dirty="0" smtClean="0"/>
                        <a:t>$180,557</a:t>
                      </a:r>
                      <a:endParaRPr lang="en-US" dirty="0"/>
                    </a:p>
                  </a:txBody>
                  <a:tcPr/>
                </a:tc>
              </a:tr>
              <a:tr h="609600">
                <a:tc>
                  <a:txBody>
                    <a:bodyPr/>
                    <a:lstStyle/>
                    <a:p>
                      <a:endParaRPr lang="en-US" dirty="0"/>
                    </a:p>
                  </a:txBody>
                  <a:tcPr>
                    <a:solidFill>
                      <a:srgbClr val="FFFF00"/>
                    </a:solidFill>
                  </a:tcPr>
                </a:tc>
                <a:tc>
                  <a:txBody>
                    <a:bodyPr/>
                    <a:lstStyle/>
                    <a:p>
                      <a:r>
                        <a:rPr lang="en-US" dirty="0" smtClean="0"/>
                        <a:t>Public</a:t>
                      </a:r>
                      <a:endParaRPr lang="en-US" dirty="0"/>
                    </a:p>
                  </a:txBody>
                  <a:tcPr>
                    <a:solidFill>
                      <a:srgbClr val="FFFF00"/>
                    </a:solidFill>
                  </a:tcPr>
                </a:tc>
                <a:tc>
                  <a:txBody>
                    <a:bodyPr/>
                    <a:lstStyle/>
                    <a:p>
                      <a:r>
                        <a:rPr lang="en-US" dirty="0" smtClean="0"/>
                        <a:t>$ 142,671</a:t>
                      </a:r>
                      <a:endParaRPr lang="en-US" dirty="0"/>
                    </a:p>
                  </a:txBody>
                  <a:tcPr>
                    <a:solidFill>
                      <a:srgbClr val="FFFF00"/>
                    </a:solidFill>
                  </a:tcPr>
                </a:tc>
                <a:tc>
                  <a:txBody>
                    <a:bodyPr/>
                    <a:lstStyle/>
                    <a:p>
                      <a:r>
                        <a:rPr lang="en-US" dirty="0" smtClean="0"/>
                        <a:t>$ 149,555</a:t>
                      </a:r>
                      <a:endParaRPr lang="en-US" dirty="0"/>
                    </a:p>
                  </a:txBody>
                  <a:tcPr>
                    <a:solidFill>
                      <a:srgbClr val="FFFF00"/>
                    </a:solidFill>
                  </a:tcPr>
                </a:tc>
                <a:tc>
                  <a:txBody>
                    <a:bodyPr/>
                    <a:lstStyle/>
                    <a:p>
                      <a:r>
                        <a:rPr lang="en-US" dirty="0" smtClean="0"/>
                        <a:t>$ 157,973</a:t>
                      </a:r>
                      <a:endParaRPr lang="en-US" dirty="0"/>
                    </a:p>
                  </a:txBody>
                  <a:tcPr>
                    <a:solidFill>
                      <a:srgbClr val="FFFF00"/>
                    </a:solidFill>
                  </a:tcPr>
                </a:tc>
                <a:tc>
                  <a:txBody>
                    <a:bodyPr/>
                    <a:lstStyle/>
                    <a:p>
                      <a:r>
                        <a:rPr lang="en-US" dirty="0" smtClean="0"/>
                        <a:t>$157,525</a:t>
                      </a:r>
                      <a:endParaRPr lang="en-US" dirty="0"/>
                    </a:p>
                  </a:txBody>
                  <a:tcPr>
                    <a:solidFill>
                      <a:srgbClr val="FFFF00"/>
                    </a:solidFill>
                  </a:tcPr>
                </a:tc>
              </a:tr>
              <a:tr h="990600">
                <a:tc>
                  <a:txBody>
                    <a:bodyPr/>
                    <a:lstStyle/>
                    <a:p>
                      <a:endParaRPr lang="en-US" dirty="0"/>
                    </a:p>
                  </a:txBody>
                  <a:tcPr/>
                </a:tc>
                <a:tc>
                  <a:txBody>
                    <a:bodyPr/>
                    <a:lstStyle/>
                    <a:p>
                      <a:r>
                        <a:rPr lang="en-US" dirty="0" smtClean="0"/>
                        <a:t>Private and Private/State</a:t>
                      </a:r>
                      <a:r>
                        <a:rPr lang="en-US" baseline="0" dirty="0" smtClean="0"/>
                        <a:t> Related</a:t>
                      </a:r>
                      <a:endParaRPr lang="en-US" dirty="0"/>
                    </a:p>
                  </a:txBody>
                  <a:tcPr/>
                </a:tc>
                <a:tc>
                  <a:txBody>
                    <a:bodyPr/>
                    <a:lstStyle/>
                    <a:p>
                      <a:r>
                        <a:rPr lang="en-US" dirty="0" smtClean="0"/>
                        <a:t>$ 204,734</a:t>
                      </a:r>
                      <a:endParaRPr lang="en-US" dirty="0"/>
                    </a:p>
                  </a:txBody>
                  <a:tcPr/>
                </a:tc>
                <a:tc>
                  <a:txBody>
                    <a:bodyPr/>
                    <a:lstStyle/>
                    <a:p>
                      <a:r>
                        <a:rPr lang="en-US" dirty="0" smtClean="0"/>
                        <a:t>$ 208,921</a:t>
                      </a:r>
                      <a:endParaRPr lang="en-US" dirty="0"/>
                    </a:p>
                  </a:txBody>
                  <a:tcPr/>
                </a:tc>
                <a:tc>
                  <a:txBody>
                    <a:bodyPr/>
                    <a:lstStyle/>
                    <a:p>
                      <a:r>
                        <a:rPr lang="en-US" dirty="0" smtClean="0"/>
                        <a:t>$ 209,740</a:t>
                      </a:r>
                      <a:endParaRPr lang="en-US" dirty="0"/>
                    </a:p>
                  </a:txBody>
                  <a:tcPr/>
                </a:tc>
                <a:tc>
                  <a:txBody>
                    <a:bodyPr/>
                    <a:lstStyle/>
                    <a:p>
                      <a:r>
                        <a:rPr lang="en-US" dirty="0" smtClean="0"/>
                        <a:t>$218,695</a:t>
                      </a:r>
                      <a:endParaRPr lang="en-US" dirty="0"/>
                    </a:p>
                  </a:txBody>
                  <a:tcPr/>
                </a:tc>
              </a:tr>
            </a:tbl>
          </a:graphicData>
        </a:graphic>
      </p:graphicFrame>
      <p:sp>
        <p:nvSpPr>
          <p:cNvPr id="5" name="TextBox 4"/>
          <p:cNvSpPr txBox="1"/>
          <p:nvPr/>
        </p:nvSpPr>
        <p:spPr>
          <a:xfrm>
            <a:off x="533400" y="5867400"/>
            <a:ext cx="5337936" cy="307777"/>
          </a:xfrm>
          <a:prstGeom prst="rect">
            <a:avLst/>
          </a:prstGeom>
          <a:noFill/>
        </p:spPr>
        <p:txBody>
          <a:bodyPr wrap="none" rtlCol="0">
            <a:spAutoFit/>
          </a:bodyPr>
          <a:lstStyle/>
          <a:p>
            <a:r>
              <a:rPr lang="en-US" sz="1400" i="1" dirty="0"/>
              <a:t>Source: ADEA Survey of Dental School Seniors </a:t>
            </a:r>
            <a:r>
              <a:rPr lang="en-US" sz="1400" i="1" dirty="0" smtClean="0"/>
              <a:t>2011 </a:t>
            </a:r>
            <a:r>
              <a:rPr lang="en-US" sz="1400" i="1" dirty="0"/>
              <a:t>Graduating Class</a:t>
            </a:r>
            <a:endParaRPr lang="en-US" sz="1400" dirty="0"/>
          </a:p>
        </p:txBody>
      </p:sp>
    </p:spTree>
    <p:extLst>
      <p:ext uri="{BB962C8B-B14F-4D97-AF65-F5344CB8AC3E}">
        <p14:creationId xmlns:p14="http://schemas.microsoft.com/office/powerpoint/2010/main" val="4042932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Service Connected Programs</a:t>
            </a:r>
            <a:endParaRPr lang="en-US" sz="4000" dirty="0">
              <a:solidFill>
                <a:srgbClr val="FFC000"/>
              </a:solidFill>
            </a:endParaRPr>
          </a:p>
        </p:txBody>
      </p:sp>
      <p:sp>
        <p:nvSpPr>
          <p:cNvPr id="3" name="Content Placeholder 2"/>
          <p:cNvSpPr>
            <a:spLocks noGrp="1"/>
          </p:cNvSpPr>
          <p:nvPr>
            <p:ph sz="half" idx="1"/>
          </p:nvPr>
        </p:nvSpPr>
        <p:spPr/>
        <p:txBody>
          <a:bodyPr>
            <a:normAutofit fontScale="92500" lnSpcReduction="10000"/>
          </a:bodyPr>
          <a:lstStyle/>
          <a:p>
            <a:r>
              <a:rPr lang="en-US" dirty="0" smtClean="0"/>
              <a:t>Public Health Services</a:t>
            </a:r>
          </a:p>
          <a:p>
            <a:pPr lvl="1"/>
            <a:r>
              <a:rPr lang="en-US" dirty="0" smtClean="0">
                <a:hlinkClick r:id="rId2"/>
              </a:rPr>
              <a:t>www.usphs.gov</a:t>
            </a:r>
            <a:r>
              <a:rPr lang="en-US" dirty="0" smtClean="0"/>
              <a:t> </a:t>
            </a:r>
          </a:p>
          <a:p>
            <a:r>
              <a:rPr lang="en-US" dirty="0" smtClean="0"/>
              <a:t>Navy</a:t>
            </a:r>
          </a:p>
          <a:p>
            <a:pPr lvl="1"/>
            <a:r>
              <a:rPr lang="en-US" dirty="0" smtClean="0">
                <a:hlinkClick r:id="rId3"/>
              </a:rPr>
              <a:t>www.navy.com</a:t>
            </a:r>
            <a:r>
              <a:rPr lang="en-US" dirty="0" smtClean="0"/>
              <a:t> </a:t>
            </a:r>
          </a:p>
          <a:p>
            <a:r>
              <a:rPr lang="en-US" dirty="0" smtClean="0"/>
              <a:t>Air Force</a:t>
            </a:r>
          </a:p>
          <a:p>
            <a:pPr lvl="1"/>
            <a:r>
              <a:rPr lang="en-US" dirty="0" smtClean="0">
                <a:hlinkClick r:id="rId4"/>
              </a:rPr>
              <a:t>www.airforce.com</a:t>
            </a:r>
            <a:r>
              <a:rPr lang="en-US" dirty="0" smtClean="0"/>
              <a:t> </a:t>
            </a:r>
          </a:p>
          <a:p>
            <a:r>
              <a:rPr lang="en-US" dirty="0" smtClean="0"/>
              <a:t>Army</a:t>
            </a:r>
          </a:p>
          <a:p>
            <a:pPr lvl="1"/>
            <a:r>
              <a:rPr lang="en-US" dirty="0" smtClean="0">
                <a:hlinkClick r:id="rId5"/>
              </a:rPr>
              <a:t>www.goarmy.com</a:t>
            </a:r>
            <a:endParaRPr lang="en-US" dirty="0" smtClean="0"/>
          </a:p>
          <a:p>
            <a:r>
              <a:rPr lang="en-US" dirty="0" smtClean="0"/>
              <a:t>U.S</a:t>
            </a:r>
            <a:r>
              <a:rPr lang="en-US" dirty="0"/>
              <a:t>. Department of Veterans Affairs</a:t>
            </a:r>
          </a:p>
          <a:p>
            <a:pPr lvl="1"/>
            <a:r>
              <a:rPr lang="en-US" sz="2200" dirty="0" smtClean="0">
                <a:hlinkClick r:id="rId6"/>
              </a:rPr>
              <a:t>www.va.gov</a:t>
            </a:r>
            <a:r>
              <a:rPr lang="en-US" sz="2200" dirty="0" smtClean="0"/>
              <a:t> </a:t>
            </a:r>
          </a:p>
        </p:txBody>
      </p:sp>
      <p:pic>
        <p:nvPicPr>
          <p:cNvPr id="5" name="Content Placeholder 4"/>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164475" y="1600200"/>
            <a:ext cx="3006050" cy="4525963"/>
          </a:xfrm>
        </p:spPr>
      </p:pic>
    </p:spTree>
    <p:extLst>
      <p:ext uri="{BB962C8B-B14F-4D97-AF65-F5344CB8AC3E}">
        <p14:creationId xmlns:p14="http://schemas.microsoft.com/office/powerpoint/2010/main" val="2633337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sz="4000" dirty="0" smtClean="0">
                <a:solidFill>
                  <a:srgbClr val="FFC000"/>
                </a:solidFill>
              </a:rPr>
              <a:t>Rules of Debt Management</a:t>
            </a:r>
            <a:endParaRPr lang="en-US" sz="4000" dirty="0">
              <a:solidFill>
                <a:srgbClr val="FFC000"/>
              </a:solidFill>
            </a:endParaRPr>
          </a:p>
        </p:txBody>
      </p:sp>
      <p:sp>
        <p:nvSpPr>
          <p:cNvPr id="3" name="Content Placeholder 2"/>
          <p:cNvSpPr>
            <a:spLocks noGrp="1"/>
          </p:cNvSpPr>
          <p:nvPr>
            <p:ph sz="half" idx="1"/>
          </p:nvPr>
        </p:nvSpPr>
        <p:spPr>
          <a:xfrm>
            <a:off x="457200" y="1600200"/>
            <a:ext cx="4876800" cy="4525963"/>
          </a:xfrm>
        </p:spPr>
        <p:txBody>
          <a:bodyPr>
            <a:normAutofit/>
          </a:bodyPr>
          <a:lstStyle/>
          <a:p>
            <a:r>
              <a:rPr lang="en-US" dirty="0"/>
              <a:t>Borrow only what you need</a:t>
            </a:r>
          </a:p>
          <a:p>
            <a:pPr lvl="1"/>
            <a:r>
              <a:rPr lang="en-US" dirty="0" smtClean="0"/>
              <a:t>Develop a budget</a:t>
            </a:r>
          </a:p>
          <a:p>
            <a:r>
              <a:rPr lang="en-US" dirty="0" smtClean="0"/>
              <a:t>Keep good records</a:t>
            </a:r>
          </a:p>
          <a:p>
            <a:r>
              <a:rPr lang="en-US" dirty="0" smtClean="0"/>
              <a:t>Look into part-time jobs</a:t>
            </a:r>
          </a:p>
          <a:p>
            <a:r>
              <a:rPr lang="en-US" dirty="0" smtClean="0"/>
              <a:t>Consider a service-connected repayment program</a:t>
            </a:r>
          </a:p>
          <a:p>
            <a:r>
              <a:rPr lang="en-US" dirty="0" smtClean="0"/>
              <a:t>Avoid consumer debt</a:t>
            </a:r>
          </a:p>
          <a:p>
            <a:pPr marL="0" indent="0">
              <a:buNone/>
            </a:pPr>
            <a:endParaRPr lang="en-US" dirty="0" smtClean="0"/>
          </a:p>
          <a:p>
            <a:pPr marL="0" indent="0">
              <a:buNone/>
            </a:pPr>
            <a:endParaRPr lang="en-US" dirty="0"/>
          </a:p>
        </p:txBody>
      </p:sp>
      <p:pic>
        <p:nvPicPr>
          <p:cNvPr id="6147" name="Picture 3" descr="C:\Users\jplaptop\Pictures\sophomore course pictures\Debt\saving piggy.jpg"/>
          <p:cNvPicPr>
            <a:picLocks noChangeAspect="1" noChangeArrowheads="1"/>
          </p:cNvPicPr>
          <p:nvPr/>
        </p:nvPicPr>
        <p:blipFill rotWithShape="1">
          <a:blip r:embed="rId2">
            <a:extLst>
              <a:ext uri="{28A0092B-C50C-407E-A947-70E740481C1C}">
                <a14:useLocalDpi xmlns:a14="http://schemas.microsoft.com/office/drawing/2010/main" val="0"/>
              </a:ext>
            </a:extLst>
          </a:blip>
          <a:srcRect l="33494" r="8316"/>
          <a:stretch/>
        </p:blipFill>
        <p:spPr bwMode="auto">
          <a:xfrm>
            <a:off x="5334000" y="1752074"/>
            <a:ext cx="2979684"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571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plaptop\Pictures\sophomore course pictures\Identity Theft\untitled[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0" y="0"/>
            <a:ext cx="9258461"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457200"/>
            <a:ext cx="8229600" cy="1143000"/>
          </a:xfrm>
        </p:spPr>
        <p:txBody>
          <a:bodyPr>
            <a:normAutofit/>
          </a:bodyPr>
          <a:lstStyle/>
          <a:p>
            <a:pPr algn="l"/>
            <a:r>
              <a:rPr lang="en-US" sz="4000" dirty="0" smtClean="0">
                <a:solidFill>
                  <a:srgbClr val="FFC000"/>
                </a:solidFill>
              </a:rPr>
              <a:t>Protect Against Identity Theft</a:t>
            </a:r>
            <a:endParaRPr lang="en-US" sz="4000" dirty="0">
              <a:solidFill>
                <a:srgbClr val="FFC000"/>
              </a:solidFill>
            </a:endParaRPr>
          </a:p>
        </p:txBody>
      </p:sp>
    </p:spTree>
    <p:extLst>
      <p:ext uri="{BB962C8B-B14F-4D97-AF65-F5344CB8AC3E}">
        <p14:creationId xmlns:p14="http://schemas.microsoft.com/office/powerpoint/2010/main" val="14017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Preventing Identity Theft</a:t>
            </a:r>
            <a:endParaRPr lang="en-US" sz="4000" dirty="0">
              <a:solidFill>
                <a:srgbClr val="FFC000"/>
              </a:solidFill>
            </a:endParaRPr>
          </a:p>
        </p:txBody>
      </p:sp>
      <p:sp>
        <p:nvSpPr>
          <p:cNvPr id="3" name="Content Placeholder 2"/>
          <p:cNvSpPr>
            <a:spLocks noGrp="1"/>
          </p:cNvSpPr>
          <p:nvPr>
            <p:ph idx="1"/>
          </p:nvPr>
        </p:nvSpPr>
        <p:spPr>
          <a:xfrm>
            <a:off x="457200" y="1600200"/>
            <a:ext cx="8458200" cy="4525963"/>
          </a:xfrm>
        </p:spPr>
        <p:txBody>
          <a:bodyPr/>
          <a:lstStyle/>
          <a:p>
            <a:r>
              <a:rPr lang="en-US" dirty="0" smtClean="0"/>
              <a:t>Shred anything with your name or address on it</a:t>
            </a:r>
          </a:p>
          <a:p>
            <a:r>
              <a:rPr lang="en-US" dirty="0" smtClean="0"/>
              <a:t>Use a cross-cut shredder</a:t>
            </a:r>
          </a:p>
          <a:p>
            <a:r>
              <a:rPr lang="en-US" dirty="0" smtClean="0"/>
              <a:t>Shred any promotional materials for credit</a:t>
            </a:r>
          </a:p>
          <a:p>
            <a:r>
              <a:rPr lang="en-US" dirty="0" smtClean="0"/>
              <a:t>Passwords should consist of numbers and both upper case and lower case letters</a:t>
            </a:r>
          </a:p>
          <a:p>
            <a:r>
              <a:rPr lang="en-US" dirty="0" smtClean="0"/>
              <a:t>When in doubt, pay in cash</a:t>
            </a:r>
          </a:p>
          <a:p>
            <a:r>
              <a:rPr lang="en-US" dirty="0" smtClean="0"/>
              <a:t>Be aware of your surroundings</a:t>
            </a:r>
            <a:endParaRPr lang="en-US" dirty="0"/>
          </a:p>
        </p:txBody>
      </p:sp>
    </p:spTree>
    <p:extLst>
      <p:ext uri="{BB962C8B-B14F-4D97-AF65-F5344CB8AC3E}">
        <p14:creationId xmlns:p14="http://schemas.microsoft.com/office/powerpoint/2010/main" val="311823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QUEST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077291"/>
      </p:ext>
    </p:extLst>
  </p:cSld>
  <p:clrMapOvr>
    <a:masterClrMapping/>
  </p:clrMapOvr>
  <p:transition spd="med">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Seminar\Clip Art Folder for Finance\Education Icons\EIC_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8168" r="39090" b="59486"/>
          <a:stretch/>
        </p:blipFill>
        <p:spPr bwMode="auto">
          <a:xfrm>
            <a:off x="0" y="2584"/>
            <a:ext cx="9395411" cy="70408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8411" y="990600"/>
            <a:ext cx="6477000" cy="1143000"/>
          </a:xfrm>
        </p:spPr>
        <p:txBody>
          <a:bodyPr/>
          <a:lstStyle/>
          <a:p>
            <a:r>
              <a:rPr lang="en-US" dirty="0" smtClean="0">
                <a:solidFill>
                  <a:srgbClr val="FFCC00"/>
                </a:solidFill>
              </a:rPr>
              <a:t>The Happy Day</a:t>
            </a:r>
            <a:endParaRPr lang="en-US" dirty="0">
              <a:solidFill>
                <a:srgbClr val="FFCC00"/>
              </a:solidFill>
            </a:endParaRPr>
          </a:p>
        </p:txBody>
      </p:sp>
    </p:spTree>
    <p:extLst>
      <p:ext uri="{BB962C8B-B14F-4D97-AF65-F5344CB8AC3E}">
        <p14:creationId xmlns:p14="http://schemas.microsoft.com/office/powerpoint/2010/main" val="8439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solidFill>
                  <a:srgbClr val="FFC000"/>
                </a:solidFill>
              </a:rPr>
              <a:t>Practice Options</a:t>
            </a:r>
            <a:endParaRPr lang="en-US" sz="4000" dirty="0">
              <a:solidFill>
                <a:srgbClr val="FFC000"/>
              </a:solidFill>
            </a:endParaRPr>
          </a:p>
        </p:txBody>
      </p:sp>
      <p:sp>
        <p:nvSpPr>
          <p:cNvPr id="3" name="Content Placeholder 2"/>
          <p:cNvSpPr>
            <a:spLocks noGrp="1"/>
          </p:cNvSpPr>
          <p:nvPr>
            <p:ph sz="half" idx="1"/>
          </p:nvPr>
        </p:nvSpPr>
        <p:spPr/>
        <p:txBody>
          <a:bodyPr>
            <a:normAutofit fontScale="92500" lnSpcReduction="10000"/>
          </a:bodyPr>
          <a:lstStyle/>
          <a:p>
            <a:pPr>
              <a:lnSpc>
                <a:spcPct val="150000"/>
              </a:lnSpc>
            </a:pPr>
            <a:r>
              <a:rPr lang="en-US" dirty="0" smtClean="0"/>
              <a:t>Solo Practice</a:t>
            </a:r>
          </a:p>
          <a:p>
            <a:pPr>
              <a:lnSpc>
                <a:spcPct val="150000"/>
              </a:lnSpc>
            </a:pPr>
            <a:r>
              <a:rPr lang="en-US" dirty="0" smtClean="0"/>
              <a:t>Group Practice</a:t>
            </a:r>
          </a:p>
          <a:p>
            <a:pPr>
              <a:lnSpc>
                <a:spcPct val="150000"/>
              </a:lnSpc>
            </a:pPr>
            <a:r>
              <a:rPr lang="en-US" dirty="0" smtClean="0"/>
              <a:t>Associateships</a:t>
            </a:r>
          </a:p>
          <a:p>
            <a:pPr>
              <a:lnSpc>
                <a:spcPct val="150000"/>
              </a:lnSpc>
            </a:pPr>
            <a:r>
              <a:rPr lang="en-US" dirty="0" smtClean="0"/>
              <a:t>Post-graduate programs</a:t>
            </a:r>
          </a:p>
          <a:p>
            <a:pPr>
              <a:lnSpc>
                <a:spcPct val="150000"/>
              </a:lnSpc>
            </a:pPr>
            <a:r>
              <a:rPr lang="en-US" dirty="0" smtClean="0"/>
              <a:t>Military</a:t>
            </a:r>
          </a:p>
          <a:p>
            <a:pPr>
              <a:lnSpc>
                <a:spcPct val="150000"/>
              </a:lnSpc>
            </a:pPr>
            <a:r>
              <a:rPr lang="en-US" dirty="0" smtClean="0"/>
              <a:t>Public Health</a:t>
            </a:r>
          </a:p>
          <a:p>
            <a:pPr>
              <a:lnSpc>
                <a:spcPct val="150000"/>
              </a:lnSpc>
            </a:pPr>
            <a:r>
              <a:rPr lang="en-US" dirty="0" smtClean="0"/>
              <a:t>Teaching</a:t>
            </a:r>
            <a:endParaRPr lang="en-US" dirty="0"/>
          </a:p>
        </p:txBody>
      </p:sp>
      <p:pic>
        <p:nvPicPr>
          <p:cNvPr id="5" name="Picture 5" descr="090045C"/>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887" r="11698" b="8742"/>
          <a:stretch/>
        </p:blipFill>
        <p:spPr>
          <a:xfrm>
            <a:off x="4572000" y="1524000"/>
            <a:ext cx="4257612"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4338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Where Do Grads Go?</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7491710"/>
              </p:ext>
            </p:extLst>
          </p:nvPr>
        </p:nvGraphicFramePr>
        <p:xfrm>
          <a:off x="457200" y="2209800"/>
          <a:ext cx="7620000" cy="3337560"/>
        </p:xfrm>
        <a:graphic>
          <a:graphicData uri="http://schemas.openxmlformats.org/drawingml/2006/table">
            <a:tbl>
              <a:tblPr firstRow="1" bandRow="1">
                <a:tableStyleId>{5C22544A-7EE6-4342-B048-85BDC9FD1C3A}</a:tableStyleId>
              </a:tblPr>
              <a:tblGrid>
                <a:gridCol w="4021666"/>
                <a:gridCol w="917222"/>
                <a:gridCol w="917222"/>
                <a:gridCol w="925690"/>
                <a:gridCol w="838200"/>
              </a:tblGrid>
              <a:tr h="370840">
                <a:tc>
                  <a:txBody>
                    <a:bodyPr/>
                    <a:lstStyle/>
                    <a:p>
                      <a:pPr algn="ctr"/>
                      <a:r>
                        <a:rPr lang="en-US" dirty="0" smtClean="0"/>
                        <a:t>Plans</a:t>
                      </a:r>
                      <a:endParaRPr lang="en-US" dirty="0"/>
                    </a:p>
                  </a:txBody>
                  <a:tcPr/>
                </a:tc>
                <a:tc>
                  <a:txBody>
                    <a:bodyPr/>
                    <a:lstStyle/>
                    <a:p>
                      <a:pPr algn="ctr"/>
                      <a:r>
                        <a:rPr lang="en-US" dirty="0" smtClean="0"/>
                        <a:t>1985</a:t>
                      </a:r>
                      <a:endParaRPr lang="en-US" dirty="0"/>
                    </a:p>
                  </a:txBody>
                  <a:tcPr/>
                </a:tc>
                <a:tc>
                  <a:txBody>
                    <a:bodyPr/>
                    <a:lstStyle/>
                    <a:p>
                      <a:pPr algn="ctr"/>
                      <a:r>
                        <a:rPr lang="en-US" dirty="0" smtClean="0"/>
                        <a:t>1995</a:t>
                      </a:r>
                      <a:endParaRPr lang="en-US" dirty="0"/>
                    </a:p>
                  </a:txBody>
                  <a:tcPr/>
                </a:tc>
                <a:tc>
                  <a:txBody>
                    <a:bodyPr/>
                    <a:lstStyle/>
                    <a:p>
                      <a:pPr algn="ctr"/>
                      <a:r>
                        <a:rPr lang="en-US" dirty="0" smtClean="0"/>
                        <a:t>2005</a:t>
                      </a:r>
                      <a:endParaRPr lang="en-US" dirty="0"/>
                    </a:p>
                  </a:txBody>
                  <a:tcPr/>
                </a:tc>
                <a:tc>
                  <a:txBody>
                    <a:bodyPr/>
                    <a:lstStyle/>
                    <a:p>
                      <a:pPr algn="ctr"/>
                      <a:r>
                        <a:rPr lang="en-US" dirty="0" smtClean="0"/>
                        <a:t>2008</a:t>
                      </a:r>
                      <a:endParaRPr lang="en-US" dirty="0"/>
                    </a:p>
                  </a:txBody>
                  <a:tcPr/>
                </a:tc>
              </a:tr>
              <a:tr h="370840">
                <a:tc>
                  <a:txBody>
                    <a:bodyPr/>
                    <a:lstStyle/>
                    <a:p>
                      <a:r>
                        <a:rPr lang="en-US" dirty="0" smtClean="0"/>
                        <a:t>Solo/Private Practice</a:t>
                      </a:r>
                      <a:endParaRPr lang="en-US" dirty="0"/>
                    </a:p>
                  </a:txBody>
                  <a:tcPr/>
                </a:tc>
                <a:tc>
                  <a:txBody>
                    <a:bodyPr/>
                    <a:lstStyle/>
                    <a:p>
                      <a:pPr algn="r"/>
                      <a:r>
                        <a:rPr lang="en-US" dirty="0" smtClean="0"/>
                        <a:t>9.4%</a:t>
                      </a:r>
                      <a:endParaRPr lang="en-US" dirty="0"/>
                    </a:p>
                  </a:txBody>
                  <a:tcPr/>
                </a:tc>
                <a:tc>
                  <a:txBody>
                    <a:bodyPr/>
                    <a:lstStyle/>
                    <a:p>
                      <a:pPr algn="r"/>
                      <a:r>
                        <a:rPr lang="en-US" dirty="0" smtClean="0"/>
                        <a:t>5.8%</a:t>
                      </a:r>
                      <a:endParaRPr lang="en-US" dirty="0"/>
                    </a:p>
                  </a:txBody>
                  <a:tcPr/>
                </a:tc>
                <a:tc>
                  <a:txBody>
                    <a:bodyPr/>
                    <a:lstStyle/>
                    <a:p>
                      <a:pPr algn="r"/>
                      <a:r>
                        <a:rPr lang="en-US" dirty="0" smtClean="0"/>
                        <a:t>3.7%</a:t>
                      </a:r>
                      <a:endParaRPr lang="en-US" dirty="0"/>
                    </a:p>
                  </a:txBody>
                  <a:tcPr/>
                </a:tc>
                <a:tc>
                  <a:txBody>
                    <a:bodyPr/>
                    <a:lstStyle/>
                    <a:p>
                      <a:pPr algn="r"/>
                      <a:r>
                        <a:rPr lang="en-US" dirty="0" smtClean="0"/>
                        <a:t>3.1%</a:t>
                      </a:r>
                      <a:endParaRPr lang="en-US" dirty="0"/>
                    </a:p>
                  </a:txBody>
                  <a:tcPr/>
                </a:tc>
              </a:tr>
              <a:tr h="370840">
                <a:tc>
                  <a:txBody>
                    <a:bodyPr/>
                    <a:lstStyle/>
                    <a:p>
                      <a:r>
                        <a:rPr lang="en-US" dirty="0" smtClean="0"/>
                        <a:t>Partner</a:t>
                      </a:r>
                      <a:r>
                        <a:rPr lang="en-US" baseline="0" dirty="0" smtClean="0"/>
                        <a:t> Group</a:t>
                      </a:r>
                      <a:endParaRPr lang="en-US" dirty="0"/>
                    </a:p>
                  </a:txBody>
                  <a:tcPr/>
                </a:tc>
                <a:tc>
                  <a:txBody>
                    <a:bodyPr/>
                    <a:lstStyle/>
                    <a:p>
                      <a:pPr algn="r"/>
                      <a:r>
                        <a:rPr lang="en-US" dirty="0" smtClean="0"/>
                        <a:t>14.3%</a:t>
                      </a:r>
                      <a:endParaRPr lang="en-US" dirty="0"/>
                    </a:p>
                  </a:txBody>
                  <a:tcPr/>
                </a:tc>
                <a:tc>
                  <a:txBody>
                    <a:bodyPr/>
                    <a:lstStyle/>
                    <a:p>
                      <a:pPr algn="r"/>
                      <a:r>
                        <a:rPr lang="en-US" dirty="0" smtClean="0"/>
                        <a:t>11.1%</a:t>
                      </a:r>
                      <a:endParaRPr lang="en-US" dirty="0"/>
                    </a:p>
                  </a:txBody>
                  <a:tcPr/>
                </a:tc>
                <a:tc>
                  <a:txBody>
                    <a:bodyPr/>
                    <a:lstStyle/>
                    <a:p>
                      <a:pPr algn="r"/>
                      <a:r>
                        <a:rPr lang="en-US" dirty="0" smtClean="0"/>
                        <a:t>6.1%</a:t>
                      </a:r>
                      <a:endParaRPr lang="en-US" dirty="0"/>
                    </a:p>
                  </a:txBody>
                  <a:tcPr/>
                </a:tc>
                <a:tc>
                  <a:txBody>
                    <a:bodyPr/>
                    <a:lstStyle/>
                    <a:p>
                      <a:pPr algn="r"/>
                      <a:r>
                        <a:rPr lang="en-US" dirty="0" smtClean="0"/>
                        <a:t>6.7%</a:t>
                      </a:r>
                      <a:endParaRPr lang="en-US" dirty="0"/>
                    </a:p>
                  </a:txBody>
                  <a:tcPr/>
                </a:tc>
              </a:tr>
              <a:tr h="370840">
                <a:tc>
                  <a:txBody>
                    <a:bodyPr/>
                    <a:lstStyle/>
                    <a:p>
                      <a:r>
                        <a:rPr lang="en-US" dirty="0" smtClean="0"/>
                        <a:t>Associate/Employed</a:t>
                      </a:r>
                      <a:endParaRPr lang="en-US" dirty="0"/>
                    </a:p>
                  </a:txBody>
                  <a:tcPr/>
                </a:tc>
                <a:tc>
                  <a:txBody>
                    <a:bodyPr/>
                    <a:lstStyle/>
                    <a:p>
                      <a:pPr algn="r"/>
                      <a:r>
                        <a:rPr lang="en-US" dirty="0" smtClean="0"/>
                        <a:t>34.4%</a:t>
                      </a:r>
                      <a:endParaRPr lang="en-US" dirty="0"/>
                    </a:p>
                  </a:txBody>
                  <a:tcPr/>
                </a:tc>
                <a:tc>
                  <a:txBody>
                    <a:bodyPr/>
                    <a:lstStyle/>
                    <a:p>
                      <a:pPr algn="r"/>
                      <a:r>
                        <a:rPr lang="en-US" dirty="0" smtClean="0"/>
                        <a:t>32.9%</a:t>
                      </a:r>
                      <a:endParaRPr lang="en-US" dirty="0"/>
                    </a:p>
                  </a:txBody>
                  <a:tcPr/>
                </a:tc>
                <a:tc>
                  <a:txBody>
                    <a:bodyPr/>
                    <a:lstStyle/>
                    <a:p>
                      <a:pPr algn="r"/>
                      <a:r>
                        <a:rPr lang="en-US" dirty="0" smtClean="0"/>
                        <a:t>41.8%</a:t>
                      </a:r>
                      <a:endParaRPr lang="en-US" dirty="0"/>
                    </a:p>
                  </a:txBody>
                  <a:tcPr/>
                </a:tc>
                <a:tc>
                  <a:txBody>
                    <a:bodyPr/>
                    <a:lstStyle/>
                    <a:p>
                      <a:pPr algn="r"/>
                      <a:r>
                        <a:rPr lang="en-US" dirty="0" smtClean="0"/>
                        <a:t>40.6%</a:t>
                      </a:r>
                      <a:endParaRPr lang="en-US" dirty="0"/>
                    </a:p>
                  </a:txBody>
                  <a:tcPr/>
                </a:tc>
              </a:tr>
              <a:tr h="370840">
                <a:tc>
                  <a:txBody>
                    <a:bodyPr/>
                    <a:lstStyle/>
                    <a:p>
                      <a:r>
                        <a:rPr lang="en-US" b="1" dirty="0" smtClean="0"/>
                        <a:t>Total Private Practice</a:t>
                      </a:r>
                      <a:endParaRPr lang="en-US" b="1" dirty="0"/>
                    </a:p>
                  </a:txBody>
                  <a:tcPr>
                    <a:solidFill>
                      <a:schemeClr val="accent1">
                        <a:lumMod val="60000"/>
                        <a:lumOff val="40000"/>
                      </a:schemeClr>
                    </a:solidFill>
                  </a:tcPr>
                </a:tc>
                <a:tc>
                  <a:txBody>
                    <a:bodyPr/>
                    <a:lstStyle/>
                    <a:p>
                      <a:pPr algn="r"/>
                      <a:r>
                        <a:rPr lang="en-US" b="1" dirty="0" smtClean="0"/>
                        <a:t>58.1%</a:t>
                      </a:r>
                      <a:endParaRPr lang="en-US" b="1" dirty="0"/>
                    </a:p>
                  </a:txBody>
                  <a:tcPr>
                    <a:solidFill>
                      <a:schemeClr val="accent1">
                        <a:lumMod val="60000"/>
                        <a:lumOff val="40000"/>
                      </a:schemeClr>
                    </a:solidFill>
                  </a:tcPr>
                </a:tc>
                <a:tc>
                  <a:txBody>
                    <a:bodyPr/>
                    <a:lstStyle/>
                    <a:p>
                      <a:pPr algn="r"/>
                      <a:r>
                        <a:rPr lang="en-US" b="1" dirty="0" smtClean="0"/>
                        <a:t>49.8%</a:t>
                      </a:r>
                      <a:endParaRPr lang="en-US" b="1" dirty="0"/>
                    </a:p>
                  </a:txBody>
                  <a:tcPr>
                    <a:solidFill>
                      <a:schemeClr val="accent1">
                        <a:lumMod val="60000"/>
                        <a:lumOff val="40000"/>
                      </a:schemeClr>
                    </a:solidFill>
                  </a:tcPr>
                </a:tc>
                <a:tc>
                  <a:txBody>
                    <a:bodyPr/>
                    <a:lstStyle/>
                    <a:p>
                      <a:pPr algn="r"/>
                      <a:r>
                        <a:rPr lang="en-US" b="1" dirty="0" smtClean="0"/>
                        <a:t>51.6%</a:t>
                      </a:r>
                      <a:endParaRPr lang="en-US" b="1" dirty="0"/>
                    </a:p>
                  </a:txBody>
                  <a:tcPr>
                    <a:solidFill>
                      <a:schemeClr val="accent1">
                        <a:lumMod val="60000"/>
                        <a:lumOff val="40000"/>
                      </a:schemeClr>
                    </a:solidFill>
                  </a:tcPr>
                </a:tc>
                <a:tc>
                  <a:txBody>
                    <a:bodyPr/>
                    <a:lstStyle/>
                    <a:p>
                      <a:pPr algn="r"/>
                      <a:r>
                        <a:rPr lang="en-US" b="1" dirty="0" smtClean="0"/>
                        <a:t>50.4%</a:t>
                      </a:r>
                      <a:endParaRPr lang="en-US" b="1" dirty="0"/>
                    </a:p>
                  </a:txBody>
                  <a:tcPr>
                    <a:solidFill>
                      <a:schemeClr val="accent1">
                        <a:lumMod val="60000"/>
                        <a:lumOff val="40000"/>
                      </a:schemeClr>
                    </a:solidFill>
                  </a:tcPr>
                </a:tc>
              </a:tr>
              <a:tr h="370840">
                <a:tc>
                  <a:txBody>
                    <a:bodyPr/>
                    <a:lstStyle/>
                    <a:p>
                      <a:r>
                        <a:rPr lang="en-US" dirty="0" smtClean="0"/>
                        <a:t>Government</a:t>
                      </a:r>
                      <a:r>
                        <a:rPr lang="en-US" baseline="0" dirty="0" smtClean="0"/>
                        <a:t> Service</a:t>
                      </a:r>
                      <a:endParaRPr lang="en-US" dirty="0"/>
                    </a:p>
                  </a:txBody>
                  <a:tcPr/>
                </a:tc>
                <a:tc>
                  <a:txBody>
                    <a:bodyPr/>
                    <a:lstStyle/>
                    <a:p>
                      <a:pPr algn="r"/>
                      <a:r>
                        <a:rPr lang="en-US" dirty="0" smtClean="0"/>
                        <a:t>10.3%</a:t>
                      </a:r>
                      <a:endParaRPr lang="en-US" dirty="0"/>
                    </a:p>
                  </a:txBody>
                  <a:tcPr/>
                </a:tc>
                <a:tc>
                  <a:txBody>
                    <a:bodyPr/>
                    <a:lstStyle/>
                    <a:p>
                      <a:pPr algn="r"/>
                      <a:r>
                        <a:rPr lang="en-US" dirty="0" smtClean="0"/>
                        <a:t>8.9%</a:t>
                      </a:r>
                      <a:endParaRPr lang="en-US" dirty="0"/>
                    </a:p>
                  </a:txBody>
                  <a:tcPr/>
                </a:tc>
                <a:tc>
                  <a:txBody>
                    <a:bodyPr/>
                    <a:lstStyle/>
                    <a:p>
                      <a:pPr algn="r"/>
                      <a:r>
                        <a:rPr lang="en-US" dirty="0" smtClean="0"/>
                        <a:t>6.1%</a:t>
                      </a:r>
                      <a:endParaRPr lang="en-US" dirty="0"/>
                    </a:p>
                  </a:txBody>
                  <a:tcPr/>
                </a:tc>
                <a:tc>
                  <a:txBody>
                    <a:bodyPr/>
                    <a:lstStyle/>
                    <a:p>
                      <a:pPr algn="r"/>
                      <a:r>
                        <a:rPr lang="en-US" dirty="0" smtClean="0"/>
                        <a:t>5.9%</a:t>
                      </a:r>
                      <a:endParaRPr lang="en-US" dirty="0"/>
                    </a:p>
                  </a:txBody>
                  <a:tcPr/>
                </a:tc>
              </a:tr>
              <a:tr h="370840">
                <a:tc>
                  <a:txBody>
                    <a:bodyPr/>
                    <a:lstStyle/>
                    <a:p>
                      <a:r>
                        <a:rPr lang="en-US" dirty="0" smtClean="0"/>
                        <a:t>Teaching/Research/Administration</a:t>
                      </a:r>
                      <a:endParaRPr lang="en-US" dirty="0"/>
                    </a:p>
                  </a:txBody>
                  <a:tcPr/>
                </a:tc>
                <a:tc>
                  <a:txBody>
                    <a:bodyPr/>
                    <a:lstStyle/>
                    <a:p>
                      <a:pPr algn="r"/>
                      <a:r>
                        <a:rPr lang="en-US" dirty="0" smtClean="0"/>
                        <a:t>0.9%</a:t>
                      </a:r>
                      <a:endParaRPr lang="en-US" dirty="0"/>
                    </a:p>
                  </a:txBody>
                  <a:tcPr/>
                </a:tc>
                <a:tc>
                  <a:txBody>
                    <a:bodyPr/>
                    <a:lstStyle/>
                    <a:p>
                      <a:pPr algn="r"/>
                      <a:r>
                        <a:rPr lang="en-US" dirty="0" smtClean="0"/>
                        <a:t>1.1%</a:t>
                      </a:r>
                      <a:endParaRPr lang="en-US" dirty="0"/>
                    </a:p>
                  </a:txBody>
                  <a:tcPr/>
                </a:tc>
                <a:tc>
                  <a:txBody>
                    <a:bodyPr/>
                    <a:lstStyle/>
                    <a:p>
                      <a:pPr algn="r"/>
                      <a:r>
                        <a:rPr lang="en-US" dirty="0" smtClean="0"/>
                        <a:t>0.8%</a:t>
                      </a:r>
                      <a:endParaRPr lang="en-US" dirty="0"/>
                    </a:p>
                  </a:txBody>
                  <a:tcPr/>
                </a:tc>
                <a:tc>
                  <a:txBody>
                    <a:bodyPr/>
                    <a:lstStyle/>
                    <a:p>
                      <a:pPr algn="r"/>
                      <a:r>
                        <a:rPr lang="en-US" dirty="0" smtClean="0"/>
                        <a:t>0.8%</a:t>
                      </a:r>
                      <a:endParaRPr lang="en-US" dirty="0"/>
                    </a:p>
                  </a:txBody>
                  <a:tcPr/>
                </a:tc>
              </a:tr>
              <a:tr h="370840">
                <a:tc>
                  <a:txBody>
                    <a:bodyPr/>
                    <a:lstStyle/>
                    <a:p>
                      <a:r>
                        <a:rPr lang="en-US" dirty="0" smtClean="0"/>
                        <a:t>Advanced Education</a:t>
                      </a:r>
                      <a:endParaRPr lang="en-US" dirty="0"/>
                    </a:p>
                  </a:txBody>
                  <a:tcPr/>
                </a:tc>
                <a:tc>
                  <a:txBody>
                    <a:bodyPr/>
                    <a:lstStyle/>
                    <a:p>
                      <a:pPr algn="r"/>
                      <a:r>
                        <a:rPr lang="en-US" dirty="0" smtClean="0"/>
                        <a:t>23.6%</a:t>
                      </a:r>
                      <a:endParaRPr lang="en-US" dirty="0"/>
                    </a:p>
                  </a:txBody>
                  <a:tcPr/>
                </a:tc>
                <a:tc>
                  <a:txBody>
                    <a:bodyPr/>
                    <a:lstStyle/>
                    <a:p>
                      <a:pPr algn="r"/>
                      <a:r>
                        <a:rPr lang="en-US" dirty="0" smtClean="0"/>
                        <a:t>36.0%</a:t>
                      </a:r>
                      <a:endParaRPr lang="en-US" dirty="0"/>
                    </a:p>
                  </a:txBody>
                  <a:tcPr/>
                </a:tc>
                <a:tc>
                  <a:txBody>
                    <a:bodyPr/>
                    <a:lstStyle/>
                    <a:p>
                      <a:pPr algn="r"/>
                      <a:r>
                        <a:rPr lang="en-US" dirty="0" smtClean="0"/>
                        <a:t>38.6%</a:t>
                      </a:r>
                      <a:endParaRPr lang="en-US" dirty="0"/>
                    </a:p>
                  </a:txBody>
                  <a:tcPr/>
                </a:tc>
                <a:tc>
                  <a:txBody>
                    <a:bodyPr/>
                    <a:lstStyle/>
                    <a:p>
                      <a:pPr algn="r"/>
                      <a:r>
                        <a:rPr lang="en-US" dirty="0" smtClean="0"/>
                        <a:t>39.6%</a:t>
                      </a:r>
                      <a:endParaRPr lang="en-US" dirty="0"/>
                    </a:p>
                  </a:txBody>
                  <a:tcPr/>
                </a:tc>
              </a:tr>
              <a:tr h="370840">
                <a:tc>
                  <a:txBody>
                    <a:bodyPr/>
                    <a:lstStyle/>
                    <a:p>
                      <a:r>
                        <a:rPr lang="en-US" dirty="0" smtClean="0"/>
                        <a:t>Undecided</a:t>
                      </a:r>
                      <a:endParaRPr lang="en-US" dirty="0"/>
                    </a:p>
                  </a:txBody>
                  <a:tcPr/>
                </a:tc>
                <a:tc>
                  <a:txBody>
                    <a:bodyPr/>
                    <a:lstStyle/>
                    <a:p>
                      <a:pPr algn="r"/>
                      <a:r>
                        <a:rPr lang="en-US" dirty="0" smtClean="0"/>
                        <a:t>7.2%</a:t>
                      </a:r>
                      <a:endParaRPr lang="en-US" dirty="0"/>
                    </a:p>
                  </a:txBody>
                  <a:tcPr/>
                </a:tc>
                <a:tc>
                  <a:txBody>
                    <a:bodyPr/>
                    <a:lstStyle/>
                    <a:p>
                      <a:pPr algn="r"/>
                      <a:r>
                        <a:rPr lang="en-US" dirty="0" smtClean="0"/>
                        <a:t>4.2%</a:t>
                      </a:r>
                      <a:endParaRPr lang="en-US" dirty="0"/>
                    </a:p>
                  </a:txBody>
                  <a:tcPr/>
                </a:tc>
                <a:tc>
                  <a:txBody>
                    <a:bodyPr/>
                    <a:lstStyle/>
                    <a:p>
                      <a:pPr algn="r"/>
                      <a:r>
                        <a:rPr lang="en-US" dirty="0" smtClean="0"/>
                        <a:t>3.0%</a:t>
                      </a:r>
                      <a:endParaRPr lang="en-US" dirty="0"/>
                    </a:p>
                  </a:txBody>
                  <a:tcPr/>
                </a:tc>
                <a:tc>
                  <a:txBody>
                    <a:bodyPr/>
                    <a:lstStyle/>
                    <a:p>
                      <a:pPr algn="r"/>
                      <a:r>
                        <a:rPr lang="en-US" dirty="0" smtClean="0"/>
                        <a:t>3.3%</a:t>
                      </a:r>
                      <a:endParaRPr lang="en-US" dirty="0"/>
                    </a:p>
                  </a:txBody>
                  <a:tcPr/>
                </a:tc>
              </a:tr>
            </a:tbl>
          </a:graphicData>
        </a:graphic>
      </p:graphicFrame>
      <p:sp>
        <p:nvSpPr>
          <p:cNvPr id="5" name="TextBox 4"/>
          <p:cNvSpPr txBox="1"/>
          <p:nvPr/>
        </p:nvSpPr>
        <p:spPr>
          <a:xfrm>
            <a:off x="609600" y="5968387"/>
            <a:ext cx="2885213" cy="307777"/>
          </a:xfrm>
          <a:prstGeom prst="rect">
            <a:avLst/>
          </a:prstGeom>
          <a:noFill/>
        </p:spPr>
        <p:txBody>
          <a:bodyPr wrap="none" rtlCol="0">
            <a:spAutoFit/>
          </a:bodyPr>
          <a:lstStyle/>
          <a:p>
            <a:r>
              <a:rPr lang="en-US" sz="1400" dirty="0" smtClean="0"/>
              <a:t>Source: American Dental Association</a:t>
            </a:r>
            <a:endParaRPr lang="en-US" sz="1400" dirty="0"/>
          </a:p>
        </p:txBody>
      </p:sp>
    </p:spTree>
    <p:extLst>
      <p:ext uri="{BB962C8B-B14F-4D97-AF65-F5344CB8AC3E}">
        <p14:creationId xmlns:p14="http://schemas.microsoft.com/office/powerpoint/2010/main" val="2454804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solidFill>
                  <a:srgbClr val="FFC000"/>
                </a:solidFill>
              </a:rPr>
              <a:t>Where Do Grads Go?</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2335593"/>
              </p:ext>
            </p:extLst>
          </p:nvPr>
        </p:nvGraphicFramePr>
        <p:xfrm>
          <a:off x="457200" y="2209800"/>
          <a:ext cx="7620000" cy="3337560"/>
        </p:xfrm>
        <a:graphic>
          <a:graphicData uri="http://schemas.openxmlformats.org/drawingml/2006/table">
            <a:tbl>
              <a:tblPr firstRow="1" bandRow="1">
                <a:tableStyleId>{5C22544A-7EE6-4342-B048-85BDC9FD1C3A}</a:tableStyleId>
              </a:tblPr>
              <a:tblGrid>
                <a:gridCol w="4021666"/>
                <a:gridCol w="917222"/>
                <a:gridCol w="917222"/>
                <a:gridCol w="925690"/>
                <a:gridCol w="838200"/>
              </a:tblGrid>
              <a:tr h="370840">
                <a:tc>
                  <a:txBody>
                    <a:bodyPr/>
                    <a:lstStyle/>
                    <a:p>
                      <a:pPr algn="ctr"/>
                      <a:r>
                        <a:rPr lang="en-US" dirty="0" smtClean="0"/>
                        <a:t>Plans</a:t>
                      </a:r>
                      <a:endParaRPr lang="en-US" dirty="0"/>
                    </a:p>
                  </a:txBody>
                  <a:tcPr/>
                </a:tc>
                <a:tc>
                  <a:txBody>
                    <a:bodyPr/>
                    <a:lstStyle/>
                    <a:p>
                      <a:pPr algn="ctr"/>
                      <a:r>
                        <a:rPr lang="en-US" dirty="0" smtClean="0"/>
                        <a:t>1985</a:t>
                      </a:r>
                      <a:endParaRPr lang="en-US" dirty="0"/>
                    </a:p>
                  </a:txBody>
                  <a:tcPr/>
                </a:tc>
                <a:tc>
                  <a:txBody>
                    <a:bodyPr/>
                    <a:lstStyle/>
                    <a:p>
                      <a:pPr algn="ctr"/>
                      <a:r>
                        <a:rPr lang="en-US" dirty="0" smtClean="0"/>
                        <a:t>1995</a:t>
                      </a:r>
                      <a:endParaRPr lang="en-US" dirty="0"/>
                    </a:p>
                  </a:txBody>
                  <a:tcPr/>
                </a:tc>
                <a:tc>
                  <a:txBody>
                    <a:bodyPr/>
                    <a:lstStyle/>
                    <a:p>
                      <a:pPr algn="ctr"/>
                      <a:r>
                        <a:rPr lang="en-US" dirty="0" smtClean="0"/>
                        <a:t>2005</a:t>
                      </a:r>
                      <a:endParaRPr lang="en-US" dirty="0"/>
                    </a:p>
                  </a:txBody>
                  <a:tcPr/>
                </a:tc>
                <a:tc>
                  <a:txBody>
                    <a:bodyPr/>
                    <a:lstStyle/>
                    <a:p>
                      <a:pPr algn="ctr"/>
                      <a:r>
                        <a:rPr lang="en-US" dirty="0" smtClean="0"/>
                        <a:t>2008</a:t>
                      </a:r>
                      <a:endParaRPr lang="en-US" dirty="0"/>
                    </a:p>
                  </a:txBody>
                  <a:tcPr/>
                </a:tc>
              </a:tr>
              <a:tr h="370840">
                <a:tc>
                  <a:txBody>
                    <a:bodyPr/>
                    <a:lstStyle/>
                    <a:p>
                      <a:r>
                        <a:rPr lang="en-US" dirty="0" smtClean="0"/>
                        <a:t>Solo/Private Practice</a:t>
                      </a:r>
                      <a:endParaRPr lang="en-US" dirty="0"/>
                    </a:p>
                  </a:txBody>
                  <a:tcPr>
                    <a:solidFill>
                      <a:srgbClr val="FFFF00"/>
                    </a:solidFill>
                  </a:tcPr>
                </a:tc>
                <a:tc>
                  <a:txBody>
                    <a:bodyPr/>
                    <a:lstStyle/>
                    <a:p>
                      <a:pPr algn="r"/>
                      <a:r>
                        <a:rPr lang="en-US" dirty="0" smtClean="0"/>
                        <a:t>9.4%</a:t>
                      </a:r>
                      <a:endParaRPr lang="en-US" dirty="0"/>
                    </a:p>
                  </a:txBody>
                  <a:tcPr>
                    <a:solidFill>
                      <a:srgbClr val="FFFF00"/>
                    </a:solidFill>
                  </a:tcPr>
                </a:tc>
                <a:tc>
                  <a:txBody>
                    <a:bodyPr/>
                    <a:lstStyle/>
                    <a:p>
                      <a:pPr algn="r"/>
                      <a:r>
                        <a:rPr lang="en-US" dirty="0" smtClean="0"/>
                        <a:t>5.8%</a:t>
                      </a:r>
                      <a:endParaRPr lang="en-US" dirty="0"/>
                    </a:p>
                  </a:txBody>
                  <a:tcPr>
                    <a:solidFill>
                      <a:srgbClr val="FFFF00"/>
                    </a:solidFill>
                  </a:tcPr>
                </a:tc>
                <a:tc>
                  <a:txBody>
                    <a:bodyPr/>
                    <a:lstStyle/>
                    <a:p>
                      <a:pPr algn="r"/>
                      <a:r>
                        <a:rPr lang="en-US" dirty="0" smtClean="0"/>
                        <a:t>3.7%</a:t>
                      </a:r>
                      <a:endParaRPr lang="en-US" dirty="0"/>
                    </a:p>
                  </a:txBody>
                  <a:tcPr>
                    <a:solidFill>
                      <a:srgbClr val="FFFF00"/>
                    </a:solidFill>
                  </a:tcPr>
                </a:tc>
                <a:tc>
                  <a:txBody>
                    <a:bodyPr/>
                    <a:lstStyle/>
                    <a:p>
                      <a:pPr algn="r"/>
                      <a:r>
                        <a:rPr lang="en-US" dirty="0" smtClean="0"/>
                        <a:t>3.1%</a:t>
                      </a:r>
                      <a:endParaRPr lang="en-US" dirty="0"/>
                    </a:p>
                  </a:txBody>
                  <a:tcPr>
                    <a:solidFill>
                      <a:srgbClr val="FFFF00"/>
                    </a:solidFill>
                  </a:tcPr>
                </a:tc>
              </a:tr>
              <a:tr h="370840">
                <a:tc>
                  <a:txBody>
                    <a:bodyPr/>
                    <a:lstStyle/>
                    <a:p>
                      <a:r>
                        <a:rPr lang="en-US" dirty="0" smtClean="0"/>
                        <a:t>Partner</a:t>
                      </a:r>
                      <a:r>
                        <a:rPr lang="en-US" baseline="0" dirty="0" smtClean="0"/>
                        <a:t> Group</a:t>
                      </a:r>
                      <a:endParaRPr lang="en-US" dirty="0"/>
                    </a:p>
                  </a:txBody>
                  <a:tcPr>
                    <a:solidFill>
                      <a:srgbClr val="FFFF00"/>
                    </a:solidFill>
                  </a:tcPr>
                </a:tc>
                <a:tc>
                  <a:txBody>
                    <a:bodyPr/>
                    <a:lstStyle/>
                    <a:p>
                      <a:pPr algn="r"/>
                      <a:r>
                        <a:rPr lang="en-US" dirty="0" smtClean="0"/>
                        <a:t>14.3%</a:t>
                      </a:r>
                      <a:endParaRPr lang="en-US" dirty="0"/>
                    </a:p>
                  </a:txBody>
                  <a:tcPr>
                    <a:solidFill>
                      <a:srgbClr val="FFFF00"/>
                    </a:solidFill>
                  </a:tcPr>
                </a:tc>
                <a:tc>
                  <a:txBody>
                    <a:bodyPr/>
                    <a:lstStyle/>
                    <a:p>
                      <a:pPr algn="r"/>
                      <a:r>
                        <a:rPr lang="en-US" dirty="0" smtClean="0"/>
                        <a:t>11.1%</a:t>
                      </a:r>
                      <a:endParaRPr lang="en-US" dirty="0"/>
                    </a:p>
                  </a:txBody>
                  <a:tcPr>
                    <a:solidFill>
                      <a:srgbClr val="FFFF00"/>
                    </a:solidFill>
                  </a:tcPr>
                </a:tc>
                <a:tc>
                  <a:txBody>
                    <a:bodyPr/>
                    <a:lstStyle/>
                    <a:p>
                      <a:pPr algn="r"/>
                      <a:r>
                        <a:rPr lang="en-US" dirty="0" smtClean="0"/>
                        <a:t>6.1%</a:t>
                      </a:r>
                      <a:endParaRPr lang="en-US" dirty="0"/>
                    </a:p>
                  </a:txBody>
                  <a:tcPr>
                    <a:solidFill>
                      <a:srgbClr val="FFFF00"/>
                    </a:solidFill>
                  </a:tcPr>
                </a:tc>
                <a:tc>
                  <a:txBody>
                    <a:bodyPr/>
                    <a:lstStyle/>
                    <a:p>
                      <a:pPr algn="r"/>
                      <a:r>
                        <a:rPr lang="en-US" dirty="0" smtClean="0"/>
                        <a:t>6.7%</a:t>
                      </a:r>
                      <a:endParaRPr lang="en-US" dirty="0"/>
                    </a:p>
                  </a:txBody>
                  <a:tcPr>
                    <a:solidFill>
                      <a:srgbClr val="FFFF00"/>
                    </a:solidFill>
                  </a:tcPr>
                </a:tc>
              </a:tr>
              <a:tr h="370840">
                <a:tc>
                  <a:txBody>
                    <a:bodyPr/>
                    <a:lstStyle/>
                    <a:p>
                      <a:r>
                        <a:rPr lang="en-US" dirty="0" smtClean="0"/>
                        <a:t>Associate/Employed</a:t>
                      </a:r>
                      <a:endParaRPr lang="en-US" dirty="0"/>
                    </a:p>
                  </a:txBody>
                  <a:tcPr/>
                </a:tc>
                <a:tc>
                  <a:txBody>
                    <a:bodyPr/>
                    <a:lstStyle/>
                    <a:p>
                      <a:pPr algn="r"/>
                      <a:r>
                        <a:rPr lang="en-US" dirty="0" smtClean="0"/>
                        <a:t>34.4%</a:t>
                      </a:r>
                      <a:endParaRPr lang="en-US" dirty="0"/>
                    </a:p>
                  </a:txBody>
                  <a:tcPr/>
                </a:tc>
                <a:tc>
                  <a:txBody>
                    <a:bodyPr/>
                    <a:lstStyle/>
                    <a:p>
                      <a:pPr algn="r"/>
                      <a:r>
                        <a:rPr lang="en-US" dirty="0" smtClean="0"/>
                        <a:t>32.9%</a:t>
                      </a:r>
                      <a:endParaRPr lang="en-US" dirty="0"/>
                    </a:p>
                  </a:txBody>
                  <a:tcPr/>
                </a:tc>
                <a:tc>
                  <a:txBody>
                    <a:bodyPr/>
                    <a:lstStyle/>
                    <a:p>
                      <a:pPr algn="r"/>
                      <a:r>
                        <a:rPr lang="en-US" dirty="0" smtClean="0"/>
                        <a:t>41.8%</a:t>
                      </a:r>
                      <a:endParaRPr lang="en-US" dirty="0"/>
                    </a:p>
                  </a:txBody>
                  <a:tcPr/>
                </a:tc>
                <a:tc>
                  <a:txBody>
                    <a:bodyPr/>
                    <a:lstStyle/>
                    <a:p>
                      <a:pPr algn="r"/>
                      <a:r>
                        <a:rPr lang="en-US" dirty="0" smtClean="0"/>
                        <a:t>40.6%</a:t>
                      </a:r>
                      <a:endParaRPr lang="en-US" dirty="0"/>
                    </a:p>
                  </a:txBody>
                  <a:tcPr/>
                </a:tc>
              </a:tr>
              <a:tr h="370840">
                <a:tc>
                  <a:txBody>
                    <a:bodyPr/>
                    <a:lstStyle/>
                    <a:p>
                      <a:r>
                        <a:rPr lang="en-US" b="1" dirty="0" smtClean="0"/>
                        <a:t>Total Private Practice</a:t>
                      </a:r>
                      <a:endParaRPr lang="en-US" b="1" dirty="0"/>
                    </a:p>
                  </a:txBody>
                  <a:tcPr>
                    <a:solidFill>
                      <a:srgbClr val="FFFF00"/>
                    </a:solidFill>
                  </a:tcPr>
                </a:tc>
                <a:tc>
                  <a:txBody>
                    <a:bodyPr/>
                    <a:lstStyle/>
                    <a:p>
                      <a:pPr algn="r"/>
                      <a:r>
                        <a:rPr lang="en-US" b="1" dirty="0" smtClean="0"/>
                        <a:t>58.1%</a:t>
                      </a:r>
                      <a:endParaRPr lang="en-US" b="1" dirty="0"/>
                    </a:p>
                  </a:txBody>
                  <a:tcPr>
                    <a:solidFill>
                      <a:srgbClr val="FFFF00"/>
                    </a:solidFill>
                  </a:tcPr>
                </a:tc>
                <a:tc>
                  <a:txBody>
                    <a:bodyPr/>
                    <a:lstStyle/>
                    <a:p>
                      <a:pPr algn="r"/>
                      <a:r>
                        <a:rPr lang="en-US" b="1" dirty="0" smtClean="0"/>
                        <a:t>49.8%</a:t>
                      </a:r>
                      <a:endParaRPr lang="en-US" b="1" dirty="0"/>
                    </a:p>
                  </a:txBody>
                  <a:tcPr>
                    <a:solidFill>
                      <a:srgbClr val="FFFF00"/>
                    </a:solidFill>
                  </a:tcPr>
                </a:tc>
                <a:tc>
                  <a:txBody>
                    <a:bodyPr/>
                    <a:lstStyle/>
                    <a:p>
                      <a:pPr algn="r"/>
                      <a:r>
                        <a:rPr lang="en-US" b="1" dirty="0" smtClean="0"/>
                        <a:t>51.6%</a:t>
                      </a:r>
                      <a:endParaRPr lang="en-US" b="1" dirty="0"/>
                    </a:p>
                  </a:txBody>
                  <a:tcPr>
                    <a:solidFill>
                      <a:srgbClr val="FFFF00"/>
                    </a:solidFill>
                  </a:tcPr>
                </a:tc>
                <a:tc>
                  <a:txBody>
                    <a:bodyPr/>
                    <a:lstStyle/>
                    <a:p>
                      <a:pPr algn="r"/>
                      <a:r>
                        <a:rPr lang="en-US" b="1" dirty="0" smtClean="0"/>
                        <a:t>50.4%</a:t>
                      </a:r>
                      <a:endParaRPr lang="en-US" b="1" dirty="0"/>
                    </a:p>
                  </a:txBody>
                  <a:tcPr>
                    <a:solidFill>
                      <a:srgbClr val="FFFF00"/>
                    </a:solidFill>
                  </a:tcPr>
                </a:tc>
              </a:tr>
              <a:tr h="370840">
                <a:tc>
                  <a:txBody>
                    <a:bodyPr/>
                    <a:lstStyle/>
                    <a:p>
                      <a:r>
                        <a:rPr lang="en-US" dirty="0" smtClean="0"/>
                        <a:t>Government</a:t>
                      </a:r>
                      <a:r>
                        <a:rPr lang="en-US" baseline="0" dirty="0" smtClean="0"/>
                        <a:t> Service</a:t>
                      </a:r>
                      <a:endParaRPr lang="en-US" dirty="0"/>
                    </a:p>
                  </a:txBody>
                  <a:tcPr>
                    <a:solidFill>
                      <a:srgbClr val="FFFF00"/>
                    </a:solidFill>
                  </a:tcPr>
                </a:tc>
                <a:tc>
                  <a:txBody>
                    <a:bodyPr/>
                    <a:lstStyle/>
                    <a:p>
                      <a:pPr algn="r"/>
                      <a:r>
                        <a:rPr lang="en-US" dirty="0" smtClean="0"/>
                        <a:t>10.3%</a:t>
                      </a:r>
                      <a:endParaRPr lang="en-US" dirty="0"/>
                    </a:p>
                  </a:txBody>
                  <a:tcPr>
                    <a:solidFill>
                      <a:srgbClr val="FFFF00"/>
                    </a:solidFill>
                  </a:tcPr>
                </a:tc>
                <a:tc>
                  <a:txBody>
                    <a:bodyPr/>
                    <a:lstStyle/>
                    <a:p>
                      <a:pPr algn="r"/>
                      <a:r>
                        <a:rPr lang="en-US" dirty="0" smtClean="0"/>
                        <a:t>8.9%</a:t>
                      </a:r>
                      <a:endParaRPr lang="en-US" dirty="0"/>
                    </a:p>
                  </a:txBody>
                  <a:tcPr>
                    <a:solidFill>
                      <a:srgbClr val="FFFF00"/>
                    </a:solidFill>
                  </a:tcPr>
                </a:tc>
                <a:tc>
                  <a:txBody>
                    <a:bodyPr/>
                    <a:lstStyle/>
                    <a:p>
                      <a:pPr algn="r"/>
                      <a:r>
                        <a:rPr lang="en-US" dirty="0" smtClean="0"/>
                        <a:t>6.1%</a:t>
                      </a:r>
                      <a:endParaRPr lang="en-US" dirty="0"/>
                    </a:p>
                  </a:txBody>
                  <a:tcPr>
                    <a:solidFill>
                      <a:srgbClr val="FFFF00"/>
                    </a:solidFill>
                  </a:tcPr>
                </a:tc>
                <a:tc>
                  <a:txBody>
                    <a:bodyPr/>
                    <a:lstStyle/>
                    <a:p>
                      <a:pPr algn="r"/>
                      <a:r>
                        <a:rPr lang="en-US" dirty="0" smtClean="0"/>
                        <a:t>5.9%</a:t>
                      </a:r>
                      <a:endParaRPr lang="en-US" dirty="0"/>
                    </a:p>
                  </a:txBody>
                  <a:tcPr>
                    <a:solidFill>
                      <a:srgbClr val="FFFF00"/>
                    </a:solidFill>
                  </a:tcPr>
                </a:tc>
              </a:tr>
              <a:tr h="370840">
                <a:tc>
                  <a:txBody>
                    <a:bodyPr/>
                    <a:lstStyle/>
                    <a:p>
                      <a:r>
                        <a:rPr lang="en-US" dirty="0" smtClean="0"/>
                        <a:t>Teaching/Research/Administration</a:t>
                      </a:r>
                      <a:endParaRPr lang="en-US" dirty="0"/>
                    </a:p>
                  </a:txBody>
                  <a:tcPr/>
                </a:tc>
                <a:tc>
                  <a:txBody>
                    <a:bodyPr/>
                    <a:lstStyle/>
                    <a:p>
                      <a:pPr algn="r"/>
                      <a:r>
                        <a:rPr lang="en-US" dirty="0" smtClean="0"/>
                        <a:t>0.9%</a:t>
                      </a:r>
                      <a:endParaRPr lang="en-US" dirty="0"/>
                    </a:p>
                  </a:txBody>
                  <a:tcPr/>
                </a:tc>
                <a:tc>
                  <a:txBody>
                    <a:bodyPr/>
                    <a:lstStyle/>
                    <a:p>
                      <a:pPr algn="r"/>
                      <a:r>
                        <a:rPr lang="en-US" dirty="0" smtClean="0"/>
                        <a:t>1.1%</a:t>
                      </a:r>
                      <a:endParaRPr lang="en-US" dirty="0"/>
                    </a:p>
                  </a:txBody>
                  <a:tcPr/>
                </a:tc>
                <a:tc>
                  <a:txBody>
                    <a:bodyPr/>
                    <a:lstStyle/>
                    <a:p>
                      <a:pPr algn="r"/>
                      <a:r>
                        <a:rPr lang="en-US" dirty="0" smtClean="0"/>
                        <a:t>0.8%</a:t>
                      </a:r>
                      <a:endParaRPr lang="en-US" dirty="0"/>
                    </a:p>
                  </a:txBody>
                  <a:tcPr/>
                </a:tc>
                <a:tc>
                  <a:txBody>
                    <a:bodyPr/>
                    <a:lstStyle/>
                    <a:p>
                      <a:pPr algn="r"/>
                      <a:r>
                        <a:rPr lang="en-US" dirty="0" smtClean="0"/>
                        <a:t>0.8%</a:t>
                      </a:r>
                      <a:endParaRPr lang="en-US" dirty="0"/>
                    </a:p>
                  </a:txBody>
                  <a:tcPr/>
                </a:tc>
              </a:tr>
              <a:tr h="370840">
                <a:tc>
                  <a:txBody>
                    <a:bodyPr/>
                    <a:lstStyle/>
                    <a:p>
                      <a:r>
                        <a:rPr lang="en-US" dirty="0" smtClean="0"/>
                        <a:t>Advanced Education</a:t>
                      </a:r>
                      <a:endParaRPr lang="en-US" dirty="0"/>
                    </a:p>
                  </a:txBody>
                  <a:tcPr/>
                </a:tc>
                <a:tc>
                  <a:txBody>
                    <a:bodyPr/>
                    <a:lstStyle/>
                    <a:p>
                      <a:pPr algn="r"/>
                      <a:r>
                        <a:rPr lang="en-US" dirty="0" smtClean="0"/>
                        <a:t>23.6%</a:t>
                      </a:r>
                      <a:endParaRPr lang="en-US" dirty="0"/>
                    </a:p>
                  </a:txBody>
                  <a:tcPr/>
                </a:tc>
                <a:tc>
                  <a:txBody>
                    <a:bodyPr/>
                    <a:lstStyle/>
                    <a:p>
                      <a:pPr algn="r"/>
                      <a:r>
                        <a:rPr lang="en-US" dirty="0" smtClean="0"/>
                        <a:t>36.0%</a:t>
                      </a:r>
                      <a:endParaRPr lang="en-US" dirty="0"/>
                    </a:p>
                  </a:txBody>
                  <a:tcPr/>
                </a:tc>
                <a:tc>
                  <a:txBody>
                    <a:bodyPr/>
                    <a:lstStyle/>
                    <a:p>
                      <a:pPr algn="r"/>
                      <a:r>
                        <a:rPr lang="en-US" dirty="0" smtClean="0"/>
                        <a:t>38.6%</a:t>
                      </a:r>
                      <a:endParaRPr lang="en-US" dirty="0"/>
                    </a:p>
                  </a:txBody>
                  <a:tcPr/>
                </a:tc>
                <a:tc>
                  <a:txBody>
                    <a:bodyPr/>
                    <a:lstStyle/>
                    <a:p>
                      <a:pPr algn="r"/>
                      <a:r>
                        <a:rPr lang="en-US" dirty="0" smtClean="0"/>
                        <a:t>39.6%</a:t>
                      </a:r>
                      <a:endParaRPr lang="en-US" dirty="0"/>
                    </a:p>
                  </a:txBody>
                  <a:tcPr/>
                </a:tc>
              </a:tr>
              <a:tr h="370840">
                <a:tc>
                  <a:txBody>
                    <a:bodyPr/>
                    <a:lstStyle/>
                    <a:p>
                      <a:r>
                        <a:rPr lang="en-US" dirty="0" smtClean="0"/>
                        <a:t>Undecided</a:t>
                      </a:r>
                      <a:endParaRPr lang="en-US" dirty="0"/>
                    </a:p>
                  </a:txBody>
                  <a:tcPr/>
                </a:tc>
                <a:tc>
                  <a:txBody>
                    <a:bodyPr/>
                    <a:lstStyle/>
                    <a:p>
                      <a:pPr algn="r"/>
                      <a:r>
                        <a:rPr lang="en-US" dirty="0" smtClean="0"/>
                        <a:t>7.2%</a:t>
                      </a:r>
                      <a:endParaRPr lang="en-US" dirty="0"/>
                    </a:p>
                  </a:txBody>
                  <a:tcPr/>
                </a:tc>
                <a:tc>
                  <a:txBody>
                    <a:bodyPr/>
                    <a:lstStyle/>
                    <a:p>
                      <a:pPr algn="r"/>
                      <a:r>
                        <a:rPr lang="en-US" dirty="0" smtClean="0"/>
                        <a:t>4.2%</a:t>
                      </a:r>
                      <a:endParaRPr lang="en-US" dirty="0"/>
                    </a:p>
                  </a:txBody>
                  <a:tcPr/>
                </a:tc>
                <a:tc>
                  <a:txBody>
                    <a:bodyPr/>
                    <a:lstStyle/>
                    <a:p>
                      <a:pPr algn="r"/>
                      <a:r>
                        <a:rPr lang="en-US" dirty="0" smtClean="0"/>
                        <a:t>3.0%</a:t>
                      </a:r>
                      <a:endParaRPr lang="en-US" dirty="0"/>
                    </a:p>
                  </a:txBody>
                  <a:tcPr/>
                </a:tc>
                <a:tc>
                  <a:txBody>
                    <a:bodyPr/>
                    <a:lstStyle/>
                    <a:p>
                      <a:pPr algn="r"/>
                      <a:r>
                        <a:rPr lang="en-US" dirty="0" smtClean="0"/>
                        <a:t>3.3%</a:t>
                      </a:r>
                      <a:endParaRPr lang="en-US" dirty="0"/>
                    </a:p>
                  </a:txBody>
                  <a:tcPr/>
                </a:tc>
              </a:tr>
            </a:tbl>
          </a:graphicData>
        </a:graphic>
      </p:graphicFrame>
      <p:sp>
        <p:nvSpPr>
          <p:cNvPr id="3" name="TextBox 2"/>
          <p:cNvSpPr txBox="1"/>
          <p:nvPr/>
        </p:nvSpPr>
        <p:spPr>
          <a:xfrm>
            <a:off x="533400" y="6017172"/>
            <a:ext cx="2885213" cy="584775"/>
          </a:xfrm>
          <a:prstGeom prst="rect">
            <a:avLst/>
          </a:prstGeom>
          <a:noFill/>
        </p:spPr>
        <p:txBody>
          <a:bodyPr wrap="none" rtlCol="0">
            <a:spAutoFit/>
          </a:bodyPr>
          <a:lstStyle/>
          <a:p>
            <a:r>
              <a:rPr lang="en-US" sz="1400" dirty="0"/>
              <a:t>Source: American Dental Association</a:t>
            </a:r>
          </a:p>
          <a:p>
            <a:endParaRPr lang="en-US" dirty="0"/>
          </a:p>
        </p:txBody>
      </p:sp>
    </p:spTree>
    <p:extLst>
      <p:ext uri="{BB962C8B-B14F-4D97-AF65-F5344CB8AC3E}">
        <p14:creationId xmlns:p14="http://schemas.microsoft.com/office/powerpoint/2010/main" val="3065527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solidFill>
                  <a:srgbClr val="FFC000"/>
                </a:solidFill>
              </a:rPr>
              <a:t>Where Do Grads Go?</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5548905"/>
              </p:ext>
            </p:extLst>
          </p:nvPr>
        </p:nvGraphicFramePr>
        <p:xfrm>
          <a:off x="457200" y="2209800"/>
          <a:ext cx="7620000" cy="3337560"/>
        </p:xfrm>
        <a:graphic>
          <a:graphicData uri="http://schemas.openxmlformats.org/drawingml/2006/table">
            <a:tbl>
              <a:tblPr firstRow="1" bandRow="1">
                <a:tableStyleId>{5C22544A-7EE6-4342-B048-85BDC9FD1C3A}</a:tableStyleId>
              </a:tblPr>
              <a:tblGrid>
                <a:gridCol w="4021666"/>
                <a:gridCol w="917222"/>
                <a:gridCol w="917222"/>
                <a:gridCol w="925690"/>
                <a:gridCol w="838200"/>
              </a:tblGrid>
              <a:tr h="370840">
                <a:tc>
                  <a:txBody>
                    <a:bodyPr/>
                    <a:lstStyle/>
                    <a:p>
                      <a:pPr algn="ctr"/>
                      <a:r>
                        <a:rPr lang="en-US" dirty="0" smtClean="0"/>
                        <a:t>Plans</a:t>
                      </a:r>
                      <a:endParaRPr lang="en-US" dirty="0"/>
                    </a:p>
                  </a:txBody>
                  <a:tcPr/>
                </a:tc>
                <a:tc>
                  <a:txBody>
                    <a:bodyPr/>
                    <a:lstStyle/>
                    <a:p>
                      <a:pPr algn="ctr"/>
                      <a:r>
                        <a:rPr lang="en-US" dirty="0" smtClean="0"/>
                        <a:t>1985</a:t>
                      </a:r>
                      <a:endParaRPr lang="en-US" dirty="0"/>
                    </a:p>
                  </a:txBody>
                  <a:tcPr/>
                </a:tc>
                <a:tc>
                  <a:txBody>
                    <a:bodyPr/>
                    <a:lstStyle/>
                    <a:p>
                      <a:pPr algn="ctr"/>
                      <a:r>
                        <a:rPr lang="en-US" dirty="0" smtClean="0"/>
                        <a:t>1995</a:t>
                      </a:r>
                      <a:endParaRPr lang="en-US" dirty="0"/>
                    </a:p>
                  </a:txBody>
                  <a:tcPr/>
                </a:tc>
                <a:tc>
                  <a:txBody>
                    <a:bodyPr/>
                    <a:lstStyle/>
                    <a:p>
                      <a:pPr algn="ctr"/>
                      <a:r>
                        <a:rPr lang="en-US" dirty="0" smtClean="0"/>
                        <a:t>2005</a:t>
                      </a:r>
                      <a:endParaRPr lang="en-US" dirty="0"/>
                    </a:p>
                  </a:txBody>
                  <a:tcPr/>
                </a:tc>
                <a:tc>
                  <a:txBody>
                    <a:bodyPr/>
                    <a:lstStyle/>
                    <a:p>
                      <a:pPr algn="ctr"/>
                      <a:r>
                        <a:rPr lang="en-US" dirty="0" smtClean="0"/>
                        <a:t>2008</a:t>
                      </a:r>
                      <a:endParaRPr lang="en-US" dirty="0"/>
                    </a:p>
                  </a:txBody>
                  <a:tcPr/>
                </a:tc>
              </a:tr>
              <a:tr h="370840">
                <a:tc>
                  <a:txBody>
                    <a:bodyPr/>
                    <a:lstStyle/>
                    <a:p>
                      <a:r>
                        <a:rPr lang="en-US" dirty="0" smtClean="0"/>
                        <a:t>Solo/Private Practice</a:t>
                      </a:r>
                      <a:endParaRPr lang="en-US" dirty="0"/>
                    </a:p>
                  </a:txBody>
                  <a:tcPr/>
                </a:tc>
                <a:tc>
                  <a:txBody>
                    <a:bodyPr/>
                    <a:lstStyle/>
                    <a:p>
                      <a:pPr algn="r"/>
                      <a:r>
                        <a:rPr lang="en-US" dirty="0" smtClean="0"/>
                        <a:t>9.4%</a:t>
                      </a:r>
                      <a:endParaRPr lang="en-US" dirty="0"/>
                    </a:p>
                  </a:txBody>
                  <a:tcPr/>
                </a:tc>
                <a:tc>
                  <a:txBody>
                    <a:bodyPr/>
                    <a:lstStyle/>
                    <a:p>
                      <a:pPr algn="r"/>
                      <a:r>
                        <a:rPr lang="en-US" dirty="0" smtClean="0"/>
                        <a:t>5.8%</a:t>
                      </a:r>
                      <a:endParaRPr lang="en-US" dirty="0"/>
                    </a:p>
                  </a:txBody>
                  <a:tcPr/>
                </a:tc>
                <a:tc>
                  <a:txBody>
                    <a:bodyPr/>
                    <a:lstStyle/>
                    <a:p>
                      <a:pPr algn="r"/>
                      <a:r>
                        <a:rPr lang="en-US" dirty="0" smtClean="0"/>
                        <a:t>3.7%</a:t>
                      </a:r>
                      <a:endParaRPr lang="en-US" dirty="0"/>
                    </a:p>
                  </a:txBody>
                  <a:tcPr/>
                </a:tc>
                <a:tc>
                  <a:txBody>
                    <a:bodyPr/>
                    <a:lstStyle/>
                    <a:p>
                      <a:pPr algn="r"/>
                      <a:r>
                        <a:rPr lang="en-US" dirty="0" smtClean="0"/>
                        <a:t>3.1%</a:t>
                      </a:r>
                      <a:endParaRPr lang="en-US" dirty="0"/>
                    </a:p>
                  </a:txBody>
                  <a:tcPr/>
                </a:tc>
              </a:tr>
              <a:tr h="370840">
                <a:tc>
                  <a:txBody>
                    <a:bodyPr/>
                    <a:lstStyle/>
                    <a:p>
                      <a:r>
                        <a:rPr lang="en-US" dirty="0" smtClean="0"/>
                        <a:t>Partner</a:t>
                      </a:r>
                      <a:r>
                        <a:rPr lang="en-US" baseline="0" dirty="0" smtClean="0"/>
                        <a:t> Group</a:t>
                      </a:r>
                      <a:endParaRPr lang="en-US" dirty="0"/>
                    </a:p>
                  </a:txBody>
                  <a:tcPr/>
                </a:tc>
                <a:tc>
                  <a:txBody>
                    <a:bodyPr/>
                    <a:lstStyle/>
                    <a:p>
                      <a:pPr algn="r"/>
                      <a:r>
                        <a:rPr lang="en-US" dirty="0" smtClean="0"/>
                        <a:t>14.3%</a:t>
                      </a:r>
                      <a:endParaRPr lang="en-US" dirty="0"/>
                    </a:p>
                  </a:txBody>
                  <a:tcPr/>
                </a:tc>
                <a:tc>
                  <a:txBody>
                    <a:bodyPr/>
                    <a:lstStyle/>
                    <a:p>
                      <a:pPr algn="r"/>
                      <a:r>
                        <a:rPr lang="en-US" dirty="0" smtClean="0"/>
                        <a:t>11.1%</a:t>
                      </a:r>
                      <a:endParaRPr lang="en-US" dirty="0"/>
                    </a:p>
                  </a:txBody>
                  <a:tcPr/>
                </a:tc>
                <a:tc>
                  <a:txBody>
                    <a:bodyPr/>
                    <a:lstStyle/>
                    <a:p>
                      <a:pPr algn="r"/>
                      <a:r>
                        <a:rPr lang="en-US" dirty="0" smtClean="0"/>
                        <a:t>6.1%</a:t>
                      </a:r>
                      <a:endParaRPr lang="en-US" dirty="0"/>
                    </a:p>
                  </a:txBody>
                  <a:tcPr/>
                </a:tc>
                <a:tc>
                  <a:txBody>
                    <a:bodyPr/>
                    <a:lstStyle/>
                    <a:p>
                      <a:pPr algn="r"/>
                      <a:r>
                        <a:rPr lang="en-US" dirty="0" smtClean="0"/>
                        <a:t>6.7%</a:t>
                      </a:r>
                      <a:endParaRPr lang="en-US" dirty="0"/>
                    </a:p>
                  </a:txBody>
                  <a:tcPr/>
                </a:tc>
              </a:tr>
              <a:tr h="370840">
                <a:tc>
                  <a:txBody>
                    <a:bodyPr/>
                    <a:lstStyle/>
                    <a:p>
                      <a:r>
                        <a:rPr lang="en-US" dirty="0" smtClean="0"/>
                        <a:t>Associate/Employed</a:t>
                      </a:r>
                      <a:endParaRPr lang="en-US" dirty="0"/>
                    </a:p>
                  </a:txBody>
                  <a:tcPr>
                    <a:solidFill>
                      <a:srgbClr val="92D050"/>
                    </a:solidFill>
                  </a:tcPr>
                </a:tc>
                <a:tc>
                  <a:txBody>
                    <a:bodyPr/>
                    <a:lstStyle/>
                    <a:p>
                      <a:pPr algn="r"/>
                      <a:r>
                        <a:rPr lang="en-US" dirty="0" smtClean="0"/>
                        <a:t>34.4%</a:t>
                      </a:r>
                      <a:endParaRPr lang="en-US" dirty="0"/>
                    </a:p>
                  </a:txBody>
                  <a:tcPr>
                    <a:solidFill>
                      <a:srgbClr val="92D050"/>
                    </a:solidFill>
                  </a:tcPr>
                </a:tc>
                <a:tc>
                  <a:txBody>
                    <a:bodyPr/>
                    <a:lstStyle/>
                    <a:p>
                      <a:pPr algn="r"/>
                      <a:r>
                        <a:rPr lang="en-US" dirty="0" smtClean="0"/>
                        <a:t>32.9%</a:t>
                      </a:r>
                      <a:endParaRPr lang="en-US" dirty="0"/>
                    </a:p>
                  </a:txBody>
                  <a:tcPr>
                    <a:solidFill>
                      <a:srgbClr val="92D050"/>
                    </a:solidFill>
                  </a:tcPr>
                </a:tc>
                <a:tc>
                  <a:txBody>
                    <a:bodyPr/>
                    <a:lstStyle/>
                    <a:p>
                      <a:pPr algn="r"/>
                      <a:r>
                        <a:rPr lang="en-US" dirty="0" smtClean="0"/>
                        <a:t>41.8%</a:t>
                      </a:r>
                      <a:endParaRPr lang="en-US" dirty="0"/>
                    </a:p>
                  </a:txBody>
                  <a:tcPr>
                    <a:solidFill>
                      <a:srgbClr val="92D050"/>
                    </a:solidFill>
                  </a:tcPr>
                </a:tc>
                <a:tc>
                  <a:txBody>
                    <a:bodyPr/>
                    <a:lstStyle/>
                    <a:p>
                      <a:pPr algn="r"/>
                      <a:r>
                        <a:rPr lang="en-US" dirty="0" smtClean="0"/>
                        <a:t>40.6%</a:t>
                      </a:r>
                      <a:endParaRPr lang="en-US" dirty="0"/>
                    </a:p>
                  </a:txBody>
                  <a:tcPr>
                    <a:solidFill>
                      <a:srgbClr val="92D050"/>
                    </a:solidFill>
                  </a:tcPr>
                </a:tc>
              </a:tr>
              <a:tr h="370840">
                <a:tc>
                  <a:txBody>
                    <a:bodyPr/>
                    <a:lstStyle/>
                    <a:p>
                      <a:r>
                        <a:rPr lang="en-US" b="1" dirty="0" smtClean="0"/>
                        <a:t>Total Private Practice</a:t>
                      </a:r>
                      <a:endParaRPr lang="en-US" b="1" dirty="0"/>
                    </a:p>
                  </a:txBody>
                  <a:tcPr>
                    <a:solidFill>
                      <a:schemeClr val="accent1">
                        <a:lumMod val="60000"/>
                        <a:lumOff val="40000"/>
                      </a:schemeClr>
                    </a:solidFill>
                  </a:tcPr>
                </a:tc>
                <a:tc>
                  <a:txBody>
                    <a:bodyPr/>
                    <a:lstStyle/>
                    <a:p>
                      <a:pPr algn="r"/>
                      <a:r>
                        <a:rPr lang="en-US" b="1" dirty="0" smtClean="0"/>
                        <a:t>58.1%</a:t>
                      </a:r>
                      <a:endParaRPr lang="en-US" b="1" dirty="0"/>
                    </a:p>
                  </a:txBody>
                  <a:tcPr>
                    <a:solidFill>
                      <a:schemeClr val="accent1">
                        <a:lumMod val="60000"/>
                        <a:lumOff val="40000"/>
                      </a:schemeClr>
                    </a:solidFill>
                  </a:tcPr>
                </a:tc>
                <a:tc>
                  <a:txBody>
                    <a:bodyPr/>
                    <a:lstStyle/>
                    <a:p>
                      <a:pPr algn="r"/>
                      <a:r>
                        <a:rPr lang="en-US" b="1" dirty="0" smtClean="0"/>
                        <a:t>49.8%</a:t>
                      </a:r>
                      <a:endParaRPr lang="en-US" b="1" dirty="0"/>
                    </a:p>
                  </a:txBody>
                  <a:tcPr>
                    <a:solidFill>
                      <a:schemeClr val="accent1">
                        <a:lumMod val="60000"/>
                        <a:lumOff val="40000"/>
                      </a:schemeClr>
                    </a:solidFill>
                  </a:tcPr>
                </a:tc>
                <a:tc>
                  <a:txBody>
                    <a:bodyPr/>
                    <a:lstStyle/>
                    <a:p>
                      <a:pPr algn="r"/>
                      <a:r>
                        <a:rPr lang="en-US" b="1" dirty="0" smtClean="0"/>
                        <a:t>51.6%</a:t>
                      </a:r>
                      <a:endParaRPr lang="en-US" b="1" dirty="0"/>
                    </a:p>
                  </a:txBody>
                  <a:tcPr>
                    <a:solidFill>
                      <a:schemeClr val="accent1">
                        <a:lumMod val="60000"/>
                        <a:lumOff val="40000"/>
                      </a:schemeClr>
                    </a:solidFill>
                  </a:tcPr>
                </a:tc>
                <a:tc>
                  <a:txBody>
                    <a:bodyPr/>
                    <a:lstStyle/>
                    <a:p>
                      <a:pPr algn="r"/>
                      <a:r>
                        <a:rPr lang="en-US" b="1" dirty="0" smtClean="0"/>
                        <a:t>50.4%</a:t>
                      </a:r>
                      <a:endParaRPr lang="en-US" b="1" dirty="0"/>
                    </a:p>
                  </a:txBody>
                  <a:tcPr>
                    <a:solidFill>
                      <a:schemeClr val="accent1">
                        <a:lumMod val="60000"/>
                        <a:lumOff val="40000"/>
                      </a:schemeClr>
                    </a:solidFill>
                  </a:tcPr>
                </a:tc>
              </a:tr>
              <a:tr h="370840">
                <a:tc>
                  <a:txBody>
                    <a:bodyPr/>
                    <a:lstStyle/>
                    <a:p>
                      <a:r>
                        <a:rPr lang="en-US" dirty="0" smtClean="0"/>
                        <a:t>Government</a:t>
                      </a:r>
                      <a:r>
                        <a:rPr lang="en-US" baseline="0" dirty="0" smtClean="0"/>
                        <a:t> Service</a:t>
                      </a:r>
                      <a:endParaRPr lang="en-US" dirty="0"/>
                    </a:p>
                  </a:txBody>
                  <a:tcPr/>
                </a:tc>
                <a:tc>
                  <a:txBody>
                    <a:bodyPr/>
                    <a:lstStyle/>
                    <a:p>
                      <a:pPr algn="r"/>
                      <a:r>
                        <a:rPr lang="en-US" dirty="0" smtClean="0"/>
                        <a:t>10.3%</a:t>
                      </a:r>
                      <a:endParaRPr lang="en-US" dirty="0"/>
                    </a:p>
                  </a:txBody>
                  <a:tcPr/>
                </a:tc>
                <a:tc>
                  <a:txBody>
                    <a:bodyPr/>
                    <a:lstStyle/>
                    <a:p>
                      <a:pPr algn="r"/>
                      <a:r>
                        <a:rPr lang="en-US" dirty="0" smtClean="0"/>
                        <a:t>8.9%</a:t>
                      </a:r>
                      <a:endParaRPr lang="en-US" dirty="0"/>
                    </a:p>
                  </a:txBody>
                  <a:tcPr/>
                </a:tc>
                <a:tc>
                  <a:txBody>
                    <a:bodyPr/>
                    <a:lstStyle/>
                    <a:p>
                      <a:pPr algn="r"/>
                      <a:r>
                        <a:rPr lang="en-US" dirty="0" smtClean="0"/>
                        <a:t>6.1%</a:t>
                      </a:r>
                      <a:endParaRPr lang="en-US" dirty="0"/>
                    </a:p>
                  </a:txBody>
                  <a:tcPr/>
                </a:tc>
                <a:tc>
                  <a:txBody>
                    <a:bodyPr/>
                    <a:lstStyle/>
                    <a:p>
                      <a:pPr algn="r"/>
                      <a:r>
                        <a:rPr lang="en-US" dirty="0" smtClean="0"/>
                        <a:t>5.9%</a:t>
                      </a:r>
                      <a:endParaRPr lang="en-US" dirty="0"/>
                    </a:p>
                  </a:txBody>
                  <a:tcPr/>
                </a:tc>
              </a:tr>
              <a:tr h="370840">
                <a:tc>
                  <a:txBody>
                    <a:bodyPr/>
                    <a:lstStyle/>
                    <a:p>
                      <a:r>
                        <a:rPr lang="en-US" dirty="0" smtClean="0"/>
                        <a:t>Teaching/Research/Administration</a:t>
                      </a:r>
                      <a:endParaRPr lang="en-US" dirty="0"/>
                    </a:p>
                  </a:txBody>
                  <a:tcPr/>
                </a:tc>
                <a:tc>
                  <a:txBody>
                    <a:bodyPr/>
                    <a:lstStyle/>
                    <a:p>
                      <a:pPr algn="r"/>
                      <a:r>
                        <a:rPr lang="en-US" dirty="0" smtClean="0"/>
                        <a:t>0.9%</a:t>
                      </a:r>
                      <a:endParaRPr lang="en-US" dirty="0"/>
                    </a:p>
                  </a:txBody>
                  <a:tcPr/>
                </a:tc>
                <a:tc>
                  <a:txBody>
                    <a:bodyPr/>
                    <a:lstStyle/>
                    <a:p>
                      <a:pPr algn="r"/>
                      <a:r>
                        <a:rPr lang="en-US" dirty="0" smtClean="0"/>
                        <a:t>1.1%</a:t>
                      </a:r>
                      <a:endParaRPr lang="en-US" dirty="0"/>
                    </a:p>
                  </a:txBody>
                  <a:tcPr/>
                </a:tc>
                <a:tc>
                  <a:txBody>
                    <a:bodyPr/>
                    <a:lstStyle/>
                    <a:p>
                      <a:pPr algn="r"/>
                      <a:r>
                        <a:rPr lang="en-US" dirty="0" smtClean="0"/>
                        <a:t>0.8%</a:t>
                      </a:r>
                      <a:endParaRPr lang="en-US" dirty="0"/>
                    </a:p>
                  </a:txBody>
                  <a:tcPr/>
                </a:tc>
                <a:tc>
                  <a:txBody>
                    <a:bodyPr/>
                    <a:lstStyle/>
                    <a:p>
                      <a:pPr algn="r"/>
                      <a:r>
                        <a:rPr lang="en-US" dirty="0" smtClean="0"/>
                        <a:t>0.8%</a:t>
                      </a:r>
                      <a:endParaRPr lang="en-US" dirty="0"/>
                    </a:p>
                  </a:txBody>
                  <a:tcPr/>
                </a:tc>
              </a:tr>
              <a:tr h="370840">
                <a:tc>
                  <a:txBody>
                    <a:bodyPr/>
                    <a:lstStyle/>
                    <a:p>
                      <a:r>
                        <a:rPr lang="en-US" dirty="0" smtClean="0"/>
                        <a:t>Advanced Education</a:t>
                      </a:r>
                      <a:endParaRPr lang="en-US" dirty="0"/>
                    </a:p>
                  </a:txBody>
                  <a:tcPr>
                    <a:solidFill>
                      <a:srgbClr val="92D050"/>
                    </a:solidFill>
                  </a:tcPr>
                </a:tc>
                <a:tc>
                  <a:txBody>
                    <a:bodyPr/>
                    <a:lstStyle/>
                    <a:p>
                      <a:pPr algn="r"/>
                      <a:r>
                        <a:rPr lang="en-US" dirty="0" smtClean="0"/>
                        <a:t>23.6%</a:t>
                      </a:r>
                      <a:endParaRPr lang="en-US" dirty="0"/>
                    </a:p>
                  </a:txBody>
                  <a:tcPr>
                    <a:solidFill>
                      <a:srgbClr val="92D050"/>
                    </a:solidFill>
                  </a:tcPr>
                </a:tc>
                <a:tc>
                  <a:txBody>
                    <a:bodyPr/>
                    <a:lstStyle/>
                    <a:p>
                      <a:pPr algn="r"/>
                      <a:r>
                        <a:rPr lang="en-US" dirty="0" smtClean="0"/>
                        <a:t>36.0%</a:t>
                      </a:r>
                      <a:endParaRPr lang="en-US" dirty="0"/>
                    </a:p>
                  </a:txBody>
                  <a:tcPr>
                    <a:solidFill>
                      <a:srgbClr val="92D050"/>
                    </a:solidFill>
                  </a:tcPr>
                </a:tc>
                <a:tc>
                  <a:txBody>
                    <a:bodyPr/>
                    <a:lstStyle/>
                    <a:p>
                      <a:pPr algn="r"/>
                      <a:r>
                        <a:rPr lang="en-US" dirty="0" smtClean="0"/>
                        <a:t>38.6%</a:t>
                      </a:r>
                      <a:endParaRPr lang="en-US" dirty="0"/>
                    </a:p>
                  </a:txBody>
                  <a:tcPr>
                    <a:solidFill>
                      <a:srgbClr val="92D050"/>
                    </a:solidFill>
                  </a:tcPr>
                </a:tc>
                <a:tc>
                  <a:txBody>
                    <a:bodyPr/>
                    <a:lstStyle/>
                    <a:p>
                      <a:pPr algn="r"/>
                      <a:r>
                        <a:rPr lang="en-US" dirty="0" smtClean="0"/>
                        <a:t>39.6%</a:t>
                      </a:r>
                      <a:endParaRPr lang="en-US" dirty="0"/>
                    </a:p>
                  </a:txBody>
                  <a:tcPr>
                    <a:solidFill>
                      <a:srgbClr val="92D050"/>
                    </a:solidFill>
                  </a:tcPr>
                </a:tc>
              </a:tr>
              <a:tr h="370840">
                <a:tc>
                  <a:txBody>
                    <a:bodyPr/>
                    <a:lstStyle/>
                    <a:p>
                      <a:r>
                        <a:rPr lang="en-US" dirty="0" smtClean="0"/>
                        <a:t>Undecided</a:t>
                      </a:r>
                      <a:endParaRPr lang="en-US" dirty="0"/>
                    </a:p>
                  </a:txBody>
                  <a:tcPr/>
                </a:tc>
                <a:tc>
                  <a:txBody>
                    <a:bodyPr/>
                    <a:lstStyle/>
                    <a:p>
                      <a:pPr algn="r"/>
                      <a:r>
                        <a:rPr lang="en-US" dirty="0" smtClean="0"/>
                        <a:t>7.2%</a:t>
                      </a:r>
                      <a:endParaRPr lang="en-US" dirty="0"/>
                    </a:p>
                  </a:txBody>
                  <a:tcPr/>
                </a:tc>
                <a:tc>
                  <a:txBody>
                    <a:bodyPr/>
                    <a:lstStyle/>
                    <a:p>
                      <a:pPr algn="r"/>
                      <a:r>
                        <a:rPr lang="en-US" dirty="0" smtClean="0"/>
                        <a:t>4.2%</a:t>
                      </a:r>
                      <a:endParaRPr lang="en-US" dirty="0"/>
                    </a:p>
                  </a:txBody>
                  <a:tcPr/>
                </a:tc>
                <a:tc>
                  <a:txBody>
                    <a:bodyPr/>
                    <a:lstStyle/>
                    <a:p>
                      <a:pPr algn="r"/>
                      <a:r>
                        <a:rPr lang="en-US" dirty="0" smtClean="0"/>
                        <a:t>3.0%</a:t>
                      </a:r>
                      <a:endParaRPr lang="en-US" dirty="0"/>
                    </a:p>
                  </a:txBody>
                  <a:tcPr/>
                </a:tc>
                <a:tc>
                  <a:txBody>
                    <a:bodyPr/>
                    <a:lstStyle/>
                    <a:p>
                      <a:pPr algn="r"/>
                      <a:r>
                        <a:rPr lang="en-US" dirty="0" smtClean="0"/>
                        <a:t>3.3%</a:t>
                      </a:r>
                      <a:endParaRPr lang="en-US" dirty="0"/>
                    </a:p>
                  </a:txBody>
                  <a:tcPr/>
                </a:tc>
              </a:tr>
            </a:tbl>
          </a:graphicData>
        </a:graphic>
      </p:graphicFrame>
      <p:sp>
        <p:nvSpPr>
          <p:cNvPr id="3" name="TextBox 2"/>
          <p:cNvSpPr txBox="1"/>
          <p:nvPr/>
        </p:nvSpPr>
        <p:spPr>
          <a:xfrm>
            <a:off x="609600" y="6023576"/>
            <a:ext cx="2885213" cy="523220"/>
          </a:xfrm>
          <a:prstGeom prst="rect">
            <a:avLst/>
          </a:prstGeom>
          <a:noFill/>
        </p:spPr>
        <p:txBody>
          <a:bodyPr wrap="none" rtlCol="0">
            <a:spAutoFit/>
          </a:bodyPr>
          <a:lstStyle/>
          <a:p>
            <a:r>
              <a:rPr lang="en-US" sz="1400" dirty="0"/>
              <a:t>Source: American Dental Association</a:t>
            </a:r>
          </a:p>
          <a:p>
            <a:endParaRPr lang="en-US" sz="1400" dirty="0"/>
          </a:p>
        </p:txBody>
      </p:sp>
    </p:spTree>
    <p:extLst>
      <p:ext uri="{BB962C8B-B14F-4D97-AF65-F5344CB8AC3E}">
        <p14:creationId xmlns:p14="http://schemas.microsoft.com/office/powerpoint/2010/main" val="323305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What’s Available Out There</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1218081"/>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4251960"/>
                <a:gridCol w="822960"/>
                <a:gridCol w="944880"/>
                <a:gridCol w="533400"/>
                <a:gridCol w="838200"/>
                <a:gridCol w="838200"/>
              </a:tblGrid>
              <a:tr h="370840">
                <a:tc>
                  <a:txBody>
                    <a:bodyPr/>
                    <a:lstStyle/>
                    <a:p>
                      <a:pPr algn="ctr"/>
                      <a:endParaRPr lang="en-US" dirty="0"/>
                    </a:p>
                  </a:txBody>
                  <a:tcPr/>
                </a:tc>
                <a:tc>
                  <a:txBody>
                    <a:bodyPr/>
                    <a:lstStyle/>
                    <a:p>
                      <a:pPr algn="ctr"/>
                      <a:r>
                        <a:rPr lang="en-US" dirty="0" smtClean="0"/>
                        <a:t>2005</a:t>
                      </a:r>
                      <a:endParaRPr lang="en-US" dirty="0"/>
                    </a:p>
                  </a:txBody>
                  <a:tcPr/>
                </a:tc>
                <a:tc>
                  <a:txBody>
                    <a:bodyPr/>
                    <a:lstStyle/>
                    <a:p>
                      <a:pPr algn="ctr"/>
                      <a:r>
                        <a:rPr lang="en-US" dirty="0" smtClean="0"/>
                        <a:t>2006</a:t>
                      </a:r>
                      <a:endParaRPr lang="en-US" dirty="0"/>
                    </a:p>
                  </a:txBody>
                  <a:tcPr/>
                </a:tc>
                <a:tc>
                  <a:txBody>
                    <a:bodyPr/>
                    <a:lstStyle/>
                    <a:p>
                      <a:pPr algn="ctr"/>
                      <a:endParaRPr lang="en-US" dirty="0"/>
                    </a:p>
                  </a:txBody>
                  <a:tcPr/>
                </a:tc>
                <a:tc>
                  <a:txBody>
                    <a:bodyPr/>
                    <a:lstStyle/>
                    <a:p>
                      <a:pPr algn="ctr"/>
                      <a:r>
                        <a:rPr lang="en-US" smtClean="0"/>
                        <a:t>2010</a:t>
                      </a:r>
                      <a:endParaRPr lang="en-US" dirty="0"/>
                    </a:p>
                  </a:txBody>
                  <a:tcPr/>
                </a:tc>
                <a:tc>
                  <a:txBody>
                    <a:bodyPr/>
                    <a:lstStyle/>
                    <a:p>
                      <a:pPr algn="ctr"/>
                      <a:r>
                        <a:rPr lang="en-US" dirty="0" smtClean="0"/>
                        <a:t>2011</a:t>
                      </a:r>
                    </a:p>
                  </a:txBody>
                  <a:tcPr/>
                </a:tc>
              </a:tr>
              <a:tr h="370840">
                <a:tc>
                  <a:txBody>
                    <a:bodyPr/>
                    <a:lstStyle/>
                    <a:p>
                      <a:r>
                        <a:rPr lang="en-US" dirty="0" smtClean="0"/>
                        <a:t>Loan Use</a:t>
                      </a:r>
                      <a:endParaRPr lang="en-US" dirty="0"/>
                    </a:p>
                  </a:txBody>
                  <a:tcPr/>
                </a:tc>
                <a:tc>
                  <a:txBody>
                    <a:bodyPr/>
                    <a:lstStyle/>
                    <a:p>
                      <a:pPr algn="r"/>
                      <a:r>
                        <a:rPr lang="en-US" dirty="0" smtClean="0"/>
                        <a:t>93.1</a:t>
                      </a:r>
                      <a:endParaRPr lang="en-US" dirty="0"/>
                    </a:p>
                  </a:txBody>
                  <a:tcPr/>
                </a:tc>
                <a:tc>
                  <a:txBody>
                    <a:bodyPr/>
                    <a:lstStyle/>
                    <a:p>
                      <a:pPr algn="r"/>
                      <a:r>
                        <a:rPr lang="en-US" dirty="0" smtClean="0"/>
                        <a:t>93</a:t>
                      </a:r>
                      <a:endParaRPr lang="en-US" dirty="0"/>
                    </a:p>
                  </a:txBody>
                  <a:tcPr/>
                </a:tc>
                <a:tc>
                  <a:txBody>
                    <a:bodyPr/>
                    <a:lstStyle/>
                    <a:p>
                      <a:pPr algn="r"/>
                      <a:endParaRPr lang="en-US" dirty="0"/>
                    </a:p>
                  </a:txBody>
                  <a:tcPr/>
                </a:tc>
                <a:tc>
                  <a:txBody>
                    <a:bodyPr/>
                    <a:lstStyle/>
                    <a:p>
                      <a:pPr algn="r"/>
                      <a:r>
                        <a:rPr lang="en-US" dirty="0" smtClean="0"/>
                        <a:t>93</a:t>
                      </a:r>
                      <a:endParaRPr lang="en-US" dirty="0"/>
                    </a:p>
                  </a:txBody>
                  <a:tcPr/>
                </a:tc>
                <a:tc>
                  <a:txBody>
                    <a:bodyPr/>
                    <a:lstStyle/>
                    <a:p>
                      <a:pPr algn="r"/>
                      <a:r>
                        <a:rPr lang="en-US" dirty="0" smtClean="0"/>
                        <a:t>93</a:t>
                      </a:r>
                      <a:endParaRPr lang="en-US" dirty="0"/>
                    </a:p>
                  </a:txBody>
                  <a:tcPr/>
                </a:tc>
              </a:tr>
              <a:tr h="370840">
                <a:tc>
                  <a:txBody>
                    <a:bodyPr/>
                    <a:lstStyle/>
                    <a:p>
                      <a:r>
                        <a:rPr lang="en-US" dirty="0" smtClean="0"/>
                        <a:t>Type of Loan</a:t>
                      </a: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r>
              <a:tr h="370840">
                <a:tc>
                  <a:txBody>
                    <a:bodyPr/>
                    <a:lstStyle/>
                    <a:p>
                      <a:r>
                        <a:rPr lang="en-US" dirty="0" smtClean="0"/>
                        <a:t>   - Health Professions Student Loan</a:t>
                      </a:r>
                      <a:endParaRPr lang="en-US" dirty="0"/>
                    </a:p>
                  </a:txBody>
                  <a:tcPr/>
                </a:tc>
                <a:tc>
                  <a:txBody>
                    <a:bodyPr/>
                    <a:lstStyle/>
                    <a:p>
                      <a:pPr algn="r"/>
                      <a:r>
                        <a:rPr lang="en-US" dirty="0" smtClean="0"/>
                        <a:t>31.6</a:t>
                      </a:r>
                      <a:endParaRPr lang="en-US" dirty="0"/>
                    </a:p>
                  </a:txBody>
                  <a:tcPr/>
                </a:tc>
                <a:tc>
                  <a:txBody>
                    <a:bodyPr/>
                    <a:lstStyle/>
                    <a:p>
                      <a:pPr algn="r"/>
                      <a:r>
                        <a:rPr lang="en-US" dirty="0" smtClean="0"/>
                        <a:t>32.9</a:t>
                      </a:r>
                      <a:endParaRPr lang="en-US" dirty="0"/>
                    </a:p>
                  </a:txBody>
                  <a:tcPr/>
                </a:tc>
                <a:tc>
                  <a:txBody>
                    <a:bodyPr/>
                    <a:lstStyle/>
                    <a:p>
                      <a:pPr algn="r"/>
                      <a:endParaRPr lang="en-US" dirty="0"/>
                    </a:p>
                  </a:txBody>
                  <a:tcPr/>
                </a:tc>
                <a:tc>
                  <a:txBody>
                    <a:bodyPr/>
                    <a:lstStyle/>
                    <a:p>
                      <a:pPr algn="r"/>
                      <a:r>
                        <a:rPr lang="en-US" dirty="0" smtClean="0"/>
                        <a:t>27.8</a:t>
                      </a:r>
                    </a:p>
                  </a:txBody>
                  <a:tcPr/>
                </a:tc>
                <a:tc>
                  <a:txBody>
                    <a:bodyPr/>
                    <a:lstStyle/>
                    <a:p>
                      <a:pPr algn="r"/>
                      <a:r>
                        <a:rPr lang="en-US" dirty="0" smtClean="0"/>
                        <a:t>24.9</a:t>
                      </a:r>
                      <a:endParaRPr lang="en-US" dirty="0"/>
                    </a:p>
                  </a:txBody>
                  <a:tcPr/>
                </a:tc>
              </a:tr>
              <a:tr h="370840">
                <a:tc>
                  <a:txBody>
                    <a:bodyPr/>
                    <a:lstStyle/>
                    <a:p>
                      <a:r>
                        <a:rPr lang="en-US" dirty="0" smtClean="0"/>
                        <a:t>   - Perkins Loan</a:t>
                      </a:r>
                      <a:endParaRPr lang="en-US" dirty="0"/>
                    </a:p>
                  </a:txBody>
                  <a:tcPr/>
                </a:tc>
                <a:tc>
                  <a:txBody>
                    <a:bodyPr/>
                    <a:lstStyle/>
                    <a:p>
                      <a:pPr algn="r"/>
                      <a:r>
                        <a:rPr lang="en-US" dirty="0" smtClean="0"/>
                        <a:t>31.7</a:t>
                      </a:r>
                      <a:endParaRPr lang="en-US" dirty="0"/>
                    </a:p>
                  </a:txBody>
                  <a:tcPr/>
                </a:tc>
                <a:tc>
                  <a:txBody>
                    <a:bodyPr/>
                    <a:lstStyle/>
                    <a:p>
                      <a:pPr algn="r"/>
                      <a:r>
                        <a:rPr lang="en-US" dirty="0" smtClean="0"/>
                        <a:t>32.6</a:t>
                      </a:r>
                      <a:endParaRPr lang="en-US" dirty="0"/>
                    </a:p>
                  </a:txBody>
                  <a:tcPr/>
                </a:tc>
                <a:tc>
                  <a:txBody>
                    <a:bodyPr/>
                    <a:lstStyle/>
                    <a:p>
                      <a:pPr algn="r"/>
                      <a:endParaRPr lang="en-US" dirty="0"/>
                    </a:p>
                  </a:txBody>
                  <a:tcPr/>
                </a:tc>
                <a:tc>
                  <a:txBody>
                    <a:bodyPr/>
                    <a:lstStyle/>
                    <a:p>
                      <a:pPr algn="r"/>
                      <a:r>
                        <a:rPr lang="en-US" dirty="0" smtClean="0"/>
                        <a:t>24.3</a:t>
                      </a:r>
                      <a:endParaRPr lang="en-US" dirty="0"/>
                    </a:p>
                  </a:txBody>
                  <a:tcPr/>
                </a:tc>
                <a:tc>
                  <a:txBody>
                    <a:bodyPr/>
                    <a:lstStyle/>
                    <a:p>
                      <a:pPr algn="r"/>
                      <a:r>
                        <a:rPr lang="en-US" dirty="0" smtClean="0"/>
                        <a:t>21.6</a:t>
                      </a:r>
                      <a:endParaRPr lang="en-US" dirty="0"/>
                    </a:p>
                  </a:txBody>
                  <a:tcPr/>
                </a:tc>
              </a:tr>
              <a:tr h="370840">
                <a:tc>
                  <a:txBody>
                    <a:bodyPr/>
                    <a:lstStyle/>
                    <a:p>
                      <a:r>
                        <a:rPr lang="en-US" dirty="0" smtClean="0"/>
                        <a:t>   - Stafford Loan Program</a:t>
                      </a:r>
                      <a:endParaRPr lang="en-US" dirty="0"/>
                    </a:p>
                  </a:txBody>
                  <a:tcPr/>
                </a:tc>
                <a:tc>
                  <a:txBody>
                    <a:bodyPr/>
                    <a:lstStyle/>
                    <a:p>
                      <a:pPr algn="r"/>
                      <a:r>
                        <a:rPr lang="en-US" dirty="0" smtClean="0"/>
                        <a:t>82.6</a:t>
                      </a:r>
                      <a:endParaRPr lang="en-US" dirty="0"/>
                    </a:p>
                  </a:txBody>
                  <a:tcPr/>
                </a:tc>
                <a:tc>
                  <a:txBody>
                    <a:bodyPr/>
                    <a:lstStyle/>
                    <a:p>
                      <a:pPr algn="r"/>
                      <a:r>
                        <a:rPr lang="en-US" dirty="0" smtClean="0"/>
                        <a:t>84.1</a:t>
                      </a:r>
                      <a:endParaRPr lang="en-US" dirty="0"/>
                    </a:p>
                  </a:txBody>
                  <a:tcPr/>
                </a:tc>
                <a:tc>
                  <a:txBody>
                    <a:bodyPr/>
                    <a:lstStyle/>
                    <a:p>
                      <a:pPr algn="r"/>
                      <a:endParaRPr lang="en-US" dirty="0"/>
                    </a:p>
                  </a:txBody>
                  <a:tcPr/>
                </a:tc>
                <a:tc>
                  <a:txBody>
                    <a:bodyPr/>
                    <a:lstStyle/>
                    <a:p>
                      <a:pPr algn="r"/>
                      <a:r>
                        <a:rPr lang="en-US" dirty="0" smtClean="0"/>
                        <a:t>80.1</a:t>
                      </a:r>
                      <a:endParaRPr lang="en-US" dirty="0"/>
                    </a:p>
                  </a:txBody>
                  <a:tcPr/>
                </a:tc>
                <a:tc>
                  <a:txBody>
                    <a:bodyPr/>
                    <a:lstStyle/>
                    <a:p>
                      <a:pPr algn="r"/>
                      <a:r>
                        <a:rPr lang="en-US" dirty="0" smtClean="0"/>
                        <a:t>79.6</a:t>
                      </a:r>
                      <a:endParaRPr lang="en-US" dirty="0"/>
                    </a:p>
                  </a:txBody>
                  <a:tcPr/>
                </a:tc>
              </a:tr>
              <a:tr h="370840">
                <a:tc>
                  <a:txBody>
                    <a:bodyPr/>
                    <a:lstStyle/>
                    <a:p>
                      <a:r>
                        <a:rPr lang="en-US" dirty="0" smtClean="0"/>
                        <a:t>   - Personal Bank Loans</a:t>
                      </a:r>
                      <a:endParaRPr lang="en-US" dirty="0"/>
                    </a:p>
                  </a:txBody>
                  <a:tcPr/>
                </a:tc>
                <a:tc>
                  <a:txBody>
                    <a:bodyPr/>
                    <a:lstStyle/>
                    <a:p>
                      <a:pPr algn="r"/>
                      <a:r>
                        <a:rPr lang="en-US" dirty="0" smtClean="0"/>
                        <a:t>9.1</a:t>
                      </a:r>
                      <a:endParaRPr lang="en-US" dirty="0"/>
                    </a:p>
                  </a:txBody>
                  <a:tcPr/>
                </a:tc>
                <a:tc>
                  <a:txBody>
                    <a:bodyPr/>
                    <a:lstStyle/>
                    <a:p>
                      <a:pPr algn="r"/>
                      <a:r>
                        <a:rPr lang="en-US" dirty="0" smtClean="0"/>
                        <a:t>10.3</a:t>
                      </a:r>
                      <a:endParaRPr lang="en-US" dirty="0"/>
                    </a:p>
                  </a:txBody>
                  <a:tcPr/>
                </a:tc>
                <a:tc>
                  <a:txBody>
                    <a:bodyPr/>
                    <a:lstStyle/>
                    <a:p>
                      <a:pPr algn="r"/>
                      <a:endParaRPr lang="en-US" dirty="0"/>
                    </a:p>
                  </a:txBody>
                  <a:tcPr/>
                </a:tc>
                <a:tc>
                  <a:txBody>
                    <a:bodyPr/>
                    <a:lstStyle/>
                    <a:p>
                      <a:pPr algn="r"/>
                      <a:r>
                        <a:rPr lang="en-US" dirty="0" smtClean="0"/>
                        <a:t>13.8</a:t>
                      </a:r>
                      <a:endParaRPr lang="en-US" dirty="0"/>
                    </a:p>
                  </a:txBody>
                  <a:tcPr/>
                </a:tc>
                <a:tc>
                  <a:txBody>
                    <a:bodyPr/>
                    <a:lstStyle/>
                    <a:p>
                      <a:pPr algn="r"/>
                      <a:r>
                        <a:rPr lang="en-US" dirty="0" smtClean="0"/>
                        <a:t>9.9</a:t>
                      </a:r>
                      <a:endParaRPr lang="en-US" dirty="0"/>
                    </a:p>
                  </a:txBody>
                  <a:tcPr/>
                </a:tc>
              </a:tr>
              <a:tr h="370840">
                <a:tc>
                  <a:txBody>
                    <a:bodyPr/>
                    <a:lstStyle/>
                    <a:p>
                      <a:r>
                        <a:rPr lang="en-US" dirty="0" smtClean="0"/>
                        <a:t>   - Family/Relative</a:t>
                      </a:r>
                      <a:r>
                        <a:rPr lang="en-US" baseline="0" dirty="0" smtClean="0"/>
                        <a:t> </a:t>
                      </a:r>
                      <a:r>
                        <a:rPr lang="en-US" dirty="0" smtClean="0"/>
                        <a:t>Loans</a:t>
                      </a:r>
                      <a:endParaRPr lang="en-US" dirty="0"/>
                    </a:p>
                  </a:txBody>
                  <a:tcPr/>
                </a:tc>
                <a:tc>
                  <a:txBody>
                    <a:bodyPr/>
                    <a:lstStyle/>
                    <a:p>
                      <a:pPr algn="r"/>
                      <a:r>
                        <a:rPr lang="en-US" dirty="0" smtClean="0"/>
                        <a:t>16.3</a:t>
                      </a:r>
                      <a:endParaRPr lang="en-US" dirty="0"/>
                    </a:p>
                  </a:txBody>
                  <a:tcPr/>
                </a:tc>
                <a:tc>
                  <a:txBody>
                    <a:bodyPr/>
                    <a:lstStyle/>
                    <a:p>
                      <a:pPr algn="r"/>
                      <a:r>
                        <a:rPr lang="en-US" dirty="0" smtClean="0"/>
                        <a:t>15.9</a:t>
                      </a:r>
                      <a:endParaRPr lang="en-US" dirty="0"/>
                    </a:p>
                  </a:txBody>
                  <a:tcPr/>
                </a:tc>
                <a:tc>
                  <a:txBody>
                    <a:bodyPr/>
                    <a:lstStyle/>
                    <a:p>
                      <a:pPr algn="r"/>
                      <a:endParaRPr lang="en-US" dirty="0"/>
                    </a:p>
                  </a:txBody>
                  <a:tcPr/>
                </a:tc>
                <a:tc>
                  <a:txBody>
                    <a:bodyPr/>
                    <a:lstStyle/>
                    <a:p>
                      <a:pPr algn="r"/>
                      <a:r>
                        <a:rPr lang="en-US" dirty="0" smtClean="0"/>
                        <a:t>6.8</a:t>
                      </a:r>
                      <a:endParaRPr lang="en-US" dirty="0"/>
                    </a:p>
                  </a:txBody>
                  <a:tcPr/>
                </a:tc>
                <a:tc>
                  <a:txBody>
                    <a:bodyPr/>
                    <a:lstStyle/>
                    <a:p>
                      <a:pPr algn="r"/>
                      <a:r>
                        <a:rPr lang="en-US" dirty="0" smtClean="0"/>
                        <a:t>5.6</a:t>
                      </a:r>
                      <a:endParaRPr lang="en-US" dirty="0"/>
                    </a:p>
                  </a:txBody>
                  <a:tcPr/>
                </a:tc>
              </a:tr>
              <a:tr h="370840">
                <a:tc>
                  <a:txBody>
                    <a:bodyPr/>
                    <a:lstStyle/>
                    <a:p>
                      <a:r>
                        <a:rPr lang="en-US" dirty="0" smtClean="0"/>
                        <a:t>   - Unsubsidized Stafford Loan</a:t>
                      </a:r>
                    </a:p>
                  </a:txBody>
                  <a:tcPr/>
                </a:tc>
                <a:tc>
                  <a:txBody>
                    <a:bodyPr/>
                    <a:lstStyle/>
                    <a:p>
                      <a:pPr algn="r"/>
                      <a:r>
                        <a:rPr lang="en-US" dirty="0" smtClean="0"/>
                        <a:t>78.5</a:t>
                      </a:r>
                      <a:endParaRPr lang="en-US" dirty="0"/>
                    </a:p>
                  </a:txBody>
                  <a:tcPr/>
                </a:tc>
                <a:tc>
                  <a:txBody>
                    <a:bodyPr/>
                    <a:lstStyle/>
                    <a:p>
                      <a:pPr algn="r"/>
                      <a:r>
                        <a:rPr lang="en-US" dirty="0" smtClean="0"/>
                        <a:t>80.2</a:t>
                      </a:r>
                      <a:endParaRPr lang="en-US" dirty="0"/>
                    </a:p>
                  </a:txBody>
                  <a:tcPr/>
                </a:tc>
                <a:tc>
                  <a:txBody>
                    <a:bodyPr/>
                    <a:lstStyle/>
                    <a:p>
                      <a:pPr algn="r"/>
                      <a:endParaRPr lang="en-US" dirty="0"/>
                    </a:p>
                  </a:txBody>
                  <a:tcPr/>
                </a:tc>
                <a:tc>
                  <a:txBody>
                    <a:bodyPr/>
                    <a:lstStyle/>
                    <a:p>
                      <a:pPr algn="r"/>
                      <a:r>
                        <a:rPr lang="en-US" dirty="0" smtClean="0"/>
                        <a:t>77.2</a:t>
                      </a:r>
                      <a:endParaRPr lang="en-US" dirty="0"/>
                    </a:p>
                  </a:txBody>
                  <a:tcPr/>
                </a:tc>
                <a:tc>
                  <a:txBody>
                    <a:bodyPr/>
                    <a:lstStyle/>
                    <a:p>
                      <a:pPr algn="r"/>
                      <a:r>
                        <a:rPr lang="en-US" dirty="0" smtClean="0"/>
                        <a:t>76.2</a:t>
                      </a:r>
                      <a:endParaRPr lang="en-US" dirty="0"/>
                    </a:p>
                  </a:txBody>
                  <a:tcPr/>
                </a:tc>
              </a:tr>
              <a:tr h="370840">
                <a:tc>
                  <a:txBody>
                    <a:bodyPr/>
                    <a:lstStyle/>
                    <a:p>
                      <a:r>
                        <a:rPr lang="en-US" dirty="0" smtClean="0"/>
                        <a:t>   -</a:t>
                      </a:r>
                      <a:r>
                        <a:rPr lang="en-US" baseline="0" dirty="0" smtClean="0"/>
                        <a:t> Alternative Dental Ed. Assistance Loan</a:t>
                      </a:r>
                      <a:endParaRPr lang="en-US" dirty="0"/>
                    </a:p>
                  </a:txBody>
                  <a:tcPr/>
                </a:tc>
                <a:tc>
                  <a:txBody>
                    <a:bodyPr/>
                    <a:lstStyle/>
                    <a:p>
                      <a:pPr algn="r"/>
                      <a:r>
                        <a:rPr lang="en-US" dirty="0" smtClean="0"/>
                        <a:t>26.6</a:t>
                      </a:r>
                      <a:endParaRPr lang="en-US" dirty="0"/>
                    </a:p>
                  </a:txBody>
                  <a:tcPr/>
                </a:tc>
                <a:tc>
                  <a:txBody>
                    <a:bodyPr/>
                    <a:lstStyle/>
                    <a:p>
                      <a:pPr algn="r"/>
                      <a:r>
                        <a:rPr lang="en-US" dirty="0" smtClean="0"/>
                        <a:t>26.5</a:t>
                      </a:r>
                      <a:endParaRPr lang="en-US" dirty="0"/>
                    </a:p>
                  </a:txBody>
                  <a:tcPr/>
                </a:tc>
                <a:tc>
                  <a:txBody>
                    <a:bodyPr/>
                    <a:lstStyle/>
                    <a:p>
                      <a:pPr algn="r"/>
                      <a:endParaRPr lang="en-US" dirty="0"/>
                    </a:p>
                  </a:txBody>
                  <a:tcPr/>
                </a:tc>
                <a:tc>
                  <a:txBody>
                    <a:bodyPr/>
                    <a:lstStyle/>
                    <a:p>
                      <a:pPr algn="r"/>
                      <a:r>
                        <a:rPr lang="en-US" dirty="0" smtClean="0"/>
                        <a:t>N/A</a:t>
                      </a:r>
                      <a:endParaRPr lang="en-US" dirty="0"/>
                    </a:p>
                  </a:txBody>
                  <a:tcPr/>
                </a:tc>
                <a:tc>
                  <a:txBody>
                    <a:bodyPr/>
                    <a:lstStyle/>
                    <a:p>
                      <a:pPr algn="r"/>
                      <a:r>
                        <a:rPr lang="en-US" dirty="0" smtClean="0"/>
                        <a:t>N/A</a:t>
                      </a:r>
                      <a:endParaRPr lang="en-US" dirty="0"/>
                    </a:p>
                  </a:txBody>
                  <a:tcPr/>
                </a:tc>
              </a:tr>
              <a:tr h="370840">
                <a:tc>
                  <a:txBody>
                    <a:bodyPr/>
                    <a:lstStyle/>
                    <a:p>
                      <a:r>
                        <a:rPr lang="en-US" dirty="0" smtClean="0"/>
                        <a:t>   - Disadvantaged</a:t>
                      </a:r>
                      <a:r>
                        <a:rPr lang="en-US" baseline="0" dirty="0" smtClean="0"/>
                        <a:t> Student Loan</a:t>
                      </a:r>
                      <a:endParaRPr lang="en-US" dirty="0"/>
                    </a:p>
                  </a:txBody>
                  <a:tcPr/>
                </a:tc>
                <a:tc>
                  <a:txBody>
                    <a:bodyPr/>
                    <a:lstStyle/>
                    <a:p>
                      <a:pPr algn="r"/>
                      <a:r>
                        <a:rPr lang="en-US" dirty="0" smtClean="0"/>
                        <a:t>4.1</a:t>
                      </a:r>
                      <a:endParaRPr lang="en-US" dirty="0"/>
                    </a:p>
                  </a:txBody>
                  <a:tcPr/>
                </a:tc>
                <a:tc>
                  <a:txBody>
                    <a:bodyPr/>
                    <a:lstStyle/>
                    <a:p>
                      <a:pPr algn="r"/>
                      <a:r>
                        <a:rPr lang="en-US" dirty="0" smtClean="0"/>
                        <a:t>5.1</a:t>
                      </a:r>
                      <a:endParaRPr lang="en-US" dirty="0"/>
                    </a:p>
                  </a:txBody>
                  <a:tcPr/>
                </a:tc>
                <a:tc>
                  <a:txBody>
                    <a:bodyPr/>
                    <a:lstStyle/>
                    <a:p>
                      <a:pPr algn="r"/>
                      <a:endParaRPr lang="en-US" dirty="0"/>
                    </a:p>
                  </a:txBody>
                  <a:tcPr/>
                </a:tc>
                <a:tc>
                  <a:txBody>
                    <a:bodyPr/>
                    <a:lstStyle/>
                    <a:p>
                      <a:pPr algn="r"/>
                      <a:r>
                        <a:rPr lang="en-US" dirty="0" smtClean="0"/>
                        <a:t>2.7</a:t>
                      </a:r>
                      <a:endParaRPr lang="en-US" dirty="0"/>
                    </a:p>
                  </a:txBody>
                  <a:tcPr/>
                </a:tc>
                <a:tc>
                  <a:txBody>
                    <a:bodyPr/>
                    <a:lstStyle/>
                    <a:p>
                      <a:pPr algn="r"/>
                      <a:r>
                        <a:rPr lang="en-US" dirty="0" smtClean="0"/>
                        <a:t>3.0</a:t>
                      </a:r>
                      <a:endParaRPr lang="en-US" dirty="0"/>
                    </a:p>
                  </a:txBody>
                  <a:tcPr/>
                </a:tc>
              </a:tr>
              <a:tr h="370840">
                <a:tc>
                  <a:txBody>
                    <a:bodyPr/>
                    <a:lstStyle/>
                    <a:p>
                      <a:r>
                        <a:rPr lang="en-US" dirty="0" smtClean="0"/>
                        <a:t>   - Credit Card</a:t>
                      </a:r>
                      <a:endParaRPr lang="en-US" dirty="0"/>
                    </a:p>
                  </a:txBody>
                  <a:tcPr/>
                </a:tc>
                <a:tc>
                  <a:txBody>
                    <a:bodyPr/>
                    <a:lstStyle/>
                    <a:p>
                      <a:pPr algn="r"/>
                      <a:r>
                        <a:rPr lang="en-US" dirty="0" smtClean="0"/>
                        <a:t>10.7</a:t>
                      </a:r>
                      <a:endParaRPr lang="en-US" dirty="0"/>
                    </a:p>
                  </a:txBody>
                  <a:tcPr/>
                </a:tc>
                <a:tc>
                  <a:txBody>
                    <a:bodyPr/>
                    <a:lstStyle/>
                    <a:p>
                      <a:pPr algn="r"/>
                      <a:r>
                        <a:rPr lang="en-US" dirty="0" smtClean="0"/>
                        <a:t>10.1</a:t>
                      </a:r>
                      <a:endParaRPr lang="en-US" dirty="0"/>
                    </a:p>
                  </a:txBody>
                  <a:tcPr/>
                </a:tc>
                <a:tc>
                  <a:txBody>
                    <a:bodyPr/>
                    <a:lstStyle/>
                    <a:p>
                      <a:pPr algn="r"/>
                      <a:endParaRPr lang="en-US" dirty="0"/>
                    </a:p>
                  </a:txBody>
                  <a:tcPr/>
                </a:tc>
                <a:tc>
                  <a:txBody>
                    <a:bodyPr/>
                    <a:lstStyle/>
                    <a:p>
                      <a:pPr algn="r"/>
                      <a:r>
                        <a:rPr lang="en-US" dirty="0" smtClean="0"/>
                        <a:t>N/A</a:t>
                      </a:r>
                      <a:endParaRPr lang="en-US" dirty="0"/>
                    </a:p>
                  </a:txBody>
                  <a:tcPr/>
                </a:tc>
                <a:tc>
                  <a:txBody>
                    <a:bodyPr/>
                    <a:lstStyle/>
                    <a:p>
                      <a:pPr algn="r"/>
                      <a:r>
                        <a:rPr lang="en-US" dirty="0" smtClean="0"/>
                        <a:t>N/A</a:t>
                      </a:r>
                      <a:endParaRPr lang="en-US" dirty="0"/>
                    </a:p>
                  </a:txBody>
                  <a:tcPr/>
                </a:tc>
              </a:tr>
            </a:tbl>
          </a:graphicData>
        </a:graphic>
      </p:graphicFrame>
      <p:sp>
        <p:nvSpPr>
          <p:cNvPr id="5" name="TextBox 4"/>
          <p:cNvSpPr txBox="1"/>
          <p:nvPr/>
        </p:nvSpPr>
        <p:spPr>
          <a:xfrm>
            <a:off x="609600" y="6172200"/>
            <a:ext cx="5337936" cy="584775"/>
          </a:xfrm>
          <a:prstGeom prst="rect">
            <a:avLst/>
          </a:prstGeom>
          <a:noFill/>
        </p:spPr>
        <p:txBody>
          <a:bodyPr wrap="none" rtlCol="0">
            <a:spAutoFit/>
          </a:bodyPr>
          <a:lstStyle/>
          <a:p>
            <a:r>
              <a:rPr lang="en-US" sz="1400" i="1" dirty="0"/>
              <a:t>Source: ADEA Survey of Dental School Seniors </a:t>
            </a:r>
            <a:r>
              <a:rPr lang="en-US" sz="1400" i="1" dirty="0" smtClean="0"/>
              <a:t>2011 Graduating </a:t>
            </a:r>
            <a:r>
              <a:rPr lang="en-US" sz="1400" i="1" dirty="0"/>
              <a:t>Class</a:t>
            </a:r>
            <a:endParaRPr lang="en-US" sz="1400" dirty="0"/>
          </a:p>
          <a:p>
            <a:endParaRPr lang="en-US" dirty="0"/>
          </a:p>
        </p:txBody>
      </p:sp>
    </p:spTree>
    <p:extLst>
      <p:ext uri="{BB962C8B-B14F-4D97-AF65-F5344CB8AC3E}">
        <p14:creationId xmlns:p14="http://schemas.microsoft.com/office/powerpoint/2010/main" val="462304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MED_RES\POCKT_01.TIF"/>
          <p:cNvPicPr>
            <a:picLocks noChangeAspect="1" noChangeArrowheads="1"/>
          </p:cNvPicPr>
          <p:nvPr/>
        </p:nvPicPr>
        <p:blipFill>
          <a:blip r:embed="rId2">
            <a:extLst>
              <a:ext uri="{28A0092B-C50C-407E-A947-70E740481C1C}">
                <a14:useLocalDpi xmlns:a14="http://schemas.microsoft.com/office/drawing/2010/main" val="0"/>
              </a:ext>
            </a:extLst>
          </a:blip>
          <a:srcRect l="4329" r="5098"/>
          <a:stretch>
            <a:fillRect/>
          </a:stretch>
        </p:blipFill>
        <p:spPr bwMode="auto">
          <a:xfrm>
            <a:off x="0" y="0"/>
            <a:ext cx="9478963" cy="6972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solidFill>
                  <a:srgbClr val="FFC000"/>
                </a:solidFill>
              </a:rPr>
              <a:t>How Much Debt Can I Handle?</a:t>
            </a:r>
            <a:endParaRPr lang="en-US" dirty="0">
              <a:solidFill>
                <a:srgbClr val="FFC000"/>
              </a:solidFill>
            </a:endParaRPr>
          </a:p>
        </p:txBody>
      </p:sp>
    </p:spTree>
    <p:extLst>
      <p:ext uri="{BB962C8B-B14F-4D97-AF65-F5344CB8AC3E}">
        <p14:creationId xmlns:p14="http://schemas.microsoft.com/office/powerpoint/2010/main" val="4220238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304800"/>
            <a:ext cx="7772400" cy="914400"/>
          </a:xfrm>
        </p:spPr>
        <p:txBody>
          <a:bodyPr>
            <a:normAutofit/>
          </a:bodyPr>
          <a:lstStyle/>
          <a:p>
            <a:pPr algn="l"/>
            <a:r>
              <a:rPr lang="en-US" sz="4000" dirty="0" smtClean="0">
                <a:solidFill>
                  <a:srgbClr val="FFC000"/>
                </a:solidFill>
              </a:rPr>
              <a:t>The Debt Test</a:t>
            </a:r>
          </a:p>
        </p:txBody>
      </p:sp>
      <p:graphicFrame>
        <p:nvGraphicFramePr>
          <p:cNvPr id="35843" name="Object 3"/>
          <p:cNvGraphicFramePr>
            <a:graphicFrameLocks noChangeAspect="1"/>
          </p:cNvGraphicFramePr>
          <p:nvPr>
            <p:extLst>
              <p:ext uri="{D42A27DB-BD31-4B8C-83A1-F6EECF244321}">
                <p14:modId xmlns:p14="http://schemas.microsoft.com/office/powerpoint/2010/main" val="3449271542"/>
              </p:ext>
            </p:extLst>
          </p:nvPr>
        </p:nvGraphicFramePr>
        <p:xfrm>
          <a:off x="850900" y="1295400"/>
          <a:ext cx="7750175" cy="5026025"/>
        </p:xfrm>
        <a:graphic>
          <a:graphicData uri="http://schemas.openxmlformats.org/presentationml/2006/ole">
            <mc:AlternateContent xmlns:mc="http://schemas.openxmlformats.org/markup-compatibility/2006">
              <mc:Choice xmlns:v="urn:schemas-microsoft-com:vml" Requires="v">
                <p:oleObj spid="_x0000_s1162" name="Document" r:id="rId5" imgW="7759878" imgH="4648437" progId="Word.Document.8">
                  <p:embed/>
                </p:oleObj>
              </mc:Choice>
              <mc:Fallback>
                <p:oleObj name="Document" r:id="rId5" imgW="7759878" imgH="4648437" progId="Word.Document.8">
                  <p:embed/>
                  <p:pic>
                    <p:nvPicPr>
                      <p:cNvPr id="0" name=""/>
                      <p:cNvPicPr>
                        <a:picLocks noChangeAspect="1" noChangeArrowheads="1"/>
                      </p:cNvPicPr>
                      <p:nvPr/>
                    </p:nvPicPr>
                    <p:blipFill>
                      <a:blip r:embed="rId6"/>
                      <a:srcRect/>
                      <a:stretch>
                        <a:fillRect/>
                      </a:stretch>
                    </p:blipFill>
                    <p:spPr bwMode="auto">
                      <a:xfrm>
                        <a:off x="850900" y="1295400"/>
                        <a:ext cx="7750175" cy="502602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007801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228600"/>
            <a:ext cx="7772400" cy="914400"/>
          </a:xfrm>
        </p:spPr>
        <p:txBody>
          <a:bodyPr>
            <a:normAutofit fontScale="90000"/>
          </a:bodyPr>
          <a:lstStyle/>
          <a:p>
            <a:pPr algn="l">
              <a:lnSpc>
                <a:spcPct val="130000"/>
              </a:lnSpc>
            </a:pPr>
            <a:r>
              <a:rPr lang="en-US" dirty="0" smtClean="0">
                <a:solidFill>
                  <a:srgbClr val="FFC000"/>
                </a:solidFill>
              </a:rPr>
              <a:t>The Rules</a:t>
            </a:r>
          </a:p>
        </p:txBody>
      </p:sp>
      <p:sp>
        <p:nvSpPr>
          <p:cNvPr id="36867" name="Rectangle 3"/>
          <p:cNvSpPr>
            <a:spLocks noGrp="1" noChangeArrowheads="1"/>
          </p:cNvSpPr>
          <p:nvPr>
            <p:ph type="body" sz="half" idx="1"/>
          </p:nvPr>
        </p:nvSpPr>
        <p:spPr/>
        <p:txBody>
          <a:bodyPr>
            <a:normAutofit/>
          </a:bodyPr>
          <a:lstStyle/>
          <a:p>
            <a:pPr>
              <a:lnSpc>
                <a:spcPct val="120000"/>
              </a:lnSpc>
            </a:pPr>
            <a:r>
              <a:rPr lang="en-US" sz="2400" b="1" dirty="0" smtClean="0"/>
              <a:t>STOP SPENDING!</a:t>
            </a:r>
          </a:p>
        </p:txBody>
      </p:sp>
      <p:pic>
        <p:nvPicPr>
          <p:cNvPr id="36868" name="Picture 12" descr="PFI_00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t="21234" b="9877"/>
          <a:stretch>
            <a:fillRect/>
          </a:stretch>
        </p:blipFill>
        <p:spPr>
          <a:xfrm>
            <a:off x="4229100" y="1727200"/>
            <a:ext cx="3810000" cy="393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01983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The Cold Hard Facts</a:t>
            </a:r>
            <a:endParaRPr lang="en-US" sz="4000" dirty="0">
              <a:solidFill>
                <a:srgbClr val="FFC000"/>
              </a:solidFill>
            </a:endParaRPr>
          </a:p>
        </p:txBody>
      </p:sp>
      <p:sp>
        <p:nvSpPr>
          <p:cNvPr id="3" name="Content Placeholder 2"/>
          <p:cNvSpPr>
            <a:spLocks noGrp="1"/>
          </p:cNvSpPr>
          <p:nvPr>
            <p:ph idx="1"/>
          </p:nvPr>
        </p:nvSpPr>
        <p:spPr>
          <a:xfrm>
            <a:off x="381000" y="1600200"/>
            <a:ext cx="8229600" cy="4525963"/>
          </a:xfrm>
        </p:spPr>
        <p:txBody>
          <a:bodyPr>
            <a:normAutofit/>
          </a:bodyPr>
          <a:lstStyle/>
          <a:p>
            <a:r>
              <a:rPr lang="en-US" sz="2800" dirty="0" smtClean="0"/>
              <a:t>96% of all Americans will be financially dependent on the government, family, or charity at retirement</a:t>
            </a:r>
          </a:p>
          <a:p>
            <a:r>
              <a:rPr lang="en-US" sz="2800" dirty="0" smtClean="0"/>
              <a:t>Americans, on average, can expect to receive only 37% of the amount they will need to live comfortably from their retirement plan</a:t>
            </a:r>
          </a:p>
          <a:p>
            <a:r>
              <a:rPr lang="en-US" sz="2800" dirty="0" smtClean="0"/>
              <a:t>Nearly half of all Americans have less than $10,000 saved for retirement</a:t>
            </a:r>
          </a:p>
          <a:p>
            <a:r>
              <a:rPr lang="en-US" sz="2800" dirty="0" smtClean="0"/>
              <a:t>Only 2% of homes are paid for entirely</a:t>
            </a:r>
            <a:endParaRPr lang="en-US" sz="2800" dirty="0"/>
          </a:p>
        </p:txBody>
      </p:sp>
    </p:spTree>
    <p:extLst>
      <p:ext uri="{BB962C8B-B14F-4D97-AF65-F5344CB8AC3E}">
        <p14:creationId xmlns:p14="http://schemas.microsoft.com/office/powerpoint/2010/main" val="15595129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81000" y="381000"/>
            <a:ext cx="7772400" cy="914400"/>
          </a:xfrm>
        </p:spPr>
        <p:txBody>
          <a:bodyPr>
            <a:normAutofit fontScale="90000"/>
          </a:bodyPr>
          <a:lstStyle/>
          <a:p>
            <a:pPr algn="l">
              <a:lnSpc>
                <a:spcPct val="130000"/>
              </a:lnSpc>
            </a:pPr>
            <a:r>
              <a:rPr lang="en-US" dirty="0" smtClean="0">
                <a:solidFill>
                  <a:srgbClr val="FFC000"/>
                </a:solidFill>
              </a:rPr>
              <a:t>The Rules</a:t>
            </a:r>
          </a:p>
        </p:txBody>
      </p:sp>
      <p:sp>
        <p:nvSpPr>
          <p:cNvPr id="37891" name="Rectangle 3"/>
          <p:cNvSpPr>
            <a:spLocks noGrp="1" noChangeArrowheads="1"/>
          </p:cNvSpPr>
          <p:nvPr>
            <p:ph type="body" sz="half" idx="1"/>
          </p:nvPr>
        </p:nvSpPr>
        <p:spPr>
          <a:xfrm>
            <a:off x="266700" y="1524000"/>
            <a:ext cx="3810000" cy="4114800"/>
          </a:xfrm>
        </p:spPr>
        <p:txBody>
          <a:bodyPr>
            <a:normAutofit/>
          </a:bodyPr>
          <a:lstStyle/>
          <a:p>
            <a:pPr>
              <a:lnSpc>
                <a:spcPct val="170000"/>
              </a:lnSpc>
            </a:pPr>
            <a:r>
              <a:rPr lang="en-US" sz="2400" b="1" dirty="0" smtClean="0">
                <a:solidFill>
                  <a:srgbClr val="00CCFF"/>
                </a:solidFill>
              </a:rPr>
              <a:t>STOP SPENDING!</a:t>
            </a:r>
            <a:endParaRPr lang="en-US" sz="2400" b="1" dirty="0" smtClean="0"/>
          </a:p>
          <a:p>
            <a:pPr>
              <a:lnSpc>
                <a:spcPct val="170000"/>
              </a:lnSpc>
            </a:pPr>
            <a:r>
              <a:rPr lang="en-US" sz="2400" dirty="0" smtClean="0"/>
              <a:t>Quit using credit cards</a:t>
            </a:r>
          </a:p>
        </p:txBody>
      </p:sp>
      <p:pic>
        <p:nvPicPr>
          <p:cNvPr id="37892" name="Picture 10" descr="PFI_01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2592" r="23457" b="12962"/>
          <a:stretch>
            <a:fillRect/>
          </a:stretch>
        </p:blipFill>
        <p:spPr>
          <a:xfrm>
            <a:off x="3886200" y="1752600"/>
            <a:ext cx="4570413" cy="358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19666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The Cold Hard Facts – Part Two</a:t>
            </a:r>
            <a:endParaRPr lang="en-US" sz="4000" dirty="0">
              <a:solidFill>
                <a:srgbClr val="FFC000"/>
              </a:solidFill>
            </a:endParaRPr>
          </a:p>
        </p:txBody>
      </p:sp>
      <p:sp>
        <p:nvSpPr>
          <p:cNvPr id="3" name="Content Placeholder 2"/>
          <p:cNvSpPr>
            <a:spLocks noGrp="1"/>
          </p:cNvSpPr>
          <p:nvPr>
            <p:ph sz="half" idx="1"/>
          </p:nvPr>
        </p:nvSpPr>
        <p:spPr>
          <a:xfrm>
            <a:off x="541282" y="1524000"/>
            <a:ext cx="4487918" cy="4525963"/>
          </a:xfrm>
        </p:spPr>
        <p:txBody>
          <a:bodyPr>
            <a:normAutofit fontScale="92500" lnSpcReduction="20000"/>
          </a:bodyPr>
          <a:lstStyle/>
          <a:p>
            <a:r>
              <a:rPr lang="en-US" dirty="0" smtClean="0"/>
              <a:t>There are 1.3 billion payment cards in the U.S.</a:t>
            </a:r>
          </a:p>
          <a:p>
            <a:r>
              <a:rPr lang="en-US" dirty="0" smtClean="0"/>
              <a:t>Americans make over $</a:t>
            </a:r>
            <a:r>
              <a:rPr lang="en-US" dirty="0"/>
              <a:t>3 trillion dollars of purchases annually</a:t>
            </a:r>
          </a:p>
          <a:p>
            <a:r>
              <a:rPr lang="en-US" dirty="0" smtClean="0"/>
              <a:t>The typical credit card purchase is 112% higher than if using cash </a:t>
            </a:r>
          </a:p>
          <a:p>
            <a:r>
              <a:rPr lang="en-US" dirty="0" smtClean="0"/>
              <a:t>Americans carry, on average, $8,400 in credit card debt</a:t>
            </a:r>
          </a:p>
          <a:p>
            <a:r>
              <a:rPr lang="en-US" dirty="0" smtClean="0"/>
              <a:t>Average U.S. household pays $950 in interest annually</a:t>
            </a:r>
            <a:endParaRPr lang="en-US" dirty="0"/>
          </a:p>
        </p:txBody>
      </p:sp>
      <p:pic>
        <p:nvPicPr>
          <p:cNvPr id="6146" name="Picture 2" descr="C:\Users\jplaptop\Pictures\sophomore course pictures\cutting credit car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62" r="5924"/>
          <a:stretch/>
        </p:blipFill>
        <p:spPr bwMode="auto">
          <a:xfrm>
            <a:off x="5029200" y="1560786"/>
            <a:ext cx="3576145"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71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ORKN_01"/>
          <p:cNvPicPr>
            <a:picLocks noChangeAspect="1" noChangeArrowheads="1"/>
          </p:cNvPicPr>
          <p:nvPr/>
        </p:nvPicPr>
        <p:blipFill>
          <a:blip r:embed="rId2">
            <a:extLst>
              <a:ext uri="{28A0092B-C50C-407E-A947-70E740481C1C}">
                <a14:useLocalDpi xmlns:a14="http://schemas.microsoft.com/office/drawing/2010/main" val="0"/>
              </a:ext>
            </a:extLst>
          </a:blip>
          <a:srcRect l="26453" t="42891" r="35110" b="14064"/>
          <a:stretch>
            <a:fillRect/>
          </a:stretch>
        </p:blipFill>
        <p:spPr bwMode="auto">
          <a:xfrm>
            <a:off x="0" y="0"/>
            <a:ext cx="94980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2400"/>
            <a:ext cx="8229600" cy="1143000"/>
          </a:xfrm>
        </p:spPr>
        <p:txBody>
          <a:bodyPr/>
          <a:lstStyle/>
          <a:p>
            <a:pPr algn="l"/>
            <a:r>
              <a:rPr lang="en-US" dirty="0" smtClean="0">
                <a:solidFill>
                  <a:srgbClr val="FFC000"/>
                </a:solidFill>
              </a:rPr>
              <a:t>What</a:t>
            </a:r>
            <a:r>
              <a:rPr lang="en-US" dirty="0">
                <a:solidFill>
                  <a:srgbClr val="FFC000"/>
                </a:solidFill>
              </a:rPr>
              <a:t> </a:t>
            </a:r>
            <a:r>
              <a:rPr lang="en-US" dirty="0" smtClean="0">
                <a:solidFill>
                  <a:srgbClr val="FFC000"/>
                </a:solidFill>
              </a:rPr>
              <a:t>is a Credit Score? </a:t>
            </a:r>
            <a:endParaRPr lang="en-US" dirty="0">
              <a:solidFill>
                <a:srgbClr val="FFC000"/>
              </a:solidFill>
            </a:endParaRPr>
          </a:p>
        </p:txBody>
      </p:sp>
    </p:spTree>
    <p:extLst>
      <p:ext uri="{BB962C8B-B14F-4D97-AF65-F5344CB8AC3E}">
        <p14:creationId xmlns:p14="http://schemas.microsoft.com/office/powerpoint/2010/main" val="29554437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What is a Credit Score?</a:t>
            </a:r>
            <a:endParaRPr lang="en-US" sz="4000" dirty="0">
              <a:solidFill>
                <a:srgbClr val="FFC000"/>
              </a:solidFill>
            </a:endParaRPr>
          </a:p>
        </p:txBody>
      </p:sp>
      <p:sp>
        <p:nvSpPr>
          <p:cNvPr id="3" name="Content Placeholder 2"/>
          <p:cNvSpPr>
            <a:spLocks noGrp="1"/>
          </p:cNvSpPr>
          <p:nvPr>
            <p:ph idx="1"/>
          </p:nvPr>
        </p:nvSpPr>
        <p:spPr/>
        <p:txBody>
          <a:bodyPr>
            <a:normAutofit/>
          </a:bodyPr>
          <a:lstStyle/>
          <a:p>
            <a:pPr lvl="1"/>
            <a:r>
              <a:rPr lang="en-US" dirty="0" smtClean="0"/>
              <a:t>There is no one set FICO score</a:t>
            </a:r>
          </a:p>
          <a:p>
            <a:pPr lvl="1"/>
            <a:r>
              <a:rPr lang="en-US" dirty="0" smtClean="0"/>
              <a:t>Each lender is allowed to adjust it to their needs</a:t>
            </a:r>
          </a:p>
          <a:p>
            <a:pPr lvl="1"/>
            <a:r>
              <a:rPr lang="en-US" dirty="0" smtClean="0"/>
              <a:t>A separate FICO score is also given by the different credit agencies</a:t>
            </a:r>
          </a:p>
          <a:p>
            <a:pPr lvl="1"/>
            <a:r>
              <a:rPr lang="en-US" dirty="0" smtClean="0"/>
              <a:t>FICO scores range from 300 – 850</a:t>
            </a:r>
          </a:p>
          <a:p>
            <a:pPr lvl="1"/>
            <a:r>
              <a:rPr lang="en-US" dirty="0" smtClean="0"/>
              <a:t>About 10% of lenders use Vantage-Score which ranges from 501 – 990</a:t>
            </a:r>
          </a:p>
          <a:p>
            <a:pPr lvl="1"/>
            <a:r>
              <a:rPr lang="en-US" dirty="0" smtClean="0"/>
              <a:t>Most importantly for loans  is to know what your lender uses </a:t>
            </a:r>
            <a:endParaRPr lang="en-US" dirty="0"/>
          </a:p>
        </p:txBody>
      </p:sp>
    </p:spTree>
    <p:extLst>
      <p:ext uri="{BB962C8B-B14F-4D97-AF65-F5344CB8AC3E}">
        <p14:creationId xmlns:p14="http://schemas.microsoft.com/office/powerpoint/2010/main" val="2434821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Dissecting Your Credit Score</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6748316"/>
              </p:ext>
            </p:extLst>
          </p:nvPr>
        </p:nvGraphicFramePr>
        <p:xfrm>
          <a:off x="381000" y="1066800"/>
          <a:ext cx="8229600" cy="52117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9662" y="1828800"/>
            <a:ext cx="1841538" cy="830997"/>
          </a:xfrm>
          <a:prstGeom prst="rect">
            <a:avLst/>
          </a:prstGeom>
          <a:noFill/>
        </p:spPr>
        <p:txBody>
          <a:bodyPr wrap="square" rtlCol="0">
            <a:spAutoFit/>
          </a:bodyPr>
          <a:lstStyle/>
          <a:p>
            <a:r>
              <a:rPr lang="en-US" sz="1200" dirty="0" smtClean="0"/>
              <a:t>Recently opened accounts and the proportion of these to established ones affect your score.</a:t>
            </a:r>
            <a:endParaRPr lang="en-US" sz="1200" dirty="0"/>
          </a:p>
        </p:txBody>
      </p:sp>
    </p:spTree>
    <p:extLst>
      <p:ext uri="{BB962C8B-B14F-4D97-AF65-F5344CB8AC3E}">
        <p14:creationId xmlns:p14="http://schemas.microsoft.com/office/powerpoint/2010/main" val="3101621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Can I Improve My Score?</a:t>
            </a:r>
            <a:endParaRPr lang="en-US" sz="4000"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Make your payments on time</a:t>
            </a:r>
          </a:p>
          <a:p>
            <a:pPr lvl="1"/>
            <a:r>
              <a:rPr lang="en-US" dirty="0" smtClean="0"/>
              <a:t>Set up automatic payments to creditors</a:t>
            </a:r>
          </a:p>
          <a:p>
            <a:r>
              <a:rPr lang="en-US" dirty="0" smtClean="0"/>
              <a:t>Pay down debt and don’t move it around</a:t>
            </a:r>
          </a:p>
          <a:p>
            <a:r>
              <a:rPr lang="en-US" dirty="0" smtClean="0"/>
              <a:t>If you have a short credit history, don’t open new accounts too rapidly</a:t>
            </a:r>
          </a:p>
          <a:p>
            <a:pPr lvl="1"/>
            <a:r>
              <a:rPr lang="en-US" dirty="0" smtClean="0"/>
              <a:t>A large number of new accounts hurts your score</a:t>
            </a:r>
          </a:p>
          <a:p>
            <a:r>
              <a:rPr lang="en-US" dirty="0" smtClean="0"/>
              <a:t>Don’t close unused accounts</a:t>
            </a:r>
          </a:p>
          <a:p>
            <a:pPr lvl="1"/>
            <a:r>
              <a:rPr lang="en-US" dirty="0" smtClean="0"/>
              <a:t>The longer you’ve had a credit line, the better</a:t>
            </a:r>
          </a:p>
          <a:p>
            <a:r>
              <a:rPr lang="en-US" dirty="0" smtClean="0"/>
              <a:t>Have as large a credit line as possible</a:t>
            </a:r>
          </a:p>
          <a:p>
            <a:r>
              <a:rPr lang="en-US" dirty="0" smtClean="0"/>
              <a:t>Check your credit report</a:t>
            </a:r>
          </a:p>
          <a:p>
            <a:pPr lvl="1"/>
            <a:endParaRPr lang="en-US" dirty="0"/>
          </a:p>
        </p:txBody>
      </p:sp>
    </p:spTree>
    <p:extLst>
      <p:ext uri="{BB962C8B-B14F-4D97-AF65-F5344CB8AC3E}">
        <p14:creationId xmlns:p14="http://schemas.microsoft.com/office/powerpoint/2010/main" val="1646763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What’s Available Out There</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4957886"/>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4251960"/>
                <a:gridCol w="822960"/>
                <a:gridCol w="944880"/>
                <a:gridCol w="533400"/>
                <a:gridCol w="838200"/>
                <a:gridCol w="838200"/>
              </a:tblGrid>
              <a:tr h="370840">
                <a:tc>
                  <a:txBody>
                    <a:bodyPr/>
                    <a:lstStyle/>
                    <a:p>
                      <a:pPr algn="ctr"/>
                      <a:endParaRPr lang="en-US" dirty="0"/>
                    </a:p>
                  </a:txBody>
                  <a:tcPr/>
                </a:tc>
                <a:tc>
                  <a:txBody>
                    <a:bodyPr/>
                    <a:lstStyle/>
                    <a:p>
                      <a:pPr algn="ctr"/>
                      <a:r>
                        <a:rPr lang="en-US" dirty="0" smtClean="0"/>
                        <a:t>2005</a:t>
                      </a:r>
                      <a:endParaRPr lang="en-US" dirty="0"/>
                    </a:p>
                  </a:txBody>
                  <a:tcPr/>
                </a:tc>
                <a:tc>
                  <a:txBody>
                    <a:bodyPr/>
                    <a:lstStyle/>
                    <a:p>
                      <a:pPr algn="ctr"/>
                      <a:r>
                        <a:rPr lang="en-US" dirty="0" smtClean="0"/>
                        <a:t>2006</a:t>
                      </a:r>
                      <a:endParaRPr lang="en-US" dirty="0"/>
                    </a:p>
                  </a:txBody>
                  <a:tcPr/>
                </a:tc>
                <a:tc>
                  <a:txBody>
                    <a:bodyPr/>
                    <a:lstStyle/>
                    <a:p>
                      <a:pPr algn="ctr"/>
                      <a:endParaRPr lang="en-US" dirty="0"/>
                    </a:p>
                  </a:txBody>
                  <a:tcPr/>
                </a:tc>
                <a:tc>
                  <a:txBody>
                    <a:bodyPr/>
                    <a:lstStyle/>
                    <a:p>
                      <a:pPr algn="ctr"/>
                      <a:r>
                        <a:rPr lang="en-US" smtClean="0"/>
                        <a:t>2010</a:t>
                      </a:r>
                      <a:endParaRPr lang="en-US" dirty="0"/>
                    </a:p>
                  </a:txBody>
                  <a:tcPr/>
                </a:tc>
                <a:tc>
                  <a:txBody>
                    <a:bodyPr/>
                    <a:lstStyle/>
                    <a:p>
                      <a:pPr algn="ctr"/>
                      <a:r>
                        <a:rPr lang="en-US" dirty="0" smtClean="0"/>
                        <a:t>2011</a:t>
                      </a:r>
                    </a:p>
                  </a:txBody>
                  <a:tcPr/>
                </a:tc>
              </a:tr>
              <a:tr h="370840">
                <a:tc>
                  <a:txBody>
                    <a:bodyPr/>
                    <a:lstStyle/>
                    <a:p>
                      <a:r>
                        <a:rPr lang="en-US" dirty="0" smtClean="0"/>
                        <a:t>Loan Use</a:t>
                      </a:r>
                      <a:endParaRPr lang="en-US" dirty="0"/>
                    </a:p>
                  </a:txBody>
                  <a:tcPr/>
                </a:tc>
                <a:tc>
                  <a:txBody>
                    <a:bodyPr/>
                    <a:lstStyle/>
                    <a:p>
                      <a:pPr algn="r"/>
                      <a:r>
                        <a:rPr lang="en-US" dirty="0" smtClean="0"/>
                        <a:t>93.1</a:t>
                      </a:r>
                      <a:endParaRPr lang="en-US" dirty="0"/>
                    </a:p>
                  </a:txBody>
                  <a:tcPr/>
                </a:tc>
                <a:tc>
                  <a:txBody>
                    <a:bodyPr/>
                    <a:lstStyle/>
                    <a:p>
                      <a:pPr algn="r"/>
                      <a:r>
                        <a:rPr lang="en-US" dirty="0" smtClean="0"/>
                        <a:t>93</a:t>
                      </a:r>
                      <a:endParaRPr lang="en-US" dirty="0"/>
                    </a:p>
                  </a:txBody>
                  <a:tcPr/>
                </a:tc>
                <a:tc>
                  <a:txBody>
                    <a:bodyPr/>
                    <a:lstStyle/>
                    <a:p>
                      <a:pPr algn="r"/>
                      <a:endParaRPr lang="en-US" dirty="0"/>
                    </a:p>
                  </a:txBody>
                  <a:tcPr/>
                </a:tc>
                <a:tc>
                  <a:txBody>
                    <a:bodyPr/>
                    <a:lstStyle/>
                    <a:p>
                      <a:pPr algn="r"/>
                      <a:r>
                        <a:rPr lang="en-US" dirty="0" smtClean="0"/>
                        <a:t>93</a:t>
                      </a:r>
                      <a:endParaRPr lang="en-US" dirty="0"/>
                    </a:p>
                  </a:txBody>
                  <a:tcPr/>
                </a:tc>
                <a:tc>
                  <a:txBody>
                    <a:bodyPr/>
                    <a:lstStyle/>
                    <a:p>
                      <a:pPr algn="r"/>
                      <a:r>
                        <a:rPr lang="en-US" dirty="0" smtClean="0"/>
                        <a:t>93</a:t>
                      </a:r>
                      <a:endParaRPr lang="en-US" dirty="0"/>
                    </a:p>
                  </a:txBody>
                  <a:tcPr/>
                </a:tc>
              </a:tr>
              <a:tr h="370840">
                <a:tc>
                  <a:txBody>
                    <a:bodyPr/>
                    <a:lstStyle/>
                    <a:p>
                      <a:r>
                        <a:rPr lang="en-US" dirty="0" smtClean="0"/>
                        <a:t>Type of Loan</a:t>
                      </a: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r>
              <a:tr h="370840">
                <a:tc>
                  <a:txBody>
                    <a:bodyPr/>
                    <a:lstStyle/>
                    <a:p>
                      <a:r>
                        <a:rPr lang="en-US" dirty="0" smtClean="0">
                          <a:solidFill>
                            <a:srgbClr val="FF0000"/>
                          </a:solidFill>
                        </a:rPr>
                        <a:t>   - Health Professions Student Loan</a:t>
                      </a:r>
                      <a:endParaRPr lang="en-US" dirty="0">
                        <a:solidFill>
                          <a:srgbClr val="FF0000"/>
                        </a:solidFill>
                      </a:endParaRPr>
                    </a:p>
                  </a:txBody>
                  <a:tcPr/>
                </a:tc>
                <a:tc>
                  <a:txBody>
                    <a:bodyPr/>
                    <a:lstStyle/>
                    <a:p>
                      <a:pPr algn="r"/>
                      <a:r>
                        <a:rPr lang="en-US" dirty="0" smtClean="0">
                          <a:solidFill>
                            <a:srgbClr val="FF0000"/>
                          </a:solidFill>
                        </a:rPr>
                        <a:t>31.6</a:t>
                      </a:r>
                      <a:endParaRPr lang="en-US" dirty="0">
                        <a:solidFill>
                          <a:srgbClr val="FF0000"/>
                        </a:solidFill>
                      </a:endParaRPr>
                    </a:p>
                  </a:txBody>
                  <a:tcPr/>
                </a:tc>
                <a:tc>
                  <a:txBody>
                    <a:bodyPr/>
                    <a:lstStyle/>
                    <a:p>
                      <a:pPr algn="r"/>
                      <a:r>
                        <a:rPr lang="en-US" dirty="0" smtClean="0">
                          <a:solidFill>
                            <a:srgbClr val="FF0000"/>
                          </a:solidFill>
                        </a:rPr>
                        <a:t>32.9</a:t>
                      </a:r>
                      <a:endParaRPr lang="en-US" dirty="0">
                        <a:solidFill>
                          <a:srgbClr val="FF0000"/>
                        </a:solidFill>
                      </a:endParaRPr>
                    </a:p>
                  </a:txBody>
                  <a:tcPr/>
                </a:tc>
                <a:tc>
                  <a:txBody>
                    <a:bodyPr/>
                    <a:lstStyle/>
                    <a:p>
                      <a:pPr algn="r"/>
                      <a:endParaRPr lang="en-US" dirty="0">
                        <a:solidFill>
                          <a:srgbClr val="FF0000"/>
                        </a:solidFill>
                      </a:endParaRPr>
                    </a:p>
                  </a:txBody>
                  <a:tcPr/>
                </a:tc>
                <a:tc>
                  <a:txBody>
                    <a:bodyPr/>
                    <a:lstStyle/>
                    <a:p>
                      <a:pPr algn="r"/>
                      <a:r>
                        <a:rPr lang="en-US" dirty="0" smtClean="0">
                          <a:solidFill>
                            <a:srgbClr val="FF0000"/>
                          </a:solidFill>
                        </a:rPr>
                        <a:t>27.8</a:t>
                      </a:r>
                    </a:p>
                  </a:txBody>
                  <a:tcPr/>
                </a:tc>
                <a:tc>
                  <a:txBody>
                    <a:bodyPr/>
                    <a:lstStyle/>
                    <a:p>
                      <a:pPr algn="r"/>
                      <a:r>
                        <a:rPr lang="en-US" dirty="0" smtClean="0">
                          <a:solidFill>
                            <a:srgbClr val="FF0000"/>
                          </a:solidFill>
                        </a:rPr>
                        <a:t>24.9</a:t>
                      </a:r>
                      <a:endParaRPr lang="en-US" dirty="0">
                        <a:solidFill>
                          <a:srgbClr val="FF0000"/>
                        </a:solidFill>
                      </a:endParaRPr>
                    </a:p>
                  </a:txBody>
                  <a:tcPr/>
                </a:tc>
              </a:tr>
              <a:tr h="370840">
                <a:tc>
                  <a:txBody>
                    <a:bodyPr/>
                    <a:lstStyle/>
                    <a:p>
                      <a:r>
                        <a:rPr lang="en-US" dirty="0" smtClean="0">
                          <a:solidFill>
                            <a:srgbClr val="FF0000"/>
                          </a:solidFill>
                        </a:rPr>
                        <a:t>   - Perkins Loan</a:t>
                      </a:r>
                      <a:endParaRPr lang="en-US" dirty="0">
                        <a:solidFill>
                          <a:srgbClr val="FF0000"/>
                        </a:solidFill>
                      </a:endParaRPr>
                    </a:p>
                  </a:txBody>
                  <a:tcPr/>
                </a:tc>
                <a:tc>
                  <a:txBody>
                    <a:bodyPr/>
                    <a:lstStyle/>
                    <a:p>
                      <a:pPr algn="r"/>
                      <a:r>
                        <a:rPr lang="en-US" dirty="0" smtClean="0">
                          <a:solidFill>
                            <a:srgbClr val="FF0000"/>
                          </a:solidFill>
                        </a:rPr>
                        <a:t>31.7</a:t>
                      </a:r>
                      <a:endParaRPr lang="en-US" dirty="0">
                        <a:solidFill>
                          <a:srgbClr val="FF0000"/>
                        </a:solidFill>
                      </a:endParaRPr>
                    </a:p>
                  </a:txBody>
                  <a:tcPr/>
                </a:tc>
                <a:tc>
                  <a:txBody>
                    <a:bodyPr/>
                    <a:lstStyle/>
                    <a:p>
                      <a:pPr algn="r"/>
                      <a:r>
                        <a:rPr lang="en-US" dirty="0" smtClean="0">
                          <a:solidFill>
                            <a:srgbClr val="FF0000"/>
                          </a:solidFill>
                        </a:rPr>
                        <a:t>32.6</a:t>
                      </a:r>
                      <a:endParaRPr lang="en-US" dirty="0">
                        <a:solidFill>
                          <a:srgbClr val="FF0000"/>
                        </a:solidFill>
                      </a:endParaRPr>
                    </a:p>
                  </a:txBody>
                  <a:tcPr/>
                </a:tc>
                <a:tc>
                  <a:txBody>
                    <a:bodyPr/>
                    <a:lstStyle/>
                    <a:p>
                      <a:pPr algn="r"/>
                      <a:endParaRPr lang="en-US" dirty="0">
                        <a:solidFill>
                          <a:srgbClr val="FF0000"/>
                        </a:solidFill>
                      </a:endParaRPr>
                    </a:p>
                  </a:txBody>
                  <a:tcPr/>
                </a:tc>
                <a:tc>
                  <a:txBody>
                    <a:bodyPr/>
                    <a:lstStyle/>
                    <a:p>
                      <a:pPr algn="r"/>
                      <a:r>
                        <a:rPr lang="en-US" dirty="0" smtClean="0">
                          <a:solidFill>
                            <a:srgbClr val="FF0000"/>
                          </a:solidFill>
                        </a:rPr>
                        <a:t>24.3</a:t>
                      </a:r>
                      <a:endParaRPr lang="en-US" dirty="0">
                        <a:solidFill>
                          <a:srgbClr val="FF0000"/>
                        </a:solidFill>
                      </a:endParaRPr>
                    </a:p>
                  </a:txBody>
                  <a:tcPr/>
                </a:tc>
                <a:tc>
                  <a:txBody>
                    <a:bodyPr/>
                    <a:lstStyle/>
                    <a:p>
                      <a:pPr algn="r"/>
                      <a:r>
                        <a:rPr lang="en-US" dirty="0" smtClean="0">
                          <a:solidFill>
                            <a:srgbClr val="FF0000"/>
                          </a:solidFill>
                        </a:rPr>
                        <a:t>21.6</a:t>
                      </a:r>
                      <a:endParaRPr lang="en-US" dirty="0">
                        <a:solidFill>
                          <a:srgbClr val="FF0000"/>
                        </a:solidFill>
                      </a:endParaRPr>
                    </a:p>
                  </a:txBody>
                  <a:tcPr/>
                </a:tc>
              </a:tr>
              <a:tr h="370840">
                <a:tc>
                  <a:txBody>
                    <a:bodyPr/>
                    <a:lstStyle/>
                    <a:p>
                      <a:r>
                        <a:rPr lang="en-US" dirty="0" smtClean="0"/>
                        <a:t>   - Stafford Loan Program</a:t>
                      </a:r>
                      <a:endParaRPr lang="en-US" dirty="0"/>
                    </a:p>
                  </a:txBody>
                  <a:tcPr/>
                </a:tc>
                <a:tc>
                  <a:txBody>
                    <a:bodyPr/>
                    <a:lstStyle/>
                    <a:p>
                      <a:pPr algn="r"/>
                      <a:r>
                        <a:rPr lang="en-US" dirty="0" smtClean="0"/>
                        <a:t>82.6</a:t>
                      </a:r>
                      <a:endParaRPr lang="en-US" dirty="0"/>
                    </a:p>
                  </a:txBody>
                  <a:tcPr/>
                </a:tc>
                <a:tc>
                  <a:txBody>
                    <a:bodyPr/>
                    <a:lstStyle/>
                    <a:p>
                      <a:pPr algn="r"/>
                      <a:r>
                        <a:rPr lang="en-US" dirty="0" smtClean="0"/>
                        <a:t>84.1</a:t>
                      </a:r>
                      <a:endParaRPr lang="en-US" dirty="0"/>
                    </a:p>
                  </a:txBody>
                  <a:tcPr/>
                </a:tc>
                <a:tc>
                  <a:txBody>
                    <a:bodyPr/>
                    <a:lstStyle/>
                    <a:p>
                      <a:pPr algn="r"/>
                      <a:endParaRPr lang="en-US" dirty="0"/>
                    </a:p>
                  </a:txBody>
                  <a:tcPr/>
                </a:tc>
                <a:tc>
                  <a:txBody>
                    <a:bodyPr/>
                    <a:lstStyle/>
                    <a:p>
                      <a:pPr algn="r"/>
                      <a:r>
                        <a:rPr lang="en-US" dirty="0" smtClean="0"/>
                        <a:t>80.1</a:t>
                      </a:r>
                      <a:endParaRPr lang="en-US" dirty="0"/>
                    </a:p>
                  </a:txBody>
                  <a:tcPr/>
                </a:tc>
                <a:tc>
                  <a:txBody>
                    <a:bodyPr/>
                    <a:lstStyle/>
                    <a:p>
                      <a:pPr algn="r"/>
                      <a:r>
                        <a:rPr lang="en-US" dirty="0" smtClean="0"/>
                        <a:t>79.6</a:t>
                      </a:r>
                      <a:endParaRPr lang="en-US" dirty="0"/>
                    </a:p>
                  </a:txBody>
                  <a:tcPr/>
                </a:tc>
              </a:tr>
              <a:tr h="370840">
                <a:tc>
                  <a:txBody>
                    <a:bodyPr/>
                    <a:lstStyle/>
                    <a:p>
                      <a:r>
                        <a:rPr lang="en-US" dirty="0" smtClean="0"/>
                        <a:t>   - Personal Bank Loans</a:t>
                      </a:r>
                      <a:endParaRPr lang="en-US" dirty="0"/>
                    </a:p>
                  </a:txBody>
                  <a:tcPr/>
                </a:tc>
                <a:tc>
                  <a:txBody>
                    <a:bodyPr/>
                    <a:lstStyle/>
                    <a:p>
                      <a:pPr algn="r"/>
                      <a:r>
                        <a:rPr lang="en-US" dirty="0" smtClean="0"/>
                        <a:t>9.1</a:t>
                      </a:r>
                      <a:endParaRPr lang="en-US" dirty="0"/>
                    </a:p>
                  </a:txBody>
                  <a:tcPr/>
                </a:tc>
                <a:tc>
                  <a:txBody>
                    <a:bodyPr/>
                    <a:lstStyle/>
                    <a:p>
                      <a:pPr algn="r"/>
                      <a:r>
                        <a:rPr lang="en-US" dirty="0" smtClean="0"/>
                        <a:t>10.3</a:t>
                      </a:r>
                      <a:endParaRPr lang="en-US" dirty="0"/>
                    </a:p>
                  </a:txBody>
                  <a:tcPr/>
                </a:tc>
                <a:tc>
                  <a:txBody>
                    <a:bodyPr/>
                    <a:lstStyle/>
                    <a:p>
                      <a:pPr algn="r"/>
                      <a:endParaRPr lang="en-US" dirty="0"/>
                    </a:p>
                  </a:txBody>
                  <a:tcPr/>
                </a:tc>
                <a:tc>
                  <a:txBody>
                    <a:bodyPr/>
                    <a:lstStyle/>
                    <a:p>
                      <a:pPr algn="r"/>
                      <a:r>
                        <a:rPr lang="en-US" dirty="0" smtClean="0"/>
                        <a:t>13.8</a:t>
                      </a:r>
                      <a:endParaRPr lang="en-US" dirty="0"/>
                    </a:p>
                  </a:txBody>
                  <a:tcPr/>
                </a:tc>
                <a:tc>
                  <a:txBody>
                    <a:bodyPr/>
                    <a:lstStyle/>
                    <a:p>
                      <a:pPr algn="r"/>
                      <a:r>
                        <a:rPr lang="en-US" dirty="0" smtClean="0"/>
                        <a:t>9.9</a:t>
                      </a:r>
                      <a:endParaRPr lang="en-US" dirty="0"/>
                    </a:p>
                  </a:txBody>
                  <a:tcPr/>
                </a:tc>
              </a:tr>
              <a:tr h="370840">
                <a:tc>
                  <a:txBody>
                    <a:bodyPr/>
                    <a:lstStyle/>
                    <a:p>
                      <a:r>
                        <a:rPr lang="en-US" dirty="0" smtClean="0">
                          <a:solidFill>
                            <a:srgbClr val="FF0000"/>
                          </a:solidFill>
                        </a:rPr>
                        <a:t>   - Family/Relative</a:t>
                      </a:r>
                      <a:r>
                        <a:rPr lang="en-US" baseline="0" dirty="0" smtClean="0">
                          <a:solidFill>
                            <a:srgbClr val="FF0000"/>
                          </a:solidFill>
                        </a:rPr>
                        <a:t> </a:t>
                      </a:r>
                      <a:r>
                        <a:rPr lang="en-US" dirty="0" smtClean="0">
                          <a:solidFill>
                            <a:srgbClr val="FF0000"/>
                          </a:solidFill>
                        </a:rPr>
                        <a:t>Loans</a:t>
                      </a:r>
                      <a:endParaRPr lang="en-US" dirty="0">
                        <a:solidFill>
                          <a:srgbClr val="FF0000"/>
                        </a:solidFill>
                      </a:endParaRPr>
                    </a:p>
                  </a:txBody>
                  <a:tcPr/>
                </a:tc>
                <a:tc>
                  <a:txBody>
                    <a:bodyPr/>
                    <a:lstStyle/>
                    <a:p>
                      <a:pPr algn="r"/>
                      <a:r>
                        <a:rPr lang="en-US" dirty="0" smtClean="0">
                          <a:solidFill>
                            <a:srgbClr val="FF0000"/>
                          </a:solidFill>
                        </a:rPr>
                        <a:t>16.3</a:t>
                      </a:r>
                      <a:endParaRPr lang="en-US" dirty="0">
                        <a:solidFill>
                          <a:srgbClr val="FF0000"/>
                        </a:solidFill>
                      </a:endParaRPr>
                    </a:p>
                  </a:txBody>
                  <a:tcPr/>
                </a:tc>
                <a:tc>
                  <a:txBody>
                    <a:bodyPr/>
                    <a:lstStyle/>
                    <a:p>
                      <a:pPr algn="r"/>
                      <a:r>
                        <a:rPr lang="en-US" dirty="0" smtClean="0">
                          <a:solidFill>
                            <a:srgbClr val="FF0000"/>
                          </a:solidFill>
                        </a:rPr>
                        <a:t>15.9</a:t>
                      </a:r>
                      <a:endParaRPr lang="en-US" dirty="0">
                        <a:solidFill>
                          <a:srgbClr val="FF0000"/>
                        </a:solidFill>
                      </a:endParaRPr>
                    </a:p>
                  </a:txBody>
                  <a:tcPr/>
                </a:tc>
                <a:tc>
                  <a:txBody>
                    <a:bodyPr/>
                    <a:lstStyle/>
                    <a:p>
                      <a:pPr algn="r"/>
                      <a:endParaRPr lang="en-US" dirty="0">
                        <a:solidFill>
                          <a:srgbClr val="FF0000"/>
                        </a:solidFill>
                      </a:endParaRPr>
                    </a:p>
                  </a:txBody>
                  <a:tcPr/>
                </a:tc>
                <a:tc>
                  <a:txBody>
                    <a:bodyPr/>
                    <a:lstStyle/>
                    <a:p>
                      <a:pPr algn="r"/>
                      <a:r>
                        <a:rPr lang="en-US" dirty="0" smtClean="0">
                          <a:solidFill>
                            <a:srgbClr val="FF0000"/>
                          </a:solidFill>
                        </a:rPr>
                        <a:t>6.8</a:t>
                      </a:r>
                      <a:endParaRPr lang="en-US" dirty="0">
                        <a:solidFill>
                          <a:srgbClr val="FF0000"/>
                        </a:solidFill>
                      </a:endParaRPr>
                    </a:p>
                  </a:txBody>
                  <a:tcPr/>
                </a:tc>
                <a:tc>
                  <a:txBody>
                    <a:bodyPr/>
                    <a:lstStyle/>
                    <a:p>
                      <a:pPr algn="r"/>
                      <a:r>
                        <a:rPr lang="en-US" dirty="0" smtClean="0">
                          <a:solidFill>
                            <a:srgbClr val="FF0000"/>
                          </a:solidFill>
                        </a:rPr>
                        <a:t>5.6</a:t>
                      </a:r>
                      <a:endParaRPr lang="en-US" dirty="0">
                        <a:solidFill>
                          <a:srgbClr val="FF0000"/>
                        </a:solidFill>
                      </a:endParaRPr>
                    </a:p>
                  </a:txBody>
                  <a:tcPr/>
                </a:tc>
              </a:tr>
              <a:tr h="370840">
                <a:tc>
                  <a:txBody>
                    <a:bodyPr/>
                    <a:lstStyle/>
                    <a:p>
                      <a:r>
                        <a:rPr lang="en-US" dirty="0" smtClean="0"/>
                        <a:t>   - Unsubsidized Stafford Loan</a:t>
                      </a:r>
                    </a:p>
                  </a:txBody>
                  <a:tcPr/>
                </a:tc>
                <a:tc>
                  <a:txBody>
                    <a:bodyPr/>
                    <a:lstStyle/>
                    <a:p>
                      <a:pPr algn="r"/>
                      <a:r>
                        <a:rPr lang="en-US" dirty="0" smtClean="0"/>
                        <a:t>78.5</a:t>
                      </a:r>
                      <a:endParaRPr lang="en-US" dirty="0"/>
                    </a:p>
                  </a:txBody>
                  <a:tcPr/>
                </a:tc>
                <a:tc>
                  <a:txBody>
                    <a:bodyPr/>
                    <a:lstStyle/>
                    <a:p>
                      <a:pPr algn="r"/>
                      <a:r>
                        <a:rPr lang="en-US" dirty="0" smtClean="0"/>
                        <a:t>80.2</a:t>
                      </a:r>
                      <a:endParaRPr lang="en-US" dirty="0"/>
                    </a:p>
                  </a:txBody>
                  <a:tcPr/>
                </a:tc>
                <a:tc>
                  <a:txBody>
                    <a:bodyPr/>
                    <a:lstStyle/>
                    <a:p>
                      <a:pPr algn="r"/>
                      <a:endParaRPr lang="en-US" dirty="0"/>
                    </a:p>
                  </a:txBody>
                  <a:tcPr/>
                </a:tc>
                <a:tc>
                  <a:txBody>
                    <a:bodyPr/>
                    <a:lstStyle/>
                    <a:p>
                      <a:pPr algn="r"/>
                      <a:r>
                        <a:rPr lang="en-US" dirty="0" smtClean="0"/>
                        <a:t>77.2</a:t>
                      </a:r>
                      <a:endParaRPr lang="en-US" dirty="0"/>
                    </a:p>
                  </a:txBody>
                  <a:tcPr/>
                </a:tc>
                <a:tc>
                  <a:txBody>
                    <a:bodyPr/>
                    <a:lstStyle/>
                    <a:p>
                      <a:pPr algn="r"/>
                      <a:r>
                        <a:rPr lang="en-US" dirty="0" smtClean="0"/>
                        <a:t>76.2</a:t>
                      </a:r>
                      <a:endParaRPr lang="en-US" dirty="0"/>
                    </a:p>
                  </a:txBody>
                  <a:tcPr/>
                </a:tc>
              </a:tr>
              <a:tr h="370840">
                <a:tc>
                  <a:txBody>
                    <a:bodyPr/>
                    <a:lstStyle/>
                    <a:p>
                      <a:r>
                        <a:rPr lang="en-US" dirty="0" smtClean="0"/>
                        <a:t>   -</a:t>
                      </a:r>
                      <a:r>
                        <a:rPr lang="en-US" baseline="0" dirty="0" smtClean="0"/>
                        <a:t> Alternative Dental Ed. Assistance Loan</a:t>
                      </a:r>
                      <a:endParaRPr lang="en-US" dirty="0"/>
                    </a:p>
                  </a:txBody>
                  <a:tcPr/>
                </a:tc>
                <a:tc>
                  <a:txBody>
                    <a:bodyPr/>
                    <a:lstStyle/>
                    <a:p>
                      <a:pPr algn="r"/>
                      <a:r>
                        <a:rPr lang="en-US" dirty="0" smtClean="0"/>
                        <a:t>26.6</a:t>
                      </a:r>
                      <a:endParaRPr lang="en-US" dirty="0"/>
                    </a:p>
                  </a:txBody>
                  <a:tcPr/>
                </a:tc>
                <a:tc>
                  <a:txBody>
                    <a:bodyPr/>
                    <a:lstStyle/>
                    <a:p>
                      <a:pPr algn="r"/>
                      <a:r>
                        <a:rPr lang="en-US" dirty="0" smtClean="0"/>
                        <a:t>26.5</a:t>
                      </a:r>
                      <a:endParaRPr lang="en-US" dirty="0"/>
                    </a:p>
                  </a:txBody>
                  <a:tcPr/>
                </a:tc>
                <a:tc>
                  <a:txBody>
                    <a:bodyPr/>
                    <a:lstStyle/>
                    <a:p>
                      <a:pPr algn="r"/>
                      <a:endParaRPr lang="en-US" dirty="0"/>
                    </a:p>
                  </a:txBody>
                  <a:tcPr/>
                </a:tc>
                <a:tc>
                  <a:txBody>
                    <a:bodyPr/>
                    <a:lstStyle/>
                    <a:p>
                      <a:pPr algn="r"/>
                      <a:r>
                        <a:rPr lang="en-US" dirty="0" smtClean="0"/>
                        <a:t>N/A</a:t>
                      </a:r>
                      <a:endParaRPr lang="en-US" dirty="0"/>
                    </a:p>
                  </a:txBody>
                  <a:tcPr/>
                </a:tc>
                <a:tc>
                  <a:txBody>
                    <a:bodyPr/>
                    <a:lstStyle/>
                    <a:p>
                      <a:pPr algn="r"/>
                      <a:r>
                        <a:rPr lang="en-US" dirty="0" smtClean="0"/>
                        <a:t>N/A</a:t>
                      </a:r>
                      <a:endParaRPr lang="en-US" dirty="0"/>
                    </a:p>
                  </a:txBody>
                  <a:tcPr/>
                </a:tc>
              </a:tr>
              <a:tr h="370840">
                <a:tc>
                  <a:txBody>
                    <a:bodyPr/>
                    <a:lstStyle/>
                    <a:p>
                      <a:r>
                        <a:rPr lang="en-US" dirty="0" smtClean="0"/>
                        <a:t>   - Disadvantaged</a:t>
                      </a:r>
                      <a:r>
                        <a:rPr lang="en-US" baseline="0" dirty="0" smtClean="0"/>
                        <a:t> Student Loan</a:t>
                      </a:r>
                      <a:endParaRPr lang="en-US" dirty="0"/>
                    </a:p>
                  </a:txBody>
                  <a:tcPr/>
                </a:tc>
                <a:tc>
                  <a:txBody>
                    <a:bodyPr/>
                    <a:lstStyle/>
                    <a:p>
                      <a:pPr algn="r"/>
                      <a:r>
                        <a:rPr lang="en-US" dirty="0" smtClean="0"/>
                        <a:t>4.1</a:t>
                      </a:r>
                      <a:endParaRPr lang="en-US" dirty="0"/>
                    </a:p>
                  </a:txBody>
                  <a:tcPr/>
                </a:tc>
                <a:tc>
                  <a:txBody>
                    <a:bodyPr/>
                    <a:lstStyle/>
                    <a:p>
                      <a:pPr algn="r"/>
                      <a:r>
                        <a:rPr lang="en-US" dirty="0" smtClean="0"/>
                        <a:t>5.1</a:t>
                      </a:r>
                      <a:endParaRPr lang="en-US" dirty="0"/>
                    </a:p>
                  </a:txBody>
                  <a:tcPr/>
                </a:tc>
                <a:tc>
                  <a:txBody>
                    <a:bodyPr/>
                    <a:lstStyle/>
                    <a:p>
                      <a:pPr algn="r"/>
                      <a:endParaRPr lang="en-US" dirty="0"/>
                    </a:p>
                  </a:txBody>
                  <a:tcPr/>
                </a:tc>
                <a:tc>
                  <a:txBody>
                    <a:bodyPr/>
                    <a:lstStyle/>
                    <a:p>
                      <a:pPr algn="r"/>
                      <a:r>
                        <a:rPr lang="en-US" dirty="0" smtClean="0"/>
                        <a:t>2.7</a:t>
                      </a:r>
                      <a:endParaRPr lang="en-US" dirty="0"/>
                    </a:p>
                  </a:txBody>
                  <a:tcPr/>
                </a:tc>
                <a:tc>
                  <a:txBody>
                    <a:bodyPr/>
                    <a:lstStyle/>
                    <a:p>
                      <a:pPr algn="r"/>
                      <a:r>
                        <a:rPr lang="en-US" dirty="0" smtClean="0"/>
                        <a:t>3.0</a:t>
                      </a:r>
                      <a:endParaRPr lang="en-US" dirty="0"/>
                    </a:p>
                  </a:txBody>
                  <a:tcPr/>
                </a:tc>
              </a:tr>
              <a:tr h="370840">
                <a:tc>
                  <a:txBody>
                    <a:bodyPr/>
                    <a:lstStyle/>
                    <a:p>
                      <a:r>
                        <a:rPr lang="en-US" dirty="0" smtClean="0"/>
                        <a:t>   - Credit Card</a:t>
                      </a:r>
                      <a:endParaRPr lang="en-US" dirty="0"/>
                    </a:p>
                  </a:txBody>
                  <a:tcPr/>
                </a:tc>
                <a:tc>
                  <a:txBody>
                    <a:bodyPr/>
                    <a:lstStyle/>
                    <a:p>
                      <a:pPr algn="r"/>
                      <a:r>
                        <a:rPr lang="en-US" dirty="0" smtClean="0"/>
                        <a:t>10.7</a:t>
                      </a:r>
                      <a:endParaRPr lang="en-US" dirty="0"/>
                    </a:p>
                  </a:txBody>
                  <a:tcPr/>
                </a:tc>
                <a:tc>
                  <a:txBody>
                    <a:bodyPr/>
                    <a:lstStyle/>
                    <a:p>
                      <a:pPr algn="r"/>
                      <a:r>
                        <a:rPr lang="en-US" dirty="0" smtClean="0"/>
                        <a:t>10.1</a:t>
                      </a:r>
                      <a:endParaRPr lang="en-US" dirty="0"/>
                    </a:p>
                  </a:txBody>
                  <a:tcPr/>
                </a:tc>
                <a:tc>
                  <a:txBody>
                    <a:bodyPr/>
                    <a:lstStyle/>
                    <a:p>
                      <a:pPr algn="r"/>
                      <a:endParaRPr lang="en-US" dirty="0"/>
                    </a:p>
                  </a:txBody>
                  <a:tcPr/>
                </a:tc>
                <a:tc>
                  <a:txBody>
                    <a:bodyPr/>
                    <a:lstStyle/>
                    <a:p>
                      <a:pPr algn="r"/>
                      <a:r>
                        <a:rPr lang="en-US" dirty="0" smtClean="0"/>
                        <a:t>N/A</a:t>
                      </a:r>
                      <a:endParaRPr lang="en-US" dirty="0"/>
                    </a:p>
                  </a:txBody>
                  <a:tcPr/>
                </a:tc>
                <a:tc>
                  <a:txBody>
                    <a:bodyPr/>
                    <a:lstStyle/>
                    <a:p>
                      <a:pPr algn="r"/>
                      <a:r>
                        <a:rPr lang="en-US" dirty="0" smtClean="0"/>
                        <a:t>N/A</a:t>
                      </a:r>
                      <a:endParaRPr lang="en-US" dirty="0"/>
                    </a:p>
                  </a:txBody>
                  <a:tcPr/>
                </a:tc>
              </a:tr>
            </a:tbl>
          </a:graphicData>
        </a:graphic>
      </p:graphicFrame>
      <p:sp>
        <p:nvSpPr>
          <p:cNvPr id="5" name="TextBox 4"/>
          <p:cNvSpPr txBox="1"/>
          <p:nvPr/>
        </p:nvSpPr>
        <p:spPr>
          <a:xfrm>
            <a:off x="609600" y="6172200"/>
            <a:ext cx="5337936" cy="584775"/>
          </a:xfrm>
          <a:prstGeom prst="rect">
            <a:avLst/>
          </a:prstGeom>
          <a:noFill/>
        </p:spPr>
        <p:txBody>
          <a:bodyPr wrap="none" rtlCol="0">
            <a:spAutoFit/>
          </a:bodyPr>
          <a:lstStyle/>
          <a:p>
            <a:r>
              <a:rPr lang="en-US" sz="1400" i="1" dirty="0"/>
              <a:t>Source: ADEA Survey of Dental School Seniors </a:t>
            </a:r>
            <a:r>
              <a:rPr lang="en-US" sz="1400" i="1" dirty="0" smtClean="0"/>
              <a:t>2008 Graduating </a:t>
            </a:r>
            <a:r>
              <a:rPr lang="en-US" sz="1400" i="1" dirty="0"/>
              <a:t>Class</a:t>
            </a:r>
            <a:endParaRPr lang="en-US" sz="1400" dirty="0"/>
          </a:p>
          <a:p>
            <a:endParaRPr lang="en-US" dirty="0"/>
          </a:p>
        </p:txBody>
      </p:sp>
    </p:spTree>
    <p:extLst>
      <p:ext uri="{BB962C8B-B14F-4D97-AF65-F5344CB8AC3E}">
        <p14:creationId xmlns:p14="http://schemas.microsoft.com/office/powerpoint/2010/main" val="375358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The Value of a High Score</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0893831"/>
              </p:ext>
            </p:extLst>
          </p:nvPr>
        </p:nvGraphicFramePr>
        <p:xfrm>
          <a:off x="1981200" y="1828800"/>
          <a:ext cx="4343400" cy="3510280"/>
        </p:xfrm>
        <a:graphic>
          <a:graphicData uri="http://schemas.openxmlformats.org/drawingml/2006/table">
            <a:tbl>
              <a:tblPr firstRow="1" bandRow="1">
                <a:tableStyleId>{5C22544A-7EE6-4342-B048-85BDC9FD1C3A}</a:tableStyleId>
              </a:tblPr>
              <a:tblGrid>
                <a:gridCol w="1143000"/>
                <a:gridCol w="1752600"/>
                <a:gridCol w="1447800"/>
              </a:tblGrid>
              <a:tr h="370840">
                <a:tc gridSpan="3">
                  <a:txBody>
                    <a:bodyPr/>
                    <a:lstStyle/>
                    <a:p>
                      <a:pPr algn="ctr"/>
                      <a:r>
                        <a:rPr lang="en-US" dirty="0" smtClean="0"/>
                        <a:t>30-Year Fixed Mortgage</a:t>
                      </a:r>
                      <a:endParaRPr lang="en-US" dirty="0"/>
                    </a:p>
                  </a:txBody>
                  <a:tcPr/>
                </a:tc>
                <a:tc hMerge="1">
                  <a:txBody>
                    <a:bodyPr/>
                    <a:lstStyle/>
                    <a:p>
                      <a:endParaRPr lang="en-US"/>
                    </a:p>
                  </a:txBody>
                  <a:tcPr/>
                </a:tc>
                <a:tc hMerge="1">
                  <a:txBody>
                    <a:bodyPr/>
                    <a:lstStyle/>
                    <a:p>
                      <a:endParaRPr lang="en-US" dirty="0"/>
                    </a:p>
                  </a:txBody>
                  <a:tcPr/>
                </a:tc>
              </a:tr>
              <a:tr h="370840">
                <a:tc>
                  <a:txBody>
                    <a:bodyPr/>
                    <a:lstStyle/>
                    <a:p>
                      <a:pPr algn="ctr"/>
                      <a:r>
                        <a:rPr lang="en-US" dirty="0" smtClean="0"/>
                        <a:t>FICO</a:t>
                      </a:r>
                      <a:r>
                        <a:rPr lang="en-US" baseline="0" dirty="0" smtClean="0"/>
                        <a:t> Score</a:t>
                      </a:r>
                      <a:endParaRPr lang="en-US" dirty="0"/>
                    </a:p>
                  </a:txBody>
                  <a:tcPr/>
                </a:tc>
                <a:tc>
                  <a:txBody>
                    <a:bodyPr/>
                    <a:lstStyle/>
                    <a:p>
                      <a:pPr algn="ctr"/>
                      <a:r>
                        <a:rPr lang="en-US" dirty="0" smtClean="0"/>
                        <a:t>Annual Percentage Rate*</a:t>
                      </a:r>
                      <a:endParaRPr lang="en-US" dirty="0"/>
                    </a:p>
                  </a:txBody>
                  <a:tcPr/>
                </a:tc>
                <a:tc>
                  <a:txBody>
                    <a:bodyPr/>
                    <a:lstStyle/>
                    <a:p>
                      <a:pPr algn="ctr"/>
                      <a:r>
                        <a:rPr lang="en-US" dirty="0" smtClean="0"/>
                        <a:t>Monthly Payment</a:t>
                      </a:r>
                      <a:endParaRPr lang="en-US" dirty="0"/>
                    </a:p>
                  </a:txBody>
                  <a:tcPr/>
                </a:tc>
              </a:tr>
              <a:tr h="370840">
                <a:tc>
                  <a:txBody>
                    <a:bodyPr/>
                    <a:lstStyle/>
                    <a:p>
                      <a:pPr algn="ctr"/>
                      <a:r>
                        <a:rPr lang="en-US" dirty="0" smtClean="0"/>
                        <a:t>760-850</a:t>
                      </a:r>
                      <a:endParaRPr lang="en-US" dirty="0"/>
                    </a:p>
                  </a:txBody>
                  <a:tcPr/>
                </a:tc>
                <a:tc>
                  <a:txBody>
                    <a:bodyPr/>
                    <a:lstStyle/>
                    <a:p>
                      <a:pPr algn="ctr"/>
                      <a:r>
                        <a:rPr lang="en-US" dirty="0" smtClean="0"/>
                        <a:t>4.361%</a:t>
                      </a:r>
                      <a:endParaRPr lang="en-US" dirty="0"/>
                    </a:p>
                  </a:txBody>
                  <a:tcPr/>
                </a:tc>
                <a:tc>
                  <a:txBody>
                    <a:bodyPr/>
                    <a:lstStyle/>
                    <a:p>
                      <a:pPr algn="ctr"/>
                      <a:r>
                        <a:rPr lang="en-US" dirty="0" smtClean="0"/>
                        <a:t>$1,495</a:t>
                      </a:r>
                      <a:endParaRPr lang="en-US" dirty="0"/>
                    </a:p>
                  </a:txBody>
                  <a:tcPr/>
                </a:tc>
              </a:tr>
              <a:tr h="370840">
                <a:tc>
                  <a:txBody>
                    <a:bodyPr/>
                    <a:lstStyle/>
                    <a:p>
                      <a:pPr algn="ctr"/>
                      <a:r>
                        <a:rPr lang="en-US" dirty="0" smtClean="0"/>
                        <a:t>700-759</a:t>
                      </a:r>
                      <a:endParaRPr lang="en-US" dirty="0"/>
                    </a:p>
                  </a:txBody>
                  <a:tcPr/>
                </a:tc>
                <a:tc>
                  <a:txBody>
                    <a:bodyPr/>
                    <a:lstStyle/>
                    <a:p>
                      <a:pPr algn="ctr"/>
                      <a:r>
                        <a:rPr lang="en-US" dirty="0" smtClean="0"/>
                        <a:t>4.583%</a:t>
                      </a:r>
                      <a:endParaRPr lang="en-US" dirty="0"/>
                    </a:p>
                  </a:txBody>
                  <a:tcPr/>
                </a:tc>
                <a:tc>
                  <a:txBody>
                    <a:bodyPr/>
                    <a:lstStyle/>
                    <a:p>
                      <a:pPr algn="ctr"/>
                      <a:r>
                        <a:rPr lang="en-US" dirty="0" smtClean="0"/>
                        <a:t>$1,535</a:t>
                      </a:r>
                      <a:endParaRPr lang="en-US" dirty="0"/>
                    </a:p>
                  </a:txBody>
                  <a:tcPr/>
                </a:tc>
              </a:tr>
              <a:tr h="370840">
                <a:tc>
                  <a:txBody>
                    <a:bodyPr/>
                    <a:lstStyle/>
                    <a:p>
                      <a:pPr algn="ctr"/>
                      <a:r>
                        <a:rPr lang="en-US" dirty="0" smtClean="0"/>
                        <a:t>680-699</a:t>
                      </a:r>
                      <a:endParaRPr lang="en-US" dirty="0"/>
                    </a:p>
                  </a:txBody>
                  <a:tcPr/>
                </a:tc>
                <a:tc>
                  <a:txBody>
                    <a:bodyPr/>
                    <a:lstStyle/>
                    <a:p>
                      <a:pPr algn="ctr"/>
                      <a:r>
                        <a:rPr lang="en-US" dirty="0" smtClean="0"/>
                        <a:t>4.760%</a:t>
                      </a:r>
                      <a:endParaRPr lang="en-US" dirty="0"/>
                    </a:p>
                  </a:txBody>
                  <a:tcPr/>
                </a:tc>
                <a:tc>
                  <a:txBody>
                    <a:bodyPr/>
                    <a:lstStyle/>
                    <a:p>
                      <a:pPr algn="ctr"/>
                      <a:r>
                        <a:rPr lang="en-US" dirty="0" smtClean="0"/>
                        <a:t>$1,567</a:t>
                      </a:r>
                      <a:endParaRPr lang="en-US" dirty="0"/>
                    </a:p>
                  </a:txBody>
                  <a:tcPr/>
                </a:tc>
              </a:tr>
              <a:tr h="370840">
                <a:tc>
                  <a:txBody>
                    <a:bodyPr/>
                    <a:lstStyle/>
                    <a:p>
                      <a:pPr algn="ctr"/>
                      <a:r>
                        <a:rPr lang="en-US" dirty="0" smtClean="0"/>
                        <a:t>660-679</a:t>
                      </a:r>
                      <a:endParaRPr lang="en-US" dirty="0"/>
                    </a:p>
                  </a:txBody>
                  <a:tcPr/>
                </a:tc>
                <a:tc>
                  <a:txBody>
                    <a:bodyPr/>
                    <a:lstStyle/>
                    <a:p>
                      <a:pPr algn="ctr"/>
                      <a:r>
                        <a:rPr lang="en-US" dirty="0" smtClean="0"/>
                        <a:t>4.974%</a:t>
                      </a:r>
                      <a:endParaRPr lang="en-US" dirty="0"/>
                    </a:p>
                  </a:txBody>
                  <a:tcPr/>
                </a:tc>
                <a:tc>
                  <a:txBody>
                    <a:bodyPr/>
                    <a:lstStyle/>
                    <a:p>
                      <a:pPr algn="ctr"/>
                      <a:r>
                        <a:rPr lang="en-US" dirty="0" smtClean="0"/>
                        <a:t>$1,606</a:t>
                      </a:r>
                      <a:endParaRPr lang="en-US" dirty="0"/>
                    </a:p>
                  </a:txBody>
                  <a:tcPr/>
                </a:tc>
              </a:tr>
              <a:tr h="370840">
                <a:tc>
                  <a:txBody>
                    <a:bodyPr/>
                    <a:lstStyle/>
                    <a:p>
                      <a:pPr algn="ctr"/>
                      <a:r>
                        <a:rPr lang="en-US" dirty="0" smtClean="0"/>
                        <a:t>640-659</a:t>
                      </a:r>
                      <a:endParaRPr lang="en-US" dirty="0"/>
                    </a:p>
                  </a:txBody>
                  <a:tcPr/>
                </a:tc>
                <a:tc>
                  <a:txBody>
                    <a:bodyPr/>
                    <a:lstStyle/>
                    <a:p>
                      <a:pPr algn="ctr"/>
                      <a:r>
                        <a:rPr lang="en-US" dirty="0" smtClean="0"/>
                        <a:t>5.404%</a:t>
                      </a:r>
                      <a:endParaRPr lang="en-US" dirty="0"/>
                    </a:p>
                  </a:txBody>
                  <a:tcPr/>
                </a:tc>
                <a:tc>
                  <a:txBody>
                    <a:bodyPr/>
                    <a:lstStyle/>
                    <a:p>
                      <a:pPr algn="ctr"/>
                      <a:r>
                        <a:rPr lang="en-US" dirty="0" smtClean="0"/>
                        <a:t>$1,685</a:t>
                      </a:r>
                      <a:endParaRPr lang="en-US" dirty="0"/>
                    </a:p>
                  </a:txBody>
                  <a:tcPr/>
                </a:tc>
              </a:tr>
              <a:tr h="370840">
                <a:tc>
                  <a:txBody>
                    <a:bodyPr/>
                    <a:lstStyle/>
                    <a:p>
                      <a:pPr algn="ctr"/>
                      <a:r>
                        <a:rPr lang="en-US" dirty="0" smtClean="0"/>
                        <a:t>620-639</a:t>
                      </a:r>
                      <a:endParaRPr lang="en-US" dirty="0"/>
                    </a:p>
                  </a:txBody>
                  <a:tcPr/>
                </a:tc>
                <a:tc>
                  <a:txBody>
                    <a:bodyPr/>
                    <a:lstStyle/>
                    <a:p>
                      <a:pPr algn="ctr"/>
                      <a:r>
                        <a:rPr lang="en-US" dirty="0" smtClean="0"/>
                        <a:t>5.950%</a:t>
                      </a:r>
                      <a:endParaRPr lang="en-US" dirty="0"/>
                    </a:p>
                  </a:txBody>
                  <a:tcPr/>
                </a:tc>
                <a:tc>
                  <a:txBody>
                    <a:bodyPr/>
                    <a:lstStyle/>
                    <a:p>
                      <a:pPr algn="ctr"/>
                      <a:r>
                        <a:rPr lang="en-US" dirty="0" smtClean="0"/>
                        <a:t>$1,789</a:t>
                      </a:r>
                      <a:endParaRPr lang="en-US" dirty="0"/>
                    </a:p>
                  </a:txBody>
                  <a:tcPr/>
                </a:tc>
              </a:tr>
            </a:tbl>
          </a:graphicData>
        </a:graphic>
      </p:graphicFrame>
      <p:sp>
        <p:nvSpPr>
          <p:cNvPr id="5" name="TextBox 4"/>
          <p:cNvSpPr txBox="1"/>
          <p:nvPr/>
        </p:nvSpPr>
        <p:spPr>
          <a:xfrm>
            <a:off x="914400" y="5562600"/>
            <a:ext cx="4648200" cy="738664"/>
          </a:xfrm>
          <a:prstGeom prst="rect">
            <a:avLst/>
          </a:prstGeom>
          <a:noFill/>
        </p:spPr>
        <p:txBody>
          <a:bodyPr wrap="square" rtlCol="0">
            <a:spAutoFit/>
          </a:bodyPr>
          <a:lstStyle/>
          <a:p>
            <a:r>
              <a:rPr lang="en-US" sz="1400" dirty="0" smtClean="0"/>
              <a:t>Interest rates are as of May 9, 2011.</a:t>
            </a:r>
          </a:p>
          <a:p>
            <a:r>
              <a:rPr lang="en-US" sz="1400" dirty="0" smtClean="0"/>
              <a:t>Sources: Fair Isaac Corporation (myfico.com);</a:t>
            </a:r>
          </a:p>
          <a:p>
            <a:r>
              <a:rPr lang="en-US" sz="1400" dirty="0" smtClean="0"/>
              <a:t>Informa Research Services.</a:t>
            </a:r>
            <a:endParaRPr lang="en-US" sz="1400" dirty="0"/>
          </a:p>
        </p:txBody>
      </p:sp>
    </p:spTree>
    <p:extLst>
      <p:ext uri="{BB962C8B-B14F-4D97-AF65-F5344CB8AC3E}">
        <p14:creationId xmlns:p14="http://schemas.microsoft.com/office/powerpoint/2010/main" val="31490853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C00"/>
                </a:solidFill>
              </a:rPr>
              <a:t>Check Your Credit Annually</a:t>
            </a:r>
            <a:endParaRPr lang="en-US" sz="4000" dirty="0">
              <a:solidFill>
                <a:srgbClr val="FFCC00"/>
              </a:solidFill>
            </a:endParaRPr>
          </a:p>
        </p:txBody>
      </p:sp>
      <p:sp>
        <p:nvSpPr>
          <p:cNvPr id="3" name="Content Placeholder 2"/>
          <p:cNvSpPr>
            <a:spLocks noGrp="1"/>
          </p:cNvSpPr>
          <p:nvPr>
            <p:ph idx="1"/>
          </p:nvPr>
        </p:nvSpPr>
        <p:spPr/>
        <p:txBody>
          <a:bodyPr/>
          <a:lstStyle/>
          <a:p>
            <a:r>
              <a:rPr lang="en-US" dirty="0" smtClean="0"/>
              <a:t>Equifax</a:t>
            </a:r>
          </a:p>
          <a:p>
            <a:pPr lvl="1"/>
            <a:r>
              <a:rPr lang="en-US" dirty="0" smtClean="0"/>
              <a:t>www.equifax.com</a:t>
            </a:r>
          </a:p>
          <a:p>
            <a:r>
              <a:rPr lang="en-US" dirty="0" smtClean="0"/>
              <a:t>Experian</a:t>
            </a:r>
          </a:p>
          <a:p>
            <a:pPr lvl="1"/>
            <a:r>
              <a:rPr lang="en-US" dirty="0" smtClean="0"/>
              <a:t>www.experian.com</a:t>
            </a:r>
          </a:p>
          <a:p>
            <a:r>
              <a:rPr lang="en-US" dirty="0" smtClean="0"/>
              <a:t>Trans Union</a:t>
            </a:r>
          </a:p>
          <a:p>
            <a:pPr lvl="1"/>
            <a:r>
              <a:rPr lang="en-US" dirty="0" smtClean="0"/>
              <a:t>www.transunion.com</a:t>
            </a:r>
          </a:p>
          <a:p>
            <a:r>
              <a:rPr lang="en-US" dirty="0" smtClean="0"/>
              <a:t>www.annualcreditreport.com</a:t>
            </a:r>
            <a:endParaRPr lang="en-US" dirty="0"/>
          </a:p>
        </p:txBody>
      </p:sp>
    </p:spTree>
    <p:extLst>
      <p:ext uri="{BB962C8B-B14F-4D97-AF65-F5344CB8AC3E}">
        <p14:creationId xmlns:p14="http://schemas.microsoft.com/office/powerpoint/2010/main" val="1464209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381000"/>
            <a:ext cx="7772400" cy="914400"/>
          </a:xfrm>
        </p:spPr>
        <p:txBody>
          <a:bodyPr>
            <a:normAutofit fontScale="90000"/>
          </a:bodyPr>
          <a:lstStyle/>
          <a:p>
            <a:pPr algn="l">
              <a:lnSpc>
                <a:spcPct val="130000"/>
              </a:lnSpc>
            </a:pPr>
            <a:r>
              <a:rPr lang="en-US" dirty="0" smtClean="0">
                <a:solidFill>
                  <a:srgbClr val="FFC000"/>
                </a:solidFill>
                <a:latin typeface="Geneva"/>
              </a:rPr>
              <a:t>The Rules</a:t>
            </a:r>
          </a:p>
        </p:txBody>
      </p:sp>
      <p:sp>
        <p:nvSpPr>
          <p:cNvPr id="39939" name="Rectangle 3"/>
          <p:cNvSpPr>
            <a:spLocks noGrp="1" noChangeArrowheads="1"/>
          </p:cNvSpPr>
          <p:nvPr>
            <p:ph type="body" sz="half" idx="1"/>
          </p:nvPr>
        </p:nvSpPr>
        <p:spPr/>
        <p:txBody>
          <a:bodyPr>
            <a:normAutofit/>
          </a:bodyPr>
          <a:lstStyle/>
          <a:p>
            <a:pPr>
              <a:lnSpc>
                <a:spcPct val="180000"/>
              </a:lnSpc>
            </a:pPr>
            <a:r>
              <a:rPr lang="en-US" sz="2400" b="1" dirty="0" smtClean="0">
                <a:solidFill>
                  <a:srgbClr val="00B0F0"/>
                </a:solidFill>
              </a:rPr>
              <a:t>STOP SPENDING!</a:t>
            </a:r>
          </a:p>
          <a:p>
            <a:pPr>
              <a:lnSpc>
                <a:spcPct val="180000"/>
              </a:lnSpc>
            </a:pPr>
            <a:r>
              <a:rPr lang="en-US" sz="2400" dirty="0" smtClean="0">
                <a:solidFill>
                  <a:srgbClr val="00B0F0"/>
                </a:solidFill>
              </a:rPr>
              <a:t>Quit using credit cards</a:t>
            </a:r>
          </a:p>
          <a:p>
            <a:pPr>
              <a:lnSpc>
                <a:spcPct val="180000"/>
              </a:lnSpc>
            </a:pPr>
            <a:r>
              <a:rPr lang="en-US" sz="2400" dirty="0" smtClean="0"/>
              <a:t>Act your tax bracket!</a:t>
            </a:r>
          </a:p>
        </p:txBody>
      </p:sp>
      <p:pic>
        <p:nvPicPr>
          <p:cNvPr id="39940" name="Picture 6" descr="2011007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7333" r="16667"/>
          <a:stretch>
            <a:fillRect/>
          </a:stretch>
        </p:blipFill>
        <p:spPr>
          <a:xfrm>
            <a:off x="4229100" y="1995488"/>
            <a:ext cx="3810000" cy="3400425"/>
          </a:xfrm>
        </p:spPr>
      </p:pic>
    </p:spTree>
    <p:extLst>
      <p:ext uri="{BB962C8B-B14F-4D97-AF65-F5344CB8AC3E}">
        <p14:creationId xmlns:p14="http://schemas.microsoft.com/office/powerpoint/2010/main" val="210875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lgn="l">
              <a:lnSpc>
                <a:spcPct val="130000"/>
              </a:lnSpc>
            </a:pPr>
            <a:r>
              <a:rPr lang="en-US" dirty="0" smtClean="0">
                <a:solidFill>
                  <a:srgbClr val="FFC000"/>
                </a:solidFill>
              </a:rPr>
              <a:t>Dentist’s Gross Billings</a:t>
            </a: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1929182477"/>
              </p:ext>
            </p:extLst>
          </p:nvPr>
        </p:nvGraphicFramePr>
        <p:xfrm>
          <a:off x="457200" y="914400"/>
          <a:ext cx="84582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4859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lgn="l">
              <a:lnSpc>
                <a:spcPct val="130000"/>
              </a:lnSpc>
            </a:pPr>
            <a:r>
              <a:rPr lang="en-US" dirty="0" smtClean="0">
                <a:solidFill>
                  <a:srgbClr val="FFC000"/>
                </a:solidFill>
              </a:rPr>
              <a:t>Dentist’s Net Income</a:t>
            </a:r>
          </a:p>
        </p:txBody>
      </p:sp>
      <p:graphicFrame>
        <p:nvGraphicFramePr>
          <p:cNvPr id="6" name="Table Placeholder 5"/>
          <p:cNvGraphicFramePr>
            <a:graphicFrameLocks noGrp="1"/>
          </p:cNvGraphicFramePr>
          <p:nvPr>
            <p:ph type="tbl" idx="1"/>
            <p:extLst>
              <p:ext uri="{D42A27DB-BD31-4B8C-83A1-F6EECF244321}">
                <p14:modId xmlns:p14="http://schemas.microsoft.com/office/powerpoint/2010/main" val="1014284757"/>
              </p:ext>
            </p:extLst>
          </p:nvPr>
        </p:nvGraphicFramePr>
        <p:xfrm>
          <a:off x="228600" y="1143000"/>
          <a:ext cx="86106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858000" y="5486400"/>
            <a:ext cx="2043508" cy="738664"/>
          </a:xfrm>
          <a:prstGeom prst="rect">
            <a:avLst/>
          </a:prstGeom>
          <a:noFill/>
        </p:spPr>
        <p:txBody>
          <a:bodyPr wrap="none" rtlCol="0">
            <a:spAutoFit/>
          </a:bodyPr>
          <a:lstStyle/>
          <a:p>
            <a:r>
              <a:rPr lang="en-US" sz="1200" dirty="0"/>
              <a:t>Source:  ADA Survey Center, </a:t>
            </a:r>
          </a:p>
          <a:p>
            <a:r>
              <a:rPr lang="en-US" sz="1200" dirty="0"/>
              <a:t>Surveys of Dental Practice</a:t>
            </a:r>
          </a:p>
          <a:p>
            <a:endParaRPr lang="en-US" dirty="0"/>
          </a:p>
        </p:txBody>
      </p:sp>
    </p:spTree>
    <p:extLst>
      <p:ext uri="{BB962C8B-B14F-4D97-AF65-F5344CB8AC3E}">
        <p14:creationId xmlns:p14="http://schemas.microsoft.com/office/powerpoint/2010/main" val="4207914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81000"/>
            <a:ext cx="7772400" cy="914400"/>
          </a:xfrm>
        </p:spPr>
        <p:txBody>
          <a:bodyPr>
            <a:normAutofit fontScale="90000"/>
          </a:bodyPr>
          <a:lstStyle/>
          <a:p>
            <a:pPr algn="l">
              <a:lnSpc>
                <a:spcPct val="130000"/>
              </a:lnSpc>
            </a:pPr>
            <a:r>
              <a:rPr lang="en-US" dirty="0" smtClean="0">
                <a:solidFill>
                  <a:srgbClr val="FFC000"/>
                </a:solidFill>
                <a:latin typeface="Geneva"/>
              </a:rPr>
              <a:t>The Rules</a:t>
            </a:r>
          </a:p>
        </p:txBody>
      </p:sp>
      <p:sp>
        <p:nvSpPr>
          <p:cNvPr id="40963" name="Rectangle 3"/>
          <p:cNvSpPr>
            <a:spLocks noGrp="1" noChangeArrowheads="1"/>
          </p:cNvSpPr>
          <p:nvPr>
            <p:ph type="body" sz="half" idx="1"/>
          </p:nvPr>
        </p:nvSpPr>
        <p:spPr/>
        <p:txBody>
          <a:bodyPr>
            <a:normAutofit/>
          </a:bodyPr>
          <a:lstStyle/>
          <a:p>
            <a:pPr>
              <a:lnSpc>
                <a:spcPct val="180000"/>
              </a:lnSpc>
            </a:pPr>
            <a:r>
              <a:rPr lang="en-US" sz="2400" b="1" dirty="0" smtClean="0">
                <a:solidFill>
                  <a:srgbClr val="00CCFF"/>
                </a:solidFill>
              </a:rPr>
              <a:t>STOP SPENDING!</a:t>
            </a:r>
          </a:p>
          <a:p>
            <a:pPr>
              <a:lnSpc>
                <a:spcPct val="180000"/>
              </a:lnSpc>
            </a:pPr>
            <a:r>
              <a:rPr lang="en-US" sz="2400" dirty="0" smtClean="0">
                <a:solidFill>
                  <a:srgbClr val="00CCFF"/>
                </a:solidFill>
              </a:rPr>
              <a:t>Quit using credit cards</a:t>
            </a:r>
          </a:p>
          <a:p>
            <a:pPr>
              <a:lnSpc>
                <a:spcPct val="180000"/>
              </a:lnSpc>
            </a:pPr>
            <a:r>
              <a:rPr lang="en-US" sz="2400" dirty="0" smtClean="0">
                <a:solidFill>
                  <a:srgbClr val="00CCFF"/>
                </a:solidFill>
              </a:rPr>
              <a:t>Act your tax bracket</a:t>
            </a:r>
          </a:p>
          <a:p>
            <a:pPr>
              <a:lnSpc>
                <a:spcPct val="180000"/>
              </a:lnSpc>
            </a:pPr>
            <a:r>
              <a:rPr lang="en-US" sz="2400" dirty="0" smtClean="0"/>
              <a:t>Get organized</a:t>
            </a:r>
          </a:p>
        </p:txBody>
      </p:sp>
      <p:pic>
        <p:nvPicPr>
          <p:cNvPr id="40964" name="Picture 10" descr="PFI_041"/>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t="12962" b="20123"/>
          <a:stretch>
            <a:fillRect/>
          </a:stretch>
        </p:blipFill>
        <p:spPr>
          <a:xfrm>
            <a:off x="4229100" y="1784350"/>
            <a:ext cx="3810000"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763640"/>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381000"/>
            <a:ext cx="7772400" cy="914400"/>
          </a:xfrm>
        </p:spPr>
        <p:txBody>
          <a:bodyPr>
            <a:normAutofit fontScale="90000"/>
          </a:bodyPr>
          <a:lstStyle/>
          <a:p>
            <a:pPr algn="l">
              <a:lnSpc>
                <a:spcPct val="130000"/>
              </a:lnSpc>
            </a:pPr>
            <a:r>
              <a:rPr lang="en-US" dirty="0" smtClean="0">
                <a:solidFill>
                  <a:srgbClr val="FFC000"/>
                </a:solidFill>
                <a:latin typeface="Geneva"/>
              </a:rPr>
              <a:t>The Rules</a:t>
            </a:r>
          </a:p>
        </p:txBody>
      </p:sp>
      <p:sp>
        <p:nvSpPr>
          <p:cNvPr id="44035" name="Rectangle 3"/>
          <p:cNvSpPr>
            <a:spLocks noGrp="1" noChangeArrowheads="1"/>
          </p:cNvSpPr>
          <p:nvPr>
            <p:ph type="body" sz="half" idx="1"/>
          </p:nvPr>
        </p:nvSpPr>
        <p:spPr/>
        <p:txBody>
          <a:bodyPr>
            <a:normAutofit/>
          </a:bodyPr>
          <a:lstStyle/>
          <a:p>
            <a:pPr>
              <a:lnSpc>
                <a:spcPct val="180000"/>
              </a:lnSpc>
            </a:pPr>
            <a:r>
              <a:rPr lang="en-US" sz="2400" b="1" dirty="0" smtClean="0">
                <a:solidFill>
                  <a:srgbClr val="00CCFF"/>
                </a:solidFill>
              </a:rPr>
              <a:t>STOP SPENDING!</a:t>
            </a:r>
          </a:p>
          <a:p>
            <a:pPr>
              <a:lnSpc>
                <a:spcPct val="180000"/>
              </a:lnSpc>
            </a:pPr>
            <a:r>
              <a:rPr lang="en-US" sz="2400" dirty="0" smtClean="0">
                <a:solidFill>
                  <a:srgbClr val="00CCFF"/>
                </a:solidFill>
              </a:rPr>
              <a:t>Quit using credit cards</a:t>
            </a:r>
          </a:p>
          <a:p>
            <a:pPr>
              <a:lnSpc>
                <a:spcPct val="180000"/>
              </a:lnSpc>
            </a:pPr>
            <a:r>
              <a:rPr lang="en-US" sz="2400" dirty="0" smtClean="0">
                <a:solidFill>
                  <a:srgbClr val="00CCFF"/>
                </a:solidFill>
              </a:rPr>
              <a:t>Act your tax bracket</a:t>
            </a:r>
          </a:p>
          <a:p>
            <a:pPr>
              <a:lnSpc>
                <a:spcPct val="180000"/>
              </a:lnSpc>
            </a:pPr>
            <a:r>
              <a:rPr lang="en-US" sz="2400" dirty="0" smtClean="0">
                <a:solidFill>
                  <a:srgbClr val="00CCFF"/>
                </a:solidFill>
              </a:rPr>
              <a:t>Get organized</a:t>
            </a:r>
          </a:p>
          <a:p>
            <a:pPr>
              <a:lnSpc>
                <a:spcPct val="180000"/>
              </a:lnSpc>
            </a:pPr>
            <a:r>
              <a:rPr lang="en-US" sz="2400" dirty="0" smtClean="0"/>
              <a:t>Set goals</a:t>
            </a:r>
          </a:p>
        </p:txBody>
      </p:sp>
      <p:pic>
        <p:nvPicPr>
          <p:cNvPr id="44036" name="Picture 14" descr="EXE_039"/>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13165" r="9619"/>
          <a:stretch>
            <a:fillRect/>
          </a:stretch>
        </p:blipFill>
        <p:spPr>
          <a:xfrm>
            <a:off x="4229100" y="1844675"/>
            <a:ext cx="3810000" cy="3702050"/>
          </a:xfrm>
          <a:noFill/>
        </p:spPr>
      </p:pic>
    </p:spTree>
    <p:extLst>
      <p:ext uri="{BB962C8B-B14F-4D97-AF65-F5344CB8AC3E}">
        <p14:creationId xmlns:p14="http://schemas.microsoft.com/office/powerpoint/2010/main" val="15070432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Strategies for Goal Setting</a:t>
            </a:r>
            <a:endParaRPr lang="en-US" sz="4000" dirty="0">
              <a:solidFill>
                <a:srgbClr val="FFC000"/>
              </a:solidFill>
            </a:endParaRPr>
          </a:p>
        </p:txBody>
      </p:sp>
      <p:sp>
        <p:nvSpPr>
          <p:cNvPr id="3" name="Content Placeholder 2"/>
          <p:cNvSpPr>
            <a:spLocks noGrp="1"/>
          </p:cNvSpPr>
          <p:nvPr>
            <p:ph idx="1"/>
          </p:nvPr>
        </p:nvSpPr>
        <p:spPr/>
        <p:txBody>
          <a:bodyPr>
            <a:normAutofit/>
          </a:bodyPr>
          <a:lstStyle/>
          <a:p>
            <a:pPr>
              <a:lnSpc>
                <a:spcPct val="130000"/>
              </a:lnSpc>
            </a:pPr>
            <a:r>
              <a:rPr lang="en-US" sz="2800" dirty="0">
                <a:ea typeface="Arial Unicode MS" pitchFamily="34" charset="-128"/>
                <a:cs typeface="Arial Unicode MS" pitchFamily="34" charset="-128"/>
              </a:rPr>
              <a:t>Print your goal</a:t>
            </a:r>
          </a:p>
          <a:p>
            <a:pPr>
              <a:lnSpc>
                <a:spcPct val="130000"/>
              </a:lnSpc>
            </a:pPr>
            <a:r>
              <a:rPr lang="en-US" sz="2800" dirty="0">
                <a:ea typeface="Arial Unicode MS" pitchFamily="34" charset="-128"/>
                <a:cs typeface="Arial Unicode MS" pitchFamily="34" charset="-128"/>
              </a:rPr>
              <a:t>Print reasons to accomplish the goal</a:t>
            </a:r>
          </a:p>
          <a:p>
            <a:pPr>
              <a:lnSpc>
                <a:spcPct val="130000"/>
              </a:lnSpc>
            </a:pPr>
            <a:r>
              <a:rPr lang="en-US" sz="2800" dirty="0">
                <a:ea typeface="Arial Unicode MS" pitchFamily="34" charset="-128"/>
                <a:cs typeface="Arial Unicode MS" pitchFamily="34" charset="-128"/>
              </a:rPr>
              <a:t>List the  obstacles</a:t>
            </a:r>
          </a:p>
          <a:p>
            <a:pPr>
              <a:lnSpc>
                <a:spcPct val="130000"/>
              </a:lnSpc>
            </a:pPr>
            <a:r>
              <a:rPr lang="en-US" sz="2800" dirty="0">
                <a:ea typeface="Arial Unicode MS" pitchFamily="34" charset="-128"/>
                <a:cs typeface="Arial Unicode MS" pitchFamily="34" charset="-128"/>
              </a:rPr>
              <a:t>Identify the resources you will need</a:t>
            </a:r>
          </a:p>
          <a:p>
            <a:pPr>
              <a:lnSpc>
                <a:spcPct val="130000"/>
              </a:lnSpc>
            </a:pPr>
            <a:r>
              <a:rPr lang="en-US" sz="2800" dirty="0">
                <a:ea typeface="Arial Unicode MS" pitchFamily="34" charset="-128"/>
                <a:cs typeface="Arial Unicode MS" pitchFamily="34" charset="-128"/>
              </a:rPr>
              <a:t>Formulate a plan of action</a:t>
            </a:r>
          </a:p>
          <a:p>
            <a:pPr>
              <a:lnSpc>
                <a:spcPct val="130000"/>
              </a:lnSpc>
            </a:pPr>
            <a:r>
              <a:rPr lang="en-US" sz="2800" dirty="0">
                <a:ea typeface="Arial Unicode MS" pitchFamily="34" charset="-128"/>
                <a:cs typeface="Arial Unicode MS" pitchFamily="34" charset="-128"/>
              </a:rPr>
              <a:t>Place a completion date</a:t>
            </a:r>
          </a:p>
          <a:p>
            <a:endParaRPr lang="en-US" dirty="0"/>
          </a:p>
        </p:txBody>
      </p:sp>
    </p:spTree>
    <p:extLst>
      <p:ext uri="{BB962C8B-B14F-4D97-AF65-F5344CB8AC3E}">
        <p14:creationId xmlns:p14="http://schemas.microsoft.com/office/powerpoint/2010/main" val="36260908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381000"/>
            <a:ext cx="7772400" cy="914400"/>
          </a:xfrm>
        </p:spPr>
        <p:txBody>
          <a:bodyPr>
            <a:normAutofit fontScale="90000"/>
          </a:bodyPr>
          <a:lstStyle/>
          <a:p>
            <a:pPr algn="l">
              <a:lnSpc>
                <a:spcPct val="130000"/>
              </a:lnSpc>
            </a:pPr>
            <a:r>
              <a:rPr lang="en-US" dirty="0" smtClean="0">
                <a:solidFill>
                  <a:srgbClr val="FFC000"/>
                </a:solidFill>
                <a:latin typeface="Geneva"/>
              </a:rPr>
              <a:t>The Rules</a:t>
            </a:r>
          </a:p>
        </p:txBody>
      </p:sp>
      <p:sp>
        <p:nvSpPr>
          <p:cNvPr id="45059" name="Rectangle 3"/>
          <p:cNvSpPr>
            <a:spLocks noGrp="1" noChangeArrowheads="1"/>
          </p:cNvSpPr>
          <p:nvPr>
            <p:ph type="body" sz="half" idx="1"/>
          </p:nvPr>
        </p:nvSpPr>
        <p:spPr/>
        <p:txBody>
          <a:bodyPr>
            <a:normAutofit/>
          </a:bodyPr>
          <a:lstStyle/>
          <a:p>
            <a:pPr>
              <a:lnSpc>
                <a:spcPct val="120000"/>
              </a:lnSpc>
            </a:pPr>
            <a:r>
              <a:rPr lang="en-US" sz="2400" b="1" dirty="0" smtClean="0">
                <a:solidFill>
                  <a:srgbClr val="00CCFF"/>
                </a:solidFill>
              </a:rPr>
              <a:t>STOP SPENDING!</a:t>
            </a:r>
          </a:p>
          <a:p>
            <a:pPr>
              <a:lnSpc>
                <a:spcPct val="120000"/>
              </a:lnSpc>
            </a:pPr>
            <a:r>
              <a:rPr lang="en-US" sz="2400" dirty="0" smtClean="0">
                <a:solidFill>
                  <a:srgbClr val="00CCFF"/>
                </a:solidFill>
              </a:rPr>
              <a:t>Quit using credit cards</a:t>
            </a:r>
          </a:p>
          <a:p>
            <a:pPr>
              <a:lnSpc>
                <a:spcPct val="120000"/>
              </a:lnSpc>
            </a:pPr>
            <a:r>
              <a:rPr lang="en-US" sz="2400" dirty="0" smtClean="0">
                <a:solidFill>
                  <a:srgbClr val="00CCFF"/>
                </a:solidFill>
              </a:rPr>
              <a:t>Act your tax bracket</a:t>
            </a:r>
          </a:p>
          <a:p>
            <a:pPr>
              <a:lnSpc>
                <a:spcPct val="120000"/>
              </a:lnSpc>
            </a:pPr>
            <a:r>
              <a:rPr lang="en-US" sz="2400" dirty="0" smtClean="0">
                <a:solidFill>
                  <a:srgbClr val="00CCFF"/>
                </a:solidFill>
              </a:rPr>
              <a:t>Get organized</a:t>
            </a:r>
          </a:p>
          <a:p>
            <a:pPr>
              <a:lnSpc>
                <a:spcPct val="120000"/>
              </a:lnSpc>
            </a:pPr>
            <a:r>
              <a:rPr lang="en-US" sz="2400" dirty="0" smtClean="0">
                <a:solidFill>
                  <a:srgbClr val="00CCFF"/>
                </a:solidFill>
              </a:rPr>
              <a:t>Set goals</a:t>
            </a:r>
          </a:p>
          <a:p>
            <a:pPr>
              <a:lnSpc>
                <a:spcPct val="120000"/>
              </a:lnSpc>
            </a:pPr>
            <a:r>
              <a:rPr lang="en-US" sz="2400" dirty="0" smtClean="0"/>
              <a:t>Be reasonable in your expectations</a:t>
            </a:r>
          </a:p>
        </p:txBody>
      </p:sp>
      <p:pic>
        <p:nvPicPr>
          <p:cNvPr id="45060" name="Picture 7" descr="2ML-19 Nothing is Imposible"/>
          <p:cNvPicPr>
            <a:picLocks noGrp="1" noChangeAspect="1" noChangeArrowheads="1"/>
          </p:cNvPicPr>
          <p:nvPr>
            <p:ph type="clipArt" sz="half" idx="2"/>
          </p:nvPr>
        </p:nvPicPr>
        <p:blipFill>
          <a:blip r:embed="rId3">
            <a:lum bright="30000" contrast="6000"/>
            <a:extLst>
              <a:ext uri="{28A0092B-C50C-407E-A947-70E740481C1C}">
                <a14:useLocalDpi xmlns:a14="http://schemas.microsoft.com/office/drawing/2010/main" val="0"/>
              </a:ext>
            </a:extLst>
          </a:blip>
          <a:srcRect/>
          <a:stretch>
            <a:fillRect/>
          </a:stretch>
        </p:blipFill>
        <p:spPr>
          <a:xfrm>
            <a:off x="3733800" y="1828800"/>
            <a:ext cx="4918075" cy="3232150"/>
          </a:xfrm>
        </p:spPr>
      </p:pic>
    </p:spTree>
    <p:extLst>
      <p:ext uri="{BB962C8B-B14F-4D97-AF65-F5344CB8AC3E}">
        <p14:creationId xmlns:p14="http://schemas.microsoft.com/office/powerpoint/2010/main" val="70646631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6083" name="Rectangle 4"/>
          <p:cNvSpPr>
            <a:spLocks noGrp="1" noChangeArrowheads="1"/>
          </p:cNvSpPr>
          <p:nvPr>
            <p:ph sz="half" idx="1"/>
          </p:nvPr>
        </p:nvSpPr>
        <p:spPr/>
        <p:txBody>
          <a:bodyPr/>
          <a:lstStyle/>
          <a:p>
            <a:pPr>
              <a:lnSpc>
                <a:spcPct val="110000"/>
              </a:lnSpc>
            </a:pPr>
            <a:r>
              <a:rPr lang="en-US" dirty="0" smtClean="0"/>
              <a:t>Income sources</a:t>
            </a:r>
          </a:p>
        </p:txBody>
      </p:sp>
      <p:pic>
        <p:nvPicPr>
          <p:cNvPr id="5" name="Picture 7" descr="SMB09_M"/>
          <p:cNvPicPr preferRelativeResize="0">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4620" t="14030" r="11061" b="6740"/>
          <a:stretch/>
        </p:blipFill>
        <p:spPr bwMode="auto">
          <a:xfrm>
            <a:off x="4682358" y="1676400"/>
            <a:ext cx="389183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66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Apples to Apples</a:t>
            </a:r>
            <a:endParaRPr lang="en-US" sz="4000"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7666668"/>
              </p:ext>
            </p:extLst>
          </p:nvPr>
        </p:nvGraphicFramePr>
        <p:xfrm>
          <a:off x="457200" y="2057400"/>
          <a:ext cx="8229600" cy="3134360"/>
        </p:xfrm>
        <a:graphic>
          <a:graphicData uri="http://schemas.openxmlformats.org/drawingml/2006/table">
            <a:tbl>
              <a:tblPr firstRow="1" bandRow="1">
                <a:tableStyleId>{5C22544A-7EE6-4342-B048-85BDC9FD1C3A}</a:tableStyleId>
              </a:tblPr>
              <a:tblGrid>
                <a:gridCol w="2133600"/>
                <a:gridCol w="2057400"/>
                <a:gridCol w="1981200"/>
                <a:gridCol w="2057400"/>
              </a:tblGrid>
              <a:tr h="370840">
                <a:tc>
                  <a:txBody>
                    <a:bodyPr/>
                    <a:lstStyle/>
                    <a:p>
                      <a:pPr algn="ctr"/>
                      <a:endParaRPr lang="en-US" dirty="0"/>
                    </a:p>
                  </a:txBody>
                  <a:tcPr/>
                </a:tc>
                <a:tc>
                  <a:txBody>
                    <a:bodyPr/>
                    <a:lstStyle/>
                    <a:p>
                      <a:pPr algn="ctr"/>
                      <a:r>
                        <a:rPr lang="en-US" dirty="0" smtClean="0"/>
                        <a:t>Grad Stafford</a:t>
                      </a:r>
                      <a:endParaRPr lang="en-US" dirty="0"/>
                    </a:p>
                  </a:txBody>
                  <a:tcPr/>
                </a:tc>
                <a:tc>
                  <a:txBody>
                    <a:bodyPr/>
                    <a:lstStyle/>
                    <a:p>
                      <a:pPr algn="ctr"/>
                      <a:r>
                        <a:rPr lang="en-US" dirty="0" smtClean="0"/>
                        <a:t>Grad Private</a:t>
                      </a:r>
                      <a:endParaRPr lang="en-US" dirty="0"/>
                    </a:p>
                  </a:txBody>
                  <a:tcPr/>
                </a:tc>
                <a:tc>
                  <a:txBody>
                    <a:bodyPr/>
                    <a:lstStyle/>
                    <a:p>
                      <a:pPr algn="ctr"/>
                      <a:r>
                        <a:rPr lang="en-US" dirty="0" smtClean="0"/>
                        <a:t>Grad Plus</a:t>
                      </a:r>
                      <a:endParaRPr lang="en-US" dirty="0"/>
                    </a:p>
                  </a:txBody>
                  <a:tcPr/>
                </a:tc>
              </a:tr>
              <a:tr h="370840">
                <a:tc>
                  <a:txBody>
                    <a:bodyPr/>
                    <a:lstStyle/>
                    <a:p>
                      <a:r>
                        <a:rPr lang="en-US" dirty="0" smtClean="0"/>
                        <a:t>Annual Limits</a:t>
                      </a:r>
                      <a:endParaRPr lang="en-US" dirty="0"/>
                    </a:p>
                  </a:txBody>
                  <a:tcPr/>
                </a:tc>
                <a:tc>
                  <a:txBody>
                    <a:bodyPr/>
                    <a:lstStyle/>
                    <a:p>
                      <a:r>
                        <a:rPr lang="en-US" dirty="0" smtClean="0"/>
                        <a:t>Up to $20,500/yr.</a:t>
                      </a:r>
                      <a:endParaRPr lang="en-US" dirty="0"/>
                    </a:p>
                  </a:txBody>
                  <a:tcPr/>
                </a:tc>
                <a:tc>
                  <a:txBody>
                    <a:bodyPr/>
                    <a:lstStyle/>
                    <a:p>
                      <a:r>
                        <a:rPr lang="en-US" dirty="0" smtClean="0"/>
                        <a:t>Cost less other aid</a:t>
                      </a:r>
                      <a:endParaRPr lang="en-US" dirty="0"/>
                    </a:p>
                  </a:txBody>
                  <a:tcPr/>
                </a:tc>
                <a:tc>
                  <a:txBody>
                    <a:bodyPr/>
                    <a:lstStyle/>
                    <a:p>
                      <a:r>
                        <a:rPr lang="en-US" dirty="0" smtClean="0"/>
                        <a:t>Cost less other aid</a:t>
                      </a:r>
                      <a:endParaRPr lang="en-US" dirty="0"/>
                    </a:p>
                  </a:txBody>
                  <a:tcPr/>
                </a:tc>
              </a:tr>
              <a:tr h="370840">
                <a:tc>
                  <a:txBody>
                    <a:bodyPr/>
                    <a:lstStyle/>
                    <a:p>
                      <a:r>
                        <a:rPr lang="en-US" dirty="0" smtClean="0"/>
                        <a:t>Checks Sent</a:t>
                      </a:r>
                      <a:endParaRPr lang="en-US" dirty="0"/>
                    </a:p>
                  </a:txBody>
                  <a:tcPr/>
                </a:tc>
                <a:tc>
                  <a:txBody>
                    <a:bodyPr/>
                    <a:lstStyle/>
                    <a:p>
                      <a:r>
                        <a:rPr lang="en-US" dirty="0" smtClean="0"/>
                        <a:t>To School</a:t>
                      </a:r>
                      <a:endParaRPr lang="en-US" dirty="0"/>
                    </a:p>
                  </a:txBody>
                  <a:tcPr/>
                </a:tc>
                <a:tc>
                  <a:txBody>
                    <a:bodyPr/>
                    <a:lstStyle/>
                    <a:p>
                      <a:r>
                        <a:rPr lang="en-US" dirty="0" smtClean="0"/>
                        <a:t>To School</a:t>
                      </a:r>
                      <a:endParaRPr lang="en-US" dirty="0"/>
                    </a:p>
                  </a:txBody>
                  <a:tcPr/>
                </a:tc>
                <a:tc>
                  <a:txBody>
                    <a:bodyPr/>
                    <a:lstStyle/>
                    <a:p>
                      <a:r>
                        <a:rPr lang="en-US" dirty="0" smtClean="0"/>
                        <a:t>To School</a:t>
                      </a:r>
                      <a:endParaRPr lang="en-US" dirty="0"/>
                    </a:p>
                  </a:txBody>
                  <a:tcPr/>
                </a:tc>
              </a:tr>
              <a:tr h="370840">
                <a:tc>
                  <a:txBody>
                    <a:bodyPr/>
                    <a:lstStyle/>
                    <a:p>
                      <a:r>
                        <a:rPr lang="en-US" dirty="0" smtClean="0"/>
                        <a:t>Cosigner</a:t>
                      </a:r>
                      <a:endParaRPr lang="en-US" dirty="0"/>
                    </a:p>
                  </a:txBody>
                  <a:tcPr/>
                </a:tc>
                <a:tc>
                  <a:txBody>
                    <a:bodyPr/>
                    <a:lstStyle/>
                    <a:p>
                      <a:r>
                        <a:rPr lang="en-US" dirty="0" smtClean="0"/>
                        <a:t>No</a:t>
                      </a:r>
                      <a:endParaRPr lang="en-US" dirty="0"/>
                    </a:p>
                  </a:txBody>
                  <a:tcPr/>
                </a:tc>
                <a:tc>
                  <a:txBody>
                    <a:bodyPr/>
                    <a:lstStyle/>
                    <a:p>
                      <a:r>
                        <a:rPr lang="en-US" dirty="0" smtClean="0"/>
                        <a:t>Optional</a:t>
                      </a:r>
                      <a:endParaRPr lang="en-US" dirty="0"/>
                    </a:p>
                  </a:txBody>
                  <a:tcPr/>
                </a:tc>
                <a:tc>
                  <a:txBody>
                    <a:bodyPr/>
                    <a:lstStyle/>
                    <a:p>
                      <a:r>
                        <a:rPr lang="en-US" dirty="0" smtClean="0"/>
                        <a:t>No</a:t>
                      </a:r>
                      <a:endParaRPr lang="en-US" dirty="0"/>
                    </a:p>
                  </a:txBody>
                  <a:tcPr/>
                </a:tc>
              </a:tr>
              <a:tr h="370840">
                <a:tc>
                  <a:txBody>
                    <a:bodyPr/>
                    <a:lstStyle/>
                    <a:p>
                      <a:r>
                        <a:rPr lang="en-US" dirty="0" smtClean="0"/>
                        <a:t>Approval Basis</a:t>
                      </a:r>
                      <a:endParaRPr lang="en-US" dirty="0"/>
                    </a:p>
                  </a:txBody>
                  <a:tcPr/>
                </a:tc>
                <a:tc>
                  <a:txBody>
                    <a:bodyPr/>
                    <a:lstStyle/>
                    <a:p>
                      <a:r>
                        <a:rPr lang="en-US" dirty="0" smtClean="0"/>
                        <a:t>Need (based</a:t>
                      </a:r>
                      <a:r>
                        <a:rPr lang="en-US" baseline="0" dirty="0" smtClean="0"/>
                        <a:t> on FAFSA)</a:t>
                      </a:r>
                      <a:endParaRPr lang="en-US" dirty="0"/>
                    </a:p>
                  </a:txBody>
                  <a:tcPr/>
                </a:tc>
                <a:tc>
                  <a:txBody>
                    <a:bodyPr/>
                    <a:lstStyle/>
                    <a:p>
                      <a:r>
                        <a:rPr lang="en-US" dirty="0" smtClean="0"/>
                        <a:t>Credit (no FAFSA required)</a:t>
                      </a:r>
                      <a:endParaRPr lang="en-US" dirty="0"/>
                    </a:p>
                  </a:txBody>
                  <a:tcPr/>
                </a:tc>
                <a:tc>
                  <a:txBody>
                    <a:bodyPr/>
                    <a:lstStyle/>
                    <a:p>
                      <a:r>
                        <a:rPr lang="en-US" dirty="0" smtClean="0"/>
                        <a:t>Credit (FAFSA usually required)</a:t>
                      </a:r>
                      <a:endParaRPr lang="en-US" dirty="0"/>
                    </a:p>
                  </a:txBody>
                  <a:tcPr/>
                </a:tc>
              </a:tr>
              <a:tr h="370840">
                <a:tc>
                  <a:txBody>
                    <a:bodyPr/>
                    <a:lstStyle/>
                    <a:p>
                      <a:r>
                        <a:rPr lang="en-US" dirty="0" smtClean="0"/>
                        <a:t>Rates</a:t>
                      </a:r>
                      <a:endParaRPr lang="en-US" dirty="0"/>
                    </a:p>
                  </a:txBody>
                  <a:tcPr/>
                </a:tc>
                <a:tc>
                  <a:txBody>
                    <a:bodyPr/>
                    <a:lstStyle/>
                    <a:p>
                      <a:r>
                        <a:rPr lang="en-US" dirty="0" smtClean="0"/>
                        <a:t>Fixed at 6.8%</a:t>
                      </a:r>
                      <a:endParaRPr lang="en-US" dirty="0"/>
                    </a:p>
                  </a:txBody>
                  <a:tcPr/>
                </a:tc>
                <a:tc>
                  <a:txBody>
                    <a:bodyPr/>
                    <a:lstStyle/>
                    <a:p>
                      <a:r>
                        <a:rPr lang="en-US" dirty="0" smtClean="0"/>
                        <a:t>Variable –credit based</a:t>
                      </a:r>
                      <a:endParaRPr lang="en-US" dirty="0"/>
                    </a:p>
                  </a:txBody>
                  <a:tcPr/>
                </a:tc>
                <a:tc>
                  <a:txBody>
                    <a:bodyPr/>
                    <a:lstStyle/>
                    <a:p>
                      <a:r>
                        <a:rPr lang="en-US" dirty="0" smtClean="0"/>
                        <a:t>Fixed at 7.9%</a:t>
                      </a:r>
                      <a:endParaRPr lang="en-US" dirty="0"/>
                    </a:p>
                  </a:txBody>
                  <a:tcPr/>
                </a:tc>
              </a:tr>
              <a:tr h="370840">
                <a:tc>
                  <a:txBody>
                    <a:bodyPr/>
                    <a:lstStyle/>
                    <a:p>
                      <a:r>
                        <a:rPr lang="en-US" dirty="0" smtClean="0"/>
                        <a:t>Repayment</a:t>
                      </a:r>
                      <a:endParaRPr lang="en-US" dirty="0"/>
                    </a:p>
                  </a:txBody>
                  <a:tcPr/>
                </a:tc>
                <a:tc>
                  <a:txBody>
                    <a:bodyPr/>
                    <a:lstStyle/>
                    <a:p>
                      <a:r>
                        <a:rPr lang="en-US" dirty="0" smtClean="0"/>
                        <a:t>Up</a:t>
                      </a:r>
                      <a:r>
                        <a:rPr lang="en-US" baseline="0" dirty="0" smtClean="0"/>
                        <a:t> to 25 Years</a:t>
                      </a:r>
                      <a:endParaRPr lang="en-US" dirty="0"/>
                    </a:p>
                  </a:txBody>
                  <a:tcPr/>
                </a:tc>
                <a:tc>
                  <a:txBody>
                    <a:bodyPr/>
                    <a:lstStyle/>
                    <a:p>
                      <a:r>
                        <a:rPr lang="en-US" dirty="0" smtClean="0"/>
                        <a:t>Up</a:t>
                      </a:r>
                      <a:r>
                        <a:rPr lang="en-US" baseline="0" dirty="0" smtClean="0"/>
                        <a:t> to 20 Years</a:t>
                      </a:r>
                      <a:endParaRPr lang="en-US" dirty="0"/>
                    </a:p>
                  </a:txBody>
                  <a:tcPr/>
                </a:tc>
                <a:tc>
                  <a:txBody>
                    <a:bodyPr/>
                    <a:lstStyle/>
                    <a:p>
                      <a:r>
                        <a:rPr lang="en-US" dirty="0" smtClean="0"/>
                        <a:t>Up to 25 Years</a:t>
                      </a:r>
                      <a:endParaRPr lang="en-US" dirty="0"/>
                    </a:p>
                  </a:txBody>
                  <a:tcPr/>
                </a:tc>
              </a:tr>
            </a:tbl>
          </a:graphicData>
        </a:graphic>
      </p:graphicFrame>
    </p:spTree>
    <p:extLst>
      <p:ext uri="{BB962C8B-B14F-4D97-AF65-F5344CB8AC3E}">
        <p14:creationId xmlns:p14="http://schemas.microsoft.com/office/powerpoint/2010/main" val="135447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6083" name="Rectangle 4"/>
          <p:cNvSpPr>
            <a:spLocks noGrp="1" noChangeArrowheads="1"/>
          </p:cNvSpPr>
          <p:nvPr>
            <p:ph sz="half" idx="1"/>
          </p:nvPr>
        </p:nvSpPr>
        <p:spPr/>
        <p:txBody>
          <a:bodyPr/>
          <a:lstStyle/>
          <a:p>
            <a:pPr>
              <a:lnSpc>
                <a:spcPct val="110000"/>
              </a:lnSpc>
            </a:pPr>
            <a:r>
              <a:rPr lang="en-US" dirty="0" smtClean="0">
                <a:solidFill>
                  <a:srgbClr val="00B0F0"/>
                </a:solidFill>
              </a:rPr>
              <a:t>Income sources</a:t>
            </a:r>
          </a:p>
          <a:p>
            <a:pPr>
              <a:lnSpc>
                <a:spcPct val="110000"/>
              </a:lnSpc>
            </a:pPr>
            <a:r>
              <a:rPr lang="en-US" dirty="0" smtClean="0"/>
              <a:t>Insurance policies</a:t>
            </a:r>
          </a:p>
        </p:txBody>
      </p:sp>
      <p:pic>
        <p:nvPicPr>
          <p:cNvPr id="6147" name="Picture 3" descr="C:\Users\jplaptop\Pictures\Financial Pictures\Insurance\0608_save-insurance-coverage_485x340.jpg"/>
          <p:cNvPicPr>
            <a:picLocks noChangeAspect="1" noChangeArrowheads="1"/>
          </p:cNvPicPr>
          <p:nvPr/>
        </p:nvPicPr>
        <p:blipFill rotWithShape="1">
          <a:blip r:embed="rId3">
            <a:extLst>
              <a:ext uri="{28A0092B-C50C-407E-A947-70E740481C1C}">
                <a14:useLocalDpi xmlns:a14="http://schemas.microsoft.com/office/drawing/2010/main" val="0"/>
              </a:ext>
            </a:extLst>
          </a:blip>
          <a:srcRect r="23636"/>
          <a:stretch/>
        </p:blipFill>
        <p:spPr bwMode="auto">
          <a:xfrm>
            <a:off x="4495800" y="1600200"/>
            <a:ext cx="398422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32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6083" name="Rectangle 4"/>
          <p:cNvSpPr>
            <a:spLocks noGrp="1" noChangeArrowheads="1"/>
          </p:cNvSpPr>
          <p:nvPr>
            <p:ph sz="half" idx="1"/>
          </p:nvPr>
        </p:nvSpPr>
        <p:spPr/>
        <p:txBody>
          <a:bodyPr/>
          <a:lstStyle/>
          <a:p>
            <a:pPr>
              <a:lnSpc>
                <a:spcPct val="110000"/>
              </a:lnSpc>
            </a:pPr>
            <a:r>
              <a:rPr lang="en-US" dirty="0" smtClean="0">
                <a:solidFill>
                  <a:srgbClr val="00B0F0"/>
                </a:solidFill>
              </a:rPr>
              <a:t>Income sources</a:t>
            </a:r>
          </a:p>
          <a:p>
            <a:pPr>
              <a:lnSpc>
                <a:spcPct val="110000"/>
              </a:lnSpc>
            </a:pPr>
            <a:r>
              <a:rPr lang="en-US" dirty="0" smtClean="0">
                <a:solidFill>
                  <a:srgbClr val="00B0F0"/>
                </a:solidFill>
              </a:rPr>
              <a:t>Insurance policies</a:t>
            </a:r>
          </a:p>
          <a:p>
            <a:pPr>
              <a:lnSpc>
                <a:spcPct val="110000"/>
              </a:lnSpc>
            </a:pPr>
            <a:r>
              <a:rPr lang="en-US" dirty="0" smtClean="0"/>
              <a:t>Mortgage schedule</a:t>
            </a:r>
          </a:p>
        </p:txBody>
      </p:sp>
      <p:pic>
        <p:nvPicPr>
          <p:cNvPr id="7170" name="Picture 2" descr="C:\Users\jplaptop\Pictures\Financial Pictures\100125-homessales-hmed-8a_h2.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27" r="13130"/>
          <a:stretch/>
        </p:blipFill>
        <p:spPr bwMode="auto">
          <a:xfrm>
            <a:off x="4540469" y="1636985"/>
            <a:ext cx="3957145"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033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9155" name="Rectangle 3"/>
          <p:cNvSpPr>
            <a:spLocks noGrp="1" noChangeArrowheads="1"/>
          </p:cNvSpPr>
          <p:nvPr>
            <p:ph sz="half" idx="1"/>
          </p:nvPr>
        </p:nvSpPr>
        <p:spPr/>
        <p:txBody>
          <a:bodyPr/>
          <a:lstStyle/>
          <a:p>
            <a:pPr>
              <a:lnSpc>
                <a:spcPct val="110000"/>
              </a:lnSpc>
            </a:pPr>
            <a:r>
              <a:rPr lang="en-US" dirty="0" smtClean="0">
                <a:solidFill>
                  <a:srgbClr val="00CCFF"/>
                </a:solidFill>
              </a:rPr>
              <a:t>Income sources</a:t>
            </a:r>
          </a:p>
          <a:p>
            <a:pPr>
              <a:lnSpc>
                <a:spcPct val="110000"/>
              </a:lnSpc>
            </a:pPr>
            <a:r>
              <a:rPr lang="en-US" dirty="0" smtClean="0">
                <a:solidFill>
                  <a:srgbClr val="00CCFF"/>
                </a:solidFill>
              </a:rPr>
              <a:t>Insurance policies</a:t>
            </a:r>
          </a:p>
          <a:p>
            <a:pPr>
              <a:lnSpc>
                <a:spcPct val="110000"/>
              </a:lnSpc>
            </a:pPr>
            <a:r>
              <a:rPr lang="en-US" dirty="0" smtClean="0">
                <a:solidFill>
                  <a:srgbClr val="00CCFF"/>
                </a:solidFill>
              </a:rPr>
              <a:t>Mortgage schedule</a:t>
            </a:r>
          </a:p>
          <a:p>
            <a:pPr>
              <a:lnSpc>
                <a:spcPct val="110000"/>
              </a:lnSpc>
            </a:pPr>
            <a:r>
              <a:rPr lang="en-US" dirty="0" smtClean="0"/>
              <a:t>Credit card purchases</a:t>
            </a:r>
          </a:p>
        </p:txBody>
      </p:sp>
      <p:pic>
        <p:nvPicPr>
          <p:cNvPr id="7170" name="Picture 2" descr="C:\Users\jplaptop\Pictures\sophomore course pictures\fox and the hound trap....credit card.jpg"/>
          <p:cNvPicPr>
            <a:picLocks noChangeAspect="1" noChangeArrowheads="1"/>
          </p:cNvPicPr>
          <p:nvPr/>
        </p:nvPicPr>
        <p:blipFill rotWithShape="1">
          <a:blip r:embed="rId3">
            <a:extLst>
              <a:ext uri="{28A0092B-C50C-407E-A947-70E740481C1C}">
                <a14:useLocalDpi xmlns:a14="http://schemas.microsoft.com/office/drawing/2010/main" val="0"/>
              </a:ext>
            </a:extLst>
          </a:blip>
          <a:srcRect l="13130" r="-116"/>
          <a:stretch/>
        </p:blipFill>
        <p:spPr bwMode="auto">
          <a:xfrm>
            <a:off x="4572000" y="1514475"/>
            <a:ext cx="395714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250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9155" name="Rectangle 3"/>
          <p:cNvSpPr>
            <a:spLocks noGrp="1" noChangeArrowheads="1"/>
          </p:cNvSpPr>
          <p:nvPr>
            <p:ph sz="half" idx="1"/>
          </p:nvPr>
        </p:nvSpPr>
        <p:spPr/>
        <p:txBody>
          <a:bodyPr/>
          <a:lstStyle/>
          <a:p>
            <a:pPr>
              <a:lnSpc>
                <a:spcPct val="110000"/>
              </a:lnSpc>
            </a:pPr>
            <a:r>
              <a:rPr lang="en-US" dirty="0" smtClean="0">
                <a:solidFill>
                  <a:srgbClr val="00B0F0"/>
                </a:solidFill>
              </a:rPr>
              <a:t>Income sources</a:t>
            </a:r>
          </a:p>
          <a:p>
            <a:pPr>
              <a:lnSpc>
                <a:spcPct val="110000"/>
              </a:lnSpc>
            </a:pPr>
            <a:r>
              <a:rPr lang="en-US" dirty="0" smtClean="0">
                <a:solidFill>
                  <a:srgbClr val="00B0F0"/>
                </a:solidFill>
              </a:rPr>
              <a:t>Insurance policies</a:t>
            </a:r>
          </a:p>
          <a:p>
            <a:pPr>
              <a:lnSpc>
                <a:spcPct val="110000"/>
              </a:lnSpc>
            </a:pPr>
            <a:r>
              <a:rPr lang="en-US" dirty="0" smtClean="0">
                <a:solidFill>
                  <a:srgbClr val="00B0F0"/>
                </a:solidFill>
              </a:rPr>
              <a:t>Mortgage schedule</a:t>
            </a:r>
          </a:p>
          <a:p>
            <a:pPr>
              <a:lnSpc>
                <a:spcPct val="110000"/>
              </a:lnSpc>
            </a:pPr>
            <a:r>
              <a:rPr lang="en-US" dirty="0" smtClean="0">
                <a:solidFill>
                  <a:srgbClr val="00B0F0"/>
                </a:solidFill>
              </a:rPr>
              <a:t>Credit card purchases</a:t>
            </a:r>
          </a:p>
          <a:p>
            <a:pPr>
              <a:lnSpc>
                <a:spcPct val="110000"/>
              </a:lnSpc>
            </a:pPr>
            <a:r>
              <a:rPr lang="en-US" dirty="0" smtClean="0"/>
              <a:t>Transportation</a:t>
            </a:r>
          </a:p>
        </p:txBody>
      </p:sp>
      <p:pic>
        <p:nvPicPr>
          <p:cNvPr id="7170" name="Picture 2" descr="http://3.bp.blogspot.com/_FoXyvaPSnVk/SfefLQzYHeI/AAAAAAABuXs/NClFvX9bJSc/s1600/2010-Corvette-Grand-Spor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905000"/>
            <a:ext cx="4322626"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096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9155" name="Rectangle 3"/>
          <p:cNvSpPr>
            <a:spLocks noGrp="1" noChangeArrowheads="1"/>
          </p:cNvSpPr>
          <p:nvPr>
            <p:ph sz="half" idx="1"/>
          </p:nvPr>
        </p:nvSpPr>
        <p:spPr/>
        <p:txBody>
          <a:bodyPr/>
          <a:lstStyle/>
          <a:p>
            <a:pPr>
              <a:lnSpc>
                <a:spcPct val="110000"/>
              </a:lnSpc>
            </a:pPr>
            <a:r>
              <a:rPr lang="en-US" dirty="0" smtClean="0">
                <a:solidFill>
                  <a:srgbClr val="00B0F0"/>
                </a:solidFill>
              </a:rPr>
              <a:t>Income sources</a:t>
            </a:r>
          </a:p>
          <a:p>
            <a:pPr>
              <a:lnSpc>
                <a:spcPct val="110000"/>
              </a:lnSpc>
            </a:pPr>
            <a:r>
              <a:rPr lang="en-US" dirty="0" smtClean="0">
                <a:solidFill>
                  <a:srgbClr val="00B0F0"/>
                </a:solidFill>
              </a:rPr>
              <a:t>Insurance policies</a:t>
            </a:r>
          </a:p>
          <a:p>
            <a:pPr>
              <a:lnSpc>
                <a:spcPct val="110000"/>
              </a:lnSpc>
            </a:pPr>
            <a:r>
              <a:rPr lang="en-US" dirty="0" smtClean="0">
                <a:solidFill>
                  <a:srgbClr val="00B0F0"/>
                </a:solidFill>
              </a:rPr>
              <a:t>Mortgage schedule</a:t>
            </a:r>
          </a:p>
          <a:p>
            <a:pPr>
              <a:lnSpc>
                <a:spcPct val="110000"/>
              </a:lnSpc>
            </a:pPr>
            <a:r>
              <a:rPr lang="en-US" dirty="0" smtClean="0">
                <a:solidFill>
                  <a:srgbClr val="00B0F0"/>
                </a:solidFill>
              </a:rPr>
              <a:t>Credit card purchases</a:t>
            </a:r>
          </a:p>
          <a:p>
            <a:pPr>
              <a:lnSpc>
                <a:spcPct val="110000"/>
              </a:lnSpc>
            </a:pPr>
            <a:r>
              <a:rPr lang="en-US" dirty="0" smtClean="0">
                <a:solidFill>
                  <a:srgbClr val="00B0F0"/>
                </a:solidFill>
              </a:rPr>
              <a:t>Transportation</a:t>
            </a:r>
          </a:p>
          <a:p>
            <a:pPr>
              <a:lnSpc>
                <a:spcPct val="110000"/>
              </a:lnSpc>
            </a:pPr>
            <a:r>
              <a:rPr lang="en-US" dirty="0" smtClean="0"/>
              <a:t>Children</a:t>
            </a:r>
          </a:p>
        </p:txBody>
      </p:sp>
      <p:pic>
        <p:nvPicPr>
          <p:cNvPr id="7170" name="Picture 2" descr="C:\Users\jplaptop\Pictures\Vacation Images\AVA_021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08" b="11703"/>
          <a:stretch/>
        </p:blipFill>
        <p:spPr bwMode="auto">
          <a:xfrm>
            <a:off x="4800600" y="1464091"/>
            <a:ext cx="3185478"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8279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l">
              <a:lnSpc>
                <a:spcPct val="90000"/>
              </a:lnSpc>
            </a:pPr>
            <a:r>
              <a:rPr lang="en-US" dirty="0" smtClean="0">
                <a:solidFill>
                  <a:srgbClr val="FFC000"/>
                </a:solidFill>
                <a:latin typeface="Geneva"/>
              </a:rPr>
              <a:t>Eliminating Debt</a:t>
            </a:r>
            <a:br>
              <a:rPr lang="en-US" dirty="0" smtClean="0">
                <a:solidFill>
                  <a:srgbClr val="FFC000"/>
                </a:solidFill>
                <a:latin typeface="Geneva"/>
              </a:rPr>
            </a:br>
            <a:r>
              <a:rPr lang="en-US" sz="2400" dirty="0" smtClean="0">
                <a:solidFill>
                  <a:srgbClr val="FFC000"/>
                </a:solidFill>
                <a:latin typeface="Geneva"/>
              </a:rPr>
              <a:t>Areas to Review</a:t>
            </a:r>
            <a:endParaRPr lang="en-US" dirty="0" smtClean="0">
              <a:solidFill>
                <a:srgbClr val="FFC000"/>
              </a:solidFill>
              <a:latin typeface="Geneva"/>
            </a:endParaRPr>
          </a:p>
        </p:txBody>
      </p:sp>
      <p:sp>
        <p:nvSpPr>
          <p:cNvPr id="49155" name="Rectangle 3"/>
          <p:cNvSpPr>
            <a:spLocks noGrp="1" noChangeArrowheads="1"/>
          </p:cNvSpPr>
          <p:nvPr>
            <p:ph sz="half" idx="1"/>
          </p:nvPr>
        </p:nvSpPr>
        <p:spPr/>
        <p:txBody>
          <a:bodyPr/>
          <a:lstStyle/>
          <a:p>
            <a:pPr>
              <a:lnSpc>
                <a:spcPct val="110000"/>
              </a:lnSpc>
            </a:pPr>
            <a:r>
              <a:rPr lang="en-US" dirty="0" smtClean="0">
                <a:solidFill>
                  <a:srgbClr val="0070C0"/>
                </a:solidFill>
              </a:rPr>
              <a:t>Income sources</a:t>
            </a:r>
          </a:p>
          <a:p>
            <a:pPr>
              <a:lnSpc>
                <a:spcPct val="110000"/>
              </a:lnSpc>
            </a:pPr>
            <a:r>
              <a:rPr lang="en-US" dirty="0" smtClean="0">
                <a:solidFill>
                  <a:srgbClr val="0070C0"/>
                </a:solidFill>
              </a:rPr>
              <a:t>Insurance policies</a:t>
            </a:r>
          </a:p>
          <a:p>
            <a:pPr>
              <a:lnSpc>
                <a:spcPct val="110000"/>
              </a:lnSpc>
            </a:pPr>
            <a:r>
              <a:rPr lang="en-US" dirty="0" smtClean="0">
                <a:solidFill>
                  <a:srgbClr val="0070C0"/>
                </a:solidFill>
              </a:rPr>
              <a:t>Mortgage schedule</a:t>
            </a:r>
          </a:p>
          <a:p>
            <a:pPr>
              <a:lnSpc>
                <a:spcPct val="110000"/>
              </a:lnSpc>
            </a:pPr>
            <a:r>
              <a:rPr lang="en-US" dirty="0" smtClean="0">
                <a:solidFill>
                  <a:srgbClr val="0070C0"/>
                </a:solidFill>
              </a:rPr>
              <a:t>Credit card purchases</a:t>
            </a:r>
          </a:p>
          <a:p>
            <a:pPr>
              <a:lnSpc>
                <a:spcPct val="110000"/>
              </a:lnSpc>
            </a:pPr>
            <a:r>
              <a:rPr lang="en-US" dirty="0" smtClean="0">
                <a:solidFill>
                  <a:srgbClr val="0070C0"/>
                </a:solidFill>
              </a:rPr>
              <a:t>Transportation</a:t>
            </a:r>
          </a:p>
          <a:p>
            <a:pPr>
              <a:lnSpc>
                <a:spcPct val="110000"/>
              </a:lnSpc>
            </a:pPr>
            <a:r>
              <a:rPr lang="en-US" dirty="0" smtClean="0">
                <a:solidFill>
                  <a:srgbClr val="0070C0"/>
                </a:solidFill>
              </a:rPr>
              <a:t>Children</a:t>
            </a:r>
          </a:p>
          <a:p>
            <a:pPr>
              <a:lnSpc>
                <a:spcPct val="110000"/>
              </a:lnSpc>
            </a:pPr>
            <a:r>
              <a:rPr lang="en-US" dirty="0" smtClean="0"/>
              <a:t>Entertainment</a:t>
            </a:r>
          </a:p>
        </p:txBody>
      </p:sp>
      <p:pic>
        <p:nvPicPr>
          <p:cNvPr id="8194" name="Picture 2" descr="C:\Users\jplaptop\Pictures\Vacation Images\AVA_037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287" r="8908" b="12644"/>
          <a:stretch/>
        </p:blipFill>
        <p:spPr bwMode="auto">
          <a:xfrm>
            <a:off x="4495800" y="1752600"/>
            <a:ext cx="4164724" cy="425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9954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090003C"/>
          <p:cNvPicPr>
            <a:picLocks noChangeAspect="1" noChangeArrowheads="1"/>
          </p:cNvPicPr>
          <p:nvPr/>
        </p:nvPicPr>
        <p:blipFill>
          <a:blip r:embed="rId3">
            <a:extLst>
              <a:ext uri="{28A0092B-C50C-407E-A947-70E740481C1C}">
                <a14:useLocalDpi xmlns:a14="http://schemas.microsoft.com/office/drawing/2010/main" val="0"/>
              </a:ext>
            </a:extLst>
          </a:blip>
          <a:srcRect t="2888" b="7581"/>
          <a:stretch>
            <a:fillRect/>
          </a:stretch>
        </p:blipFill>
        <p:spPr bwMode="auto">
          <a:xfrm>
            <a:off x="-228600" y="0"/>
            <a:ext cx="96710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a:xfrm>
            <a:off x="1066800" y="990600"/>
            <a:ext cx="7772400" cy="914400"/>
          </a:xfrm>
        </p:spPr>
        <p:txBody>
          <a:bodyPr>
            <a:normAutofit fontScale="90000"/>
          </a:bodyPr>
          <a:lstStyle/>
          <a:p>
            <a:pPr>
              <a:lnSpc>
                <a:spcPct val="130000"/>
              </a:lnSpc>
            </a:pPr>
            <a:r>
              <a:rPr lang="en-US" dirty="0" smtClean="0">
                <a:solidFill>
                  <a:srgbClr val="FFC000"/>
                </a:solidFill>
                <a:latin typeface="Geneva"/>
              </a:rPr>
              <a:t>Does Consolidation Work?</a:t>
            </a:r>
          </a:p>
        </p:txBody>
      </p:sp>
    </p:spTree>
    <p:extLst>
      <p:ext uri="{BB962C8B-B14F-4D97-AF65-F5344CB8AC3E}">
        <p14:creationId xmlns:p14="http://schemas.microsoft.com/office/powerpoint/2010/main" val="1341074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C00"/>
                </a:solidFill>
              </a:rPr>
              <a:t>Does Consolidation Work?</a:t>
            </a:r>
            <a:endParaRPr lang="en-US" sz="4000" dirty="0">
              <a:solidFill>
                <a:srgbClr val="FFCC00"/>
              </a:solidFill>
            </a:endParaRPr>
          </a:p>
        </p:txBody>
      </p:sp>
      <p:sp>
        <p:nvSpPr>
          <p:cNvPr id="4" name="Content Placeholder 3"/>
          <p:cNvSpPr>
            <a:spLocks noGrp="1"/>
          </p:cNvSpPr>
          <p:nvPr>
            <p:ph sz="half" idx="2"/>
          </p:nvPr>
        </p:nvSpPr>
        <p:spPr>
          <a:xfrm>
            <a:off x="4648200" y="1600200"/>
            <a:ext cx="4343400" cy="4525963"/>
          </a:xfrm>
        </p:spPr>
        <p:txBody>
          <a:bodyPr>
            <a:normAutofit/>
          </a:bodyPr>
          <a:lstStyle/>
          <a:p>
            <a:r>
              <a:rPr lang="en-US" dirty="0" smtClean="0"/>
              <a:t>Allows borrower to combine several loans into one</a:t>
            </a:r>
          </a:p>
          <a:p>
            <a:r>
              <a:rPr lang="en-US" dirty="0" smtClean="0"/>
              <a:t>It works if:</a:t>
            </a:r>
          </a:p>
          <a:p>
            <a:pPr lvl="1"/>
            <a:r>
              <a:rPr lang="en-US" dirty="0" smtClean="0"/>
              <a:t>Lower fixed interest rate</a:t>
            </a:r>
          </a:p>
          <a:p>
            <a:pPr lvl="1"/>
            <a:r>
              <a:rPr lang="en-US" dirty="0" smtClean="0"/>
              <a:t>One lender/One payment</a:t>
            </a:r>
          </a:p>
          <a:p>
            <a:pPr lvl="1"/>
            <a:r>
              <a:rPr lang="en-US" dirty="0" smtClean="0"/>
              <a:t>Flexible repayment options</a:t>
            </a:r>
          </a:p>
          <a:p>
            <a:pPr lvl="1"/>
            <a:r>
              <a:rPr lang="en-US" dirty="0" smtClean="0"/>
              <a:t>Reduced monthly payment</a:t>
            </a:r>
          </a:p>
          <a:p>
            <a:r>
              <a:rPr lang="en-US" dirty="0" smtClean="0"/>
              <a:t>Consult </a:t>
            </a:r>
            <a:r>
              <a:rPr lang="en-US" sz="2400" dirty="0" smtClean="0"/>
              <a:t>www.loanconsolidation.ed.gov</a:t>
            </a:r>
          </a:p>
        </p:txBody>
      </p:sp>
      <p:pic>
        <p:nvPicPr>
          <p:cNvPr id="5" name="Content Placeholder 4" descr="090003C"/>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3443" t="2888" r="15449" b="7581"/>
          <a:stretch/>
        </p:blipFill>
        <p:spPr bwMode="auto">
          <a:xfrm>
            <a:off x="609600" y="1828800"/>
            <a:ext cx="3904127"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1616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304800"/>
            <a:ext cx="7772400" cy="914400"/>
          </a:xfrm>
        </p:spPr>
        <p:txBody>
          <a:bodyPr>
            <a:normAutofit fontScale="90000"/>
          </a:bodyPr>
          <a:lstStyle/>
          <a:p>
            <a:pPr algn="l"/>
            <a:r>
              <a:rPr lang="en-US" dirty="0" smtClean="0">
                <a:solidFill>
                  <a:srgbClr val="FFC000"/>
                </a:solidFill>
              </a:rPr>
              <a:t>The BIG Mistake </a:t>
            </a:r>
            <a:br>
              <a:rPr lang="en-US" dirty="0" smtClean="0">
                <a:solidFill>
                  <a:srgbClr val="FFC000"/>
                </a:solidFill>
              </a:rPr>
            </a:br>
            <a:r>
              <a:rPr lang="en-US" sz="3100" dirty="0" smtClean="0">
                <a:solidFill>
                  <a:srgbClr val="FFC000"/>
                </a:solidFill>
              </a:rPr>
              <a:t>Is bankruptcy the answer?</a:t>
            </a:r>
          </a:p>
        </p:txBody>
      </p:sp>
      <p:sp>
        <p:nvSpPr>
          <p:cNvPr id="51203" name="Rectangle 3"/>
          <p:cNvSpPr>
            <a:spLocks noGrp="1" noChangeArrowheads="1"/>
          </p:cNvSpPr>
          <p:nvPr>
            <p:ph type="body" idx="1"/>
          </p:nvPr>
        </p:nvSpPr>
        <p:spPr/>
        <p:txBody>
          <a:bodyPr/>
          <a:lstStyle/>
          <a:p>
            <a:pPr>
              <a:lnSpc>
                <a:spcPct val="140000"/>
              </a:lnSpc>
            </a:pPr>
            <a:r>
              <a:rPr lang="en-US" dirty="0" smtClean="0"/>
              <a:t>Emotionally devastating</a:t>
            </a:r>
          </a:p>
          <a:p>
            <a:pPr>
              <a:lnSpc>
                <a:spcPct val="140000"/>
              </a:lnSpc>
            </a:pPr>
            <a:r>
              <a:rPr lang="en-US" dirty="0" smtClean="0"/>
              <a:t>Assets will be sold to satisfy debts</a:t>
            </a:r>
          </a:p>
          <a:p>
            <a:pPr>
              <a:lnSpc>
                <a:spcPct val="140000"/>
              </a:lnSpc>
            </a:pPr>
            <a:r>
              <a:rPr lang="en-US" dirty="0" smtClean="0"/>
              <a:t>All debts are not discharged</a:t>
            </a:r>
          </a:p>
          <a:p>
            <a:pPr>
              <a:lnSpc>
                <a:spcPct val="140000"/>
              </a:lnSpc>
            </a:pPr>
            <a:r>
              <a:rPr lang="en-US" dirty="0" smtClean="0"/>
              <a:t>Bankruptcy only protects YOU</a:t>
            </a:r>
          </a:p>
        </p:txBody>
      </p:sp>
    </p:spTree>
    <p:extLst>
      <p:ext uri="{BB962C8B-B14F-4D97-AF65-F5344CB8AC3E}">
        <p14:creationId xmlns:p14="http://schemas.microsoft.com/office/powerpoint/2010/main" val="23544407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algn="l">
              <a:lnSpc>
                <a:spcPct val="130000"/>
              </a:lnSpc>
            </a:pPr>
            <a:r>
              <a:rPr lang="en-US" dirty="0" smtClean="0">
                <a:solidFill>
                  <a:srgbClr val="FFC000"/>
                </a:solidFill>
                <a:latin typeface="Geneva"/>
              </a:rPr>
              <a:t>The Rules</a:t>
            </a:r>
          </a:p>
        </p:txBody>
      </p:sp>
      <p:sp>
        <p:nvSpPr>
          <p:cNvPr id="52227" name="Rectangle 3"/>
          <p:cNvSpPr>
            <a:spLocks noGrp="1" noChangeArrowheads="1"/>
          </p:cNvSpPr>
          <p:nvPr>
            <p:ph type="body" sz="half" idx="1"/>
          </p:nvPr>
        </p:nvSpPr>
        <p:spPr/>
        <p:txBody>
          <a:bodyPr>
            <a:noAutofit/>
          </a:bodyPr>
          <a:lstStyle/>
          <a:p>
            <a:pPr>
              <a:lnSpc>
                <a:spcPct val="120000"/>
              </a:lnSpc>
            </a:pPr>
            <a:r>
              <a:rPr lang="en-US" sz="2400" dirty="0" smtClean="0">
                <a:solidFill>
                  <a:srgbClr val="00CCFF"/>
                </a:solidFill>
              </a:rPr>
              <a:t>STOP SPENDING!</a:t>
            </a:r>
          </a:p>
          <a:p>
            <a:pPr>
              <a:lnSpc>
                <a:spcPct val="120000"/>
              </a:lnSpc>
            </a:pPr>
            <a:r>
              <a:rPr lang="en-US" sz="2400" dirty="0" smtClean="0">
                <a:solidFill>
                  <a:srgbClr val="00CCFF"/>
                </a:solidFill>
              </a:rPr>
              <a:t>Quit using credit cards</a:t>
            </a:r>
          </a:p>
          <a:p>
            <a:pPr>
              <a:lnSpc>
                <a:spcPct val="120000"/>
              </a:lnSpc>
            </a:pPr>
            <a:r>
              <a:rPr lang="en-US" sz="2400" dirty="0" smtClean="0">
                <a:solidFill>
                  <a:srgbClr val="00CCFF"/>
                </a:solidFill>
              </a:rPr>
              <a:t>Act your tax bracket</a:t>
            </a:r>
          </a:p>
          <a:p>
            <a:pPr>
              <a:lnSpc>
                <a:spcPct val="120000"/>
              </a:lnSpc>
            </a:pPr>
            <a:r>
              <a:rPr lang="en-US" sz="2400" dirty="0" smtClean="0">
                <a:solidFill>
                  <a:srgbClr val="00CCFF"/>
                </a:solidFill>
              </a:rPr>
              <a:t>Get organized</a:t>
            </a:r>
          </a:p>
          <a:p>
            <a:pPr>
              <a:lnSpc>
                <a:spcPct val="120000"/>
              </a:lnSpc>
            </a:pPr>
            <a:r>
              <a:rPr lang="en-US" sz="2400" dirty="0" smtClean="0">
                <a:solidFill>
                  <a:srgbClr val="00CCFF"/>
                </a:solidFill>
              </a:rPr>
              <a:t>Set goals</a:t>
            </a:r>
          </a:p>
          <a:p>
            <a:pPr>
              <a:lnSpc>
                <a:spcPct val="120000"/>
              </a:lnSpc>
            </a:pPr>
            <a:r>
              <a:rPr lang="en-US" sz="2400" dirty="0" smtClean="0">
                <a:solidFill>
                  <a:srgbClr val="00CCFF"/>
                </a:solidFill>
              </a:rPr>
              <a:t>Be reasonable in your expectations</a:t>
            </a:r>
          </a:p>
          <a:p>
            <a:pPr>
              <a:lnSpc>
                <a:spcPct val="120000"/>
              </a:lnSpc>
            </a:pPr>
            <a:r>
              <a:rPr lang="en-US" sz="2400" dirty="0" smtClean="0"/>
              <a:t>Set up a budget</a:t>
            </a:r>
          </a:p>
        </p:txBody>
      </p:sp>
      <p:pic>
        <p:nvPicPr>
          <p:cNvPr id="52228" name="Picture 7" descr="EXE_039"/>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13165" r="9619"/>
          <a:stretch>
            <a:fillRect/>
          </a:stretch>
        </p:blipFill>
        <p:spPr>
          <a:xfrm>
            <a:off x="4229100" y="1844675"/>
            <a:ext cx="3810000" cy="3702050"/>
          </a:xfrm>
        </p:spPr>
      </p:pic>
    </p:spTree>
    <p:extLst>
      <p:ext uri="{BB962C8B-B14F-4D97-AF65-F5344CB8AC3E}">
        <p14:creationId xmlns:p14="http://schemas.microsoft.com/office/powerpoint/2010/main" val="20327125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plaptop\Pictures\sophomore course pictures\Debt\finance freedom.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43" t="1584" r="1094"/>
          <a:stretch/>
        </p:blipFill>
        <p:spPr bwMode="auto">
          <a:xfrm>
            <a:off x="0" y="-158706"/>
            <a:ext cx="9272752" cy="7019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3648"/>
            <a:ext cx="8229600" cy="1143000"/>
          </a:xfrm>
        </p:spPr>
        <p:txBody>
          <a:bodyPr/>
          <a:lstStyle/>
          <a:p>
            <a:pPr algn="l"/>
            <a:r>
              <a:rPr lang="en-US" dirty="0" smtClean="0">
                <a:solidFill>
                  <a:srgbClr val="FFC000"/>
                </a:solidFill>
              </a:rPr>
              <a:t>Rules for Debt Management</a:t>
            </a:r>
            <a:endParaRPr lang="en-US" dirty="0">
              <a:solidFill>
                <a:srgbClr val="FFC000"/>
              </a:solidFill>
            </a:endParaRPr>
          </a:p>
        </p:txBody>
      </p:sp>
    </p:spTree>
    <p:extLst>
      <p:ext uri="{BB962C8B-B14F-4D97-AF65-F5344CB8AC3E}">
        <p14:creationId xmlns:p14="http://schemas.microsoft.com/office/powerpoint/2010/main" val="10029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algn="l">
              <a:lnSpc>
                <a:spcPct val="130000"/>
              </a:lnSpc>
            </a:pPr>
            <a:r>
              <a:rPr lang="en-US" dirty="0" smtClean="0">
                <a:solidFill>
                  <a:srgbClr val="FFC000"/>
                </a:solidFill>
                <a:latin typeface="Geneva"/>
              </a:rPr>
              <a:t>The Rules</a:t>
            </a:r>
          </a:p>
        </p:txBody>
      </p:sp>
      <p:sp>
        <p:nvSpPr>
          <p:cNvPr id="53251" name="Rectangle 3"/>
          <p:cNvSpPr>
            <a:spLocks noGrp="1" noChangeArrowheads="1"/>
          </p:cNvSpPr>
          <p:nvPr>
            <p:ph type="body" sz="half" idx="1"/>
          </p:nvPr>
        </p:nvSpPr>
        <p:spPr>
          <a:xfrm>
            <a:off x="266700" y="1638300"/>
            <a:ext cx="4533900" cy="4114800"/>
          </a:xfrm>
        </p:spPr>
        <p:txBody>
          <a:bodyPr>
            <a:noAutofit/>
          </a:bodyPr>
          <a:lstStyle/>
          <a:p>
            <a:pPr>
              <a:lnSpc>
                <a:spcPct val="120000"/>
              </a:lnSpc>
            </a:pPr>
            <a:r>
              <a:rPr lang="en-US" sz="2400" dirty="0" smtClean="0">
                <a:solidFill>
                  <a:srgbClr val="00B0F0"/>
                </a:solidFill>
              </a:rPr>
              <a:t>STOP SPENDING!</a:t>
            </a:r>
          </a:p>
          <a:p>
            <a:pPr>
              <a:lnSpc>
                <a:spcPct val="120000"/>
              </a:lnSpc>
            </a:pPr>
            <a:r>
              <a:rPr lang="en-US" sz="2400" dirty="0" smtClean="0">
                <a:solidFill>
                  <a:srgbClr val="00B0F0"/>
                </a:solidFill>
              </a:rPr>
              <a:t>Quit using credit cards</a:t>
            </a:r>
          </a:p>
          <a:p>
            <a:pPr>
              <a:lnSpc>
                <a:spcPct val="120000"/>
              </a:lnSpc>
            </a:pPr>
            <a:r>
              <a:rPr lang="en-US" sz="2400" dirty="0" smtClean="0">
                <a:solidFill>
                  <a:srgbClr val="00B0F0"/>
                </a:solidFill>
              </a:rPr>
              <a:t>Act your tax bracket</a:t>
            </a:r>
          </a:p>
          <a:p>
            <a:pPr>
              <a:lnSpc>
                <a:spcPct val="120000"/>
              </a:lnSpc>
            </a:pPr>
            <a:r>
              <a:rPr lang="en-US" sz="2400" dirty="0" smtClean="0">
                <a:solidFill>
                  <a:srgbClr val="00B0F0"/>
                </a:solidFill>
              </a:rPr>
              <a:t>Get organized</a:t>
            </a:r>
          </a:p>
          <a:p>
            <a:pPr>
              <a:lnSpc>
                <a:spcPct val="120000"/>
              </a:lnSpc>
            </a:pPr>
            <a:r>
              <a:rPr lang="en-US" sz="2400" dirty="0" smtClean="0">
                <a:solidFill>
                  <a:srgbClr val="00B0F0"/>
                </a:solidFill>
              </a:rPr>
              <a:t>Set goals</a:t>
            </a:r>
          </a:p>
          <a:p>
            <a:pPr>
              <a:lnSpc>
                <a:spcPct val="120000"/>
              </a:lnSpc>
            </a:pPr>
            <a:r>
              <a:rPr lang="en-US" sz="2400" dirty="0" smtClean="0">
                <a:solidFill>
                  <a:srgbClr val="00B0F0"/>
                </a:solidFill>
              </a:rPr>
              <a:t>Be reasonable in your expectations</a:t>
            </a:r>
          </a:p>
          <a:p>
            <a:pPr>
              <a:lnSpc>
                <a:spcPct val="120000"/>
              </a:lnSpc>
            </a:pPr>
            <a:r>
              <a:rPr lang="en-US" sz="2400" dirty="0" smtClean="0">
                <a:solidFill>
                  <a:srgbClr val="00B0F0"/>
                </a:solidFill>
              </a:rPr>
              <a:t>Set up a budget</a:t>
            </a:r>
          </a:p>
          <a:p>
            <a:pPr>
              <a:lnSpc>
                <a:spcPct val="120000"/>
              </a:lnSpc>
            </a:pPr>
            <a:r>
              <a:rPr lang="en-US" sz="2400" dirty="0" smtClean="0"/>
              <a:t>Utilize a debt reduction schedule</a:t>
            </a:r>
          </a:p>
        </p:txBody>
      </p:sp>
      <p:pic>
        <p:nvPicPr>
          <p:cNvPr id="53252" name="Picture 6" descr="PFI_033"/>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r="35597" b="16045"/>
          <a:stretch>
            <a:fillRect/>
          </a:stretch>
        </p:blipFill>
        <p:spPr>
          <a:xfrm>
            <a:off x="4229100" y="2039938"/>
            <a:ext cx="3810000" cy="3309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419158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4"/>
          <p:cNvGraphicFramePr>
            <a:graphicFrameLocks noGrp="1" noChangeAspect="1"/>
          </p:cNvGraphicFramePr>
          <p:nvPr>
            <p:ph type="dgm" idx="4294967295"/>
            <p:extLst>
              <p:ext uri="{D42A27DB-BD31-4B8C-83A1-F6EECF244321}">
                <p14:modId xmlns:p14="http://schemas.microsoft.com/office/powerpoint/2010/main" val="2757955749"/>
              </p:ext>
            </p:extLst>
          </p:nvPr>
        </p:nvGraphicFramePr>
        <p:xfrm>
          <a:off x="1219200" y="1143000"/>
          <a:ext cx="5034979" cy="5156200"/>
        </p:xfrm>
        <a:graphic>
          <a:graphicData uri="http://schemas.openxmlformats.org/presentationml/2006/ole">
            <mc:AlternateContent xmlns:mc="http://schemas.openxmlformats.org/markup-compatibility/2006">
              <mc:Choice xmlns:v="urn:schemas-microsoft-com:vml" Requires="v">
                <p:oleObj spid="_x0000_s5257" name="MS Org Chart" r:id="rId4" imgW="3979248" imgH="4071148" progId="OrgPlusWOPX.4">
                  <p:embed followColorScheme="full"/>
                </p:oleObj>
              </mc:Choice>
              <mc:Fallback>
                <p:oleObj name="MS Org Chart" r:id="rId4" imgW="3979248" imgH="4071148" progId="OrgPlusWOPX.4">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143000"/>
                        <a:ext cx="5034979" cy="5156200"/>
                      </a:xfrm>
                      <a:prstGeom prst="rect">
                        <a:avLst/>
                      </a:prstGeom>
                      <a:noFill/>
                      <a:ln>
                        <a:noFill/>
                      </a:ln>
                    </p:spPr>
                  </p:pic>
                </p:oleObj>
              </mc:Fallback>
            </mc:AlternateContent>
          </a:graphicData>
        </a:graphic>
      </p:graphicFrame>
      <p:sp>
        <p:nvSpPr>
          <p:cNvPr id="54275" name="Rectangle 5"/>
          <p:cNvSpPr>
            <a:spLocks noGrp="1" noChangeArrowheads="1"/>
          </p:cNvSpPr>
          <p:nvPr>
            <p:ph type="title"/>
          </p:nvPr>
        </p:nvSpPr>
        <p:spPr>
          <a:xfrm>
            <a:off x="152400" y="304800"/>
            <a:ext cx="7772400" cy="914400"/>
          </a:xfrm>
        </p:spPr>
        <p:txBody>
          <a:bodyPr>
            <a:normAutofit/>
          </a:bodyPr>
          <a:lstStyle/>
          <a:p>
            <a:pPr algn="l"/>
            <a:r>
              <a:rPr lang="en-US" sz="4000" dirty="0" smtClean="0">
                <a:solidFill>
                  <a:srgbClr val="FFC000"/>
                </a:solidFill>
              </a:rPr>
              <a:t>Debt Reduction Schedule</a:t>
            </a:r>
          </a:p>
        </p:txBody>
      </p:sp>
    </p:spTree>
    <p:extLst>
      <p:ext uri="{BB962C8B-B14F-4D97-AF65-F5344CB8AC3E}">
        <p14:creationId xmlns:p14="http://schemas.microsoft.com/office/powerpoint/2010/main" val="2901328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QUEST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77090"/>
      </p:ext>
    </p:extLst>
  </p:cSld>
  <p:clrMapOvr>
    <a:masterClrMapping/>
  </p:clrMapOvr>
  <p:transition spd="med">
    <p:cover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amboo Forest, Arashiyama Park, Kyoto, Japan"/>
          <p:cNvPicPr>
            <a:picLocks noChangeAspect="1" noChangeArrowheads="1"/>
          </p:cNvPicPr>
          <p:nvPr/>
        </p:nvPicPr>
        <p:blipFill>
          <a:blip r:embed="rId2"/>
          <a:srcRect l="17000" t="15334" r="18500" b="18666"/>
          <a:stretch>
            <a:fillRect/>
          </a:stretch>
        </p:blipFill>
        <p:spPr bwMode="auto">
          <a:xfrm>
            <a:off x="-152400" y="0"/>
            <a:ext cx="9293225" cy="7132638"/>
          </a:xfrm>
          <a:prstGeom prst="rect">
            <a:avLst/>
          </a:prstGeom>
          <a:noFill/>
          <a:ln w="9525">
            <a:noFill/>
            <a:miter lim="800000"/>
            <a:headEnd/>
            <a:tailEnd/>
          </a:ln>
        </p:spPr>
      </p:pic>
      <p:sp>
        <p:nvSpPr>
          <p:cNvPr id="3" name="Title 2"/>
          <p:cNvSpPr>
            <a:spLocks noGrp="1"/>
          </p:cNvSpPr>
          <p:nvPr>
            <p:ph type="title"/>
          </p:nvPr>
        </p:nvSpPr>
        <p:spPr>
          <a:xfrm>
            <a:off x="2628" y="1676400"/>
            <a:ext cx="8229600" cy="1143000"/>
          </a:xfrm>
        </p:spPr>
        <p:txBody>
          <a:bodyPr/>
          <a:lstStyle/>
          <a:p>
            <a:r>
              <a:rPr lang="en-US" dirty="0" smtClean="0"/>
              <a:t>Thank You</a:t>
            </a:r>
            <a:endParaRPr lang="en-US" dirty="0"/>
          </a:p>
        </p:txBody>
      </p:sp>
    </p:spTree>
    <p:extLst>
      <p:ext uri="{BB962C8B-B14F-4D97-AF65-F5344CB8AC3E}">
        <p14:creationId xmlns:p14="http://schemas.microsoft.com/office/powerpoint/2010/main" val="2491719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Rules for Debt Management</a:t>
            </a:r>
            <a:endParaRPr lang="en-US" sz="4000" dirty="0">
              <a:solidFill>
                <a:srgbClr val="FFC000"/>
              </a:solidFill>
            </a:endParaRPr>
          </a:p>
        </p:txBody>
      </p:sp>
      <p:sp>
        <p:nvSpPr>
          <p:cNvPr id="3" name="Content Placeholder 2"/>
          <p:cNvSpPr>
            <a:spLocks noGrp="1"/>
          </p:cNvSpPr>
          <p:nvPr>
            <p:ph sz="half" idx="1"/>
          </p:nvPr>
        </p:nvSpPr>
        <p:spPr/>
        <p:txBody>
          <a:bodyPr/>
          <a:lstStyle/>
          <a:p>
            <a:r>
              <a:rPr lang="en-US" dirty="0" smtClean="0"/>
              <a:t>Borrow only what you need</a:t>
            </a:r>
            <a:endParaRPr lang="en-US" dirty="0"/>
          </a:p>
        </p:txBody>
      </p:sp>
      <p:sp>
        <p:nvSpPr>
          <p:cNvPr id="4" name="Content Placeholder 3"/>
          <p:cNvSpPr>
            <a:spLocks noGrp="1"/>
          </p:cNvSpPr>
          <p:nvPr>
            <p:ph sz="half" idx="2"/>
          </p:nvPr>
        </p:nvSpPr>
        <p:spPr/>
        <p:txBody>
          <a:bodyPr/>
          <a:lstStyle/>
          <a:p>
            <a:endParaRPr lang="en-US" dirty="0"/>
          </a:p>
        </p:txBody>
      </p:sp>
      <p:pic>
        <p:nvPicPr>
          <p:cNvPr id="8194" name="Picture 2" descr="C:\Users\jplaptop\Pictures\sophomore course pictures\surrounded by deb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842"/>
          <a:stretch/>
        </p:blipFill>
        <p:spPr bwMode="auto">
          <a:xfrm>
            <a:off x="4572000" y="1524000"/>
            <a:ext cx="404622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749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FFC000"/>
                </a:solidFill>
              </a:rPr>
              <a:t>Borrow Only What You Need</a:t>
            </a:r>
            <a:endParaRPr lang="en-US" sz="4000" dirty="0">
              <a:solidFill>
                <a:srgbClr val="FFC000"/>
              </a:solidFill>
            </a:endParaRPr>
          </a:p>
        </p:txBody>
      </p:sp>
      <p:sp>
        <p:nvSpPr>
          <p:cNvPr id="3" name="Content Placeholder 2"/>
          <p:cNvSpPr>
            <a:spLocks noGrp="1"/>
          </p:cNvSpPr>
          <p:nvPr>
            <p:ph idx="1"/>
          </p:nvPr>
        </p:nvSpPr>
        <p:spPr>
          <a:xfrm>
            <a:off x="457200" y="1600200"/>
            <a:ext cx="8382000" cy="4724400"/>
          </a:xfrm>
        </p:spPr>
        <p:txBody>
          <a:bodyPr>
            <a:normAutofit fontScale="92500"/>
          </a:bodyPr>
          <a:lstStyle/>
          <a:p>
            <a:r>
              <a:rPr lang="en-US" dirty="0" smtClean="0"/>
              <a:t>Banks lend what they are confident you can repay</a:t>
            </a:r>
          </a:p>
          <a:p>
            <a:pPr lvl="1"/>
            <a:r>
              <a:rPr lang="en-US" dirty="0" smtClean="0"/>
              <a:t>Aggregate Stafford loan amount for educational expenses from undergraduate through dental school is $224,000. Financial Aid will only pay for student’s own basic expenses</a:t>
            </a:r>
          </a:p>
          <a:p>
            <a:pPr lvl="1"/>
            <a:r>
              <a:rPr lang="en-US" dirty="0" smtClean="0"/>
              <a:t>Standard Cost of Attendance (COA) is estimate of student’s educational expenses during enrollment</a:t>
            </a:r>
          </a:p>
          <a:p>
            <a:pPr lvl="1"/>
            <a:r>
              <a:rPr lang="en-US" dirty="0" smtClean="0"/>
              <a:t>Total aid student receives cannot exceed COA</a:t>
            </a:r>
          </a:p>
          <a:p>
            <a:pPr lvl="1"/>
            <a:r>
              <a:rPr lang="en-US" dirty="0" smtClean="0"/>
              <a:t>Student may request Personal COA for some basic needs </a:t>
            </a:r>
          </a:p>
        </p:txBody>
      </p:sp>
    </p:spTree>
    <p:extLst>
      <p:ext uri="{BB962C8B-B14F-4D97-AF65-F5344CB8AC3E}">
        <p14:creationId xmlns:p14="http://schemas.microsoft.com/office/powerpoint/2010/main" val="278733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8468</TotalTime>
  <Words>3131</Words>
  <Application>Microsoft Office PowerPoint</Application>
  <PresentationFormat>On-screen Show (4:3)</PresentationFormat>
  <Paragraphs>851</Paragraphs>
  <Slides>73</Slides>
  <Notes>26</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81" baseType="lpstr">
      <vt:lpstr>Arial Unicode MS</vt:lpstr>
      <vt:lpstr>Arial</vt:lpstr>
      <vt:lpstr>Calibri</vt:lpstr>
      <vt:lpstr>Geneva</vt:lpstr>
      <vt:lpstr>Times New Roman</vt:lpstr>
      <vt:lpstr>Office Theme</vt:lpstr>
      <vt:lpstr>Document</vt:lpstr>
      <vt:lpstr>MS Org Chart</vt:lpstr>
      <vt:lpstr>Until Debt Do Us Part</vt:lpstr>
      <vt:lpstr>Where Most Students End Up</vt:lpstr>
      <vt:lpstr>Graduates in Trouble</vt:lpstr>
      <vt:lpstr>What’s Available Out There</vt:lpstr>
      <vt:lpstr>What’s Available Out There</vt:lpstr>
      <vt:lpstr>Apples to Apples</vt:lpstr>
      <vt:lpstr>Rules for Debt Management</vt:lpstr>
      <vt:lpstr>Rules for Debt Management</vt:lpstr>
      <vt:lpstr>Borrow Only What You Need</vt:lpstr>
      <vt:lpstr>Borrow Only What You Need</vt:lpstr>
      <vt:lpstr>Develop A Budget</vt:lpstr>
      <vt:lpstr>Dental School Budget Freshman Year</vt:lpstr>
      <vt:lpstr>Dental School Budget Sophomore Year</vt:lpstr>
      <vt:lpstr>Borrow Only What You Need</vt:lpstr>
      <vt:lpstr>Life-Changing Effects of Debt</vt:lpstr>
      <vt:lpstr>Borrow Only What You Need</vt:lpstr>
      <vt:lpstr>Default and Delinquency</vt:lpstr>
      <vt:lpstr>Time Value  of Money</vt:lpstr>
      <vt:lpstr>Understanding the Effects of Interest Future Value of Current Dollar</vt:lpstr>
      <vt:lpstr>The Rule of 72</vt:lpstr>
      <vt:lpstr>Understanding Student Loan Debt</vt:lpstr>
      <vt:lpstr>Loan Repayment</vt:lpstr>
      <vt:lpstr>Loan Repayments Monthly Payments on $1,000</vt:lpstr>
      <vt:lpstr>Payback is Tough</vt:lpstr>
      <vt:lpstr>Payback is Tough</vt:lpstr>
      <vt:lpstr> Rules of Debt Management</vt:lpstr>
      <vt:lpstr>Records to Keep</vt:lpstr>
      <vt:lpstr> Rules of Debt Management</vt:lpstr>
      <vt:lpstr> Rules of Debt Management</vt:lpstr>
      <vt:lpstr>Service Connected Programs</vt:lpstr>
      <vt:lpstr> Rules of Debt Management</vt:lpstr>
      <vt:lpstr>Protect Against Identity Theft</vt:lpstr>
      <vt:lpstr>Preventing Identity Theft</vt:lpstr>
      <vt:lpstr>PowerPoint Presentation</vt:lpstr>
      <vt:lpstr>The Happy Day</vt:lpstr>
      <vt:lpstr>Practice Options</vt:lpstr>
      <vt:lpstr>Where Do Grads Go?</vt:lpstr>
      <vt:lpstr>Where Do Grads Go?</vt:lpstr>
      <vt:lpstr>Where Do Grads Go?</vt:lpstr>
      <vt:lpstr>How Much Debt Can I Handle?</vt:lpstr>
      <vt:lpstr>The Debt Test</vt:lpstr>
      <vt:lpstr>The Rules</vt:lpstr>
      <vt:lpstr>The Cold Hard Facts</vt:lpstr>
      <vt:lpstr>The Rules</vt:lpstr>
      <vt:lpstr>The Cold Hard Facts – Part Two</vt:lpstr>
      <vt:lpstr>What is a Credit Score? </vt:lpstr>
      <vt:lpstr>What is a Credit Score?</vt:lpstr>
      <vt:lpstr>Dissecting Your Credit Score</vt:lpstr>
      <vt:lpstr>Can I Improve My Score?</vt:lpstr>
      <vt:lpstr>The Value of a High Score</vt:lpstr>
      <vt:lpstr>Check Your Credit Annually</vt:lpstr>
      <vt:lpstr>The Rules</vt:lpstr>
      <vt:lpstr>Dentist’s Gross Billings</vt:lpstr>
      <vt:lpstr>Dentist’s Net Income</vt:lpstr>
      <vt:lpstr>The Rules</vt:lpstr>
      <vt:lpstr>The Rules</vt:lpstr>
      <vt:lpstr>Strategies for Goal Setting</vt:lpstr>
      <vt:lpstr>The Rules</vt:lpstr>
      <vt:lpstr>Eliminating Debt Areas to Review</vt:lpstr>
      <vt:lpstr>Eliminating Debt Areas to Review</vt:lpstr>
      <vt:lpstr>Eliminating Debt Areas to Review</vt:lpstr>
      <vt:lpstr>Eliminating Debt Areas to Review</vt:lpstr>
      <vt:lpstr>Eliminating Debt Areas to Review</vt:lpstr>
      <vt:lpstr>Eliminating Debt Areas to Review</vt:lpstr>
      <vt:lpstr>Eliminating Debt Areas to Review</vt:lpstr>
      <vt:lpstr>Does Consolidation Work?</vt:lpstr>
      <vt:lpstr>Does Consolidation Work?</vt:lpstr>
      <vt:lpstr>The BIG Mistake  Is bankruptcy the answer?</vt:lpstr>
      <vt:lpstr>The Rules</vt:lpstr>
      <vt:lpstr>The Rules</vt:lpstr>
      <vt:lpstr>Debt Reduction Schedule</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jplaptop</dc:creator>
  <cp:lastModifiedBy>Kristin Gover</cp:lastModifiedBy>
  <cp:revision>234</cp:revision>
  <cp:lastPrinted>2011-07-18T02:58:58Z</cp:lastPrinted>
  <dcterms:created xsi:type="dcterms:W3CDTF">2006-08-16T00:00:00Z</dcterms:created>
  <dcterms:modified xsi:type="dcterms:W3CDTF">2017-06-22T22:48:16Z</dcterms:modified>
</cp:coreProperties>
</file>