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9" r:id="rId11"/>
    <p:sldId id="280" r:id="rId12"/>
    <p:sldId id="268" r:id="rId13"/>
    <p:sldId id="270" r:id="rId14"/>
    <p:sldId id="272" r:id="rId15"/>
    <p:sldId id="274" r:id="rId16"/>
    <p:sldId id="273" r:id="rId17"/>
    <p:sldId id="275"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snapToObjects="1">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2/9/2026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June 24 to 27 in Las Vegas, NV. For more details, visit </a:t>
            </a:r>
            <a:r>
              <a:rPr lang="en-US" sz="1050" i="1" dirty="0">
                <a:cs typeface="Arial" pitchFamily="34" charset="0"/>
              </a:rPr>
              <a:t>www.AGD2026.org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new dentists, especially when it comes to anticipating the day-to-day challenges of building and maintaining your first practice. That’s why we not only offer new dentists a glimpse of what they can expect post-education,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AGD 2010.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Resident membership only costs $22 a year! We know how tight money can be while you’re continuing your education,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attendees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l"/>
            <a:r>
              <a:rPr lang="en-US" sz="1050" dirty="0">
                <a:solidFill>
                  <a:srgbClr val="000000"/>
                </a:solidFill>
              </a:rPr>
              <a:t>The AGD recognizes that learning doesn’t stop once your classes end, and since continuing education is such an important part of our members’ careers, we want our new dentist members to learn the value of lifelong learning early on! That’s why we offer you the chance to earn </a:t>
            </a:r>
            <a:r>
              <a:rPr lang="en-US" sz="1800" b="0" i="0" u="none" strike="noStrike" baseline="0" dirty="0">
                <a:latin typeface="AvenirNextLTPro-Light"/>
              </a:rPr>
              <a:t>up to 150 hours of participation credit (for a one-year residency program) and up to 300 hours of credit (for a two-year residency program) </a:t>
            </a:r>
            <a:r>
              <a:rPr lang="en-US" sz="1050" dirty="0">
                <a:solidFill>
                  <a:srgbClr val="000000"/>
                </a:solidFill>
              </a:rPr>
              <a:t>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and residents to AGD’s yearly scientific session with a significantly reduced registration fee.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offered through your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residency,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050" dirty="0">
                <a:solidFill>
                  <a:srgbClr val="000000"/>
                </a:solidFill>
              </a:rPr>
              <a:t>Online member discussion forums and social media sites such as Facebook, Twitter, LinkedIn, and Google+ are also great ways to network online with your peers and fellow AGD members, and stay up-to-date on the latest techniques and current news.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Your local AGD constituent likely hosts different types of networking and social events with AGD dentists in your area. These events are a great way to meet other dentists in your area and start building your network! </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2/9/2026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42862" y="270420"/>
            <a:ext cx="9058275"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Insurance</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759540"/>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AGD members who are new graduates are eligible for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 </a:t>
            </a:r>
          </a:p>
          <a:p>
            <a:pPr marL="1371600" marR="0" lvl="2" indent="-45720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753725"/>
            <a:ext cx="3779908" cy="851646"/>
          </a:xfrm>
          <a:prstGeom prst="rect">
            <a:avLst/>
          </a:prstGeom>
        </p:spPr>
      </p:pic>
    </p:spTree>
    <p:extLst>
      <p:ext uri="{BB962C8B-B14F-4D97-AF65-F5344CB8AC3E}">
        <p14:creationId xmlns:p14="http://schemas.microsoft.com/office/powerpoint/2010/main" val="327195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79120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AGD2026</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June 24-27, 2026, in Las Vegas, NV</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www.agd2026.org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4103F842-CE1C-A15D-43D2-F1D8E18B8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BAF6820-CB4C-74B6-CCCF-5BC54BB8E4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a:extLst>
              <a:ext uri="{FF2B5EF4-FFF2-40B4-BE49-F238E27FC236}">
                <a16:creationId xmlns:a16="http://schemas.microsoft.com/office/drawing/2014/main" id="{E57547E3-05D7-87BA-46CD-98673FDE21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272094FD-749C-3D00-D8B2-E11CADAF5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74508B0C-8B2A-3D36-F78F-F867CAA8B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Residency CE credit</a:t>
            </a:r>
          </a:p>
          <a:p>
            <a:pPr marL="342900" indent="-342900" eaLnBrk="0" fontAlgn="auto" hangingPunct="0">
              <a:spcBef>
                <a:spcPts val="0"/>
              </a:spcBef>
              <a:spcAft>
                <a:spcPts val="0"/>
              </a:spcAft>
              <a:defRPr/>
            </a:pPr>
            <a:endParaRPr lang="en-US" sz="2200" kern="0" dirty="0">
              <a:latin typeface="Calibri" pitchFamily="34" charset="0"/>
            </a:endParaRP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0428F0DB-2E36-4AC6-6250-66937F8D3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3F19E817-DDB1-43BE-CD59-CBF8FB9CF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8A503FA-B63F-3BF3-C5AB-AC14F9FB7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A162EDB2-CE4B-E173-F1AE-68C45A05E7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816864" y="158496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scan the QR code below or visit </a:t>
            </a:r>
            <a:r>
              <a:rPr lang="en-US" altLang="en-US" sz="2400" i="1" dirty="0">
                <a:latin typeface="Calibri" panose="020F0502020204030204" pitchFamily="34" charset="0"/>
                <a:cs typeface="Arial" panose="020B0604020202020204" pitchFamily="34" charset="0"/>
              </a:rPr>
              <a:t>www.agd.org/JOIN</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Contact the AGD Membership Services Center</a:t>
            </a:r>
            <a:r>
              <a:rPr lang="en-US" altLang="en-US" sz="2400" dirty="0">
                <a:latin typeface="Calibri" panose="020F0502020204030204" pitchFamily="34" charset="0"/>
                <a:cs typeface="Arial" panose="020B0604020202020204" pitchFamily="34" charset="0"/>
              </a:rPr>
              <a:t> at 888.243.3368 or email us at </a:t>
            </a:r>
            <a:r>
              <a:rPr lang="en-US" altLang="en-US" sz="2400" i="1" dirty="0">
                <a:latin typeface="Calibri" panose="020F0502020204030204" pitchFamily="34" charset="0"/>
                <a:cs typeface="Arial" panose="020B0604020202020204" pitchFamily="34" charset="0"/>
              </a:rPr>
              <a:t>membership@agd.org</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p:txBody>
      </p:sp>
      <p:pic>
        <p:nvPicPr>
          <p:cNvPr id="4" name="Picture 3" descr="A qr code with a logo&#10;&#10;Description automatically generated">
            <a:extLst>
              <a:ext uri="{FF2B5EF4-FFF2-40B4-BE49-F238E27FC236}">
                <a16:creationId xmlns:a16="http://schemas.microsoft.com/office/drawing/2014/main" id="{B20BB618-4162-A52E-B10E-AC18BA15967F}"/>
              </a:ext>
            </a:extLst>
          </p:cNvPr>
          <p:cNvPicPr>
            <a:picLocks noChangeAspect="1"/>
          </p:cNvPicPr>
          <p:nvPr/>
        </p:nvPicPr>
        <p:blipFill>
          <a:blip r:embed="rId3"/>
          <a:stretch>
            <a:fillRect/>
          </a:stretch>
        </p:blipFill>
        <p:spPr>
          <a:xfrm>
            <a:off x="6742176" y="4078224"/>
            <a:ext cx="2164080" cy="2164080"/>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a:t>
            </a:r>
            <a:r>
              <a:rPr lang="en-US" sz="2200">
                <a:latin typeface="Calibri" pitchFamily="34" charset="0"/>
              </a:rPr>
              <a:t>on LinkedIn.</a:t>
            </a:r>
            <a:endParaRPr lang="en-US" sz="2200" dirty="0">
              <a:latin typeface="Calibri" pitchFamily="34" charset="0"/>
            </a:endParaRP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250EF6D1-B0B4-53C8-A7E0-DB7B4D43E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6919" y="3719945"/>
            <a:ext cx="3278825" cy="1849582"/>
          </a:xfrm>
          <a:prstGeom prst="roundRect">
            <a:avLst>
              <a:gd name="adj" fmla="val 13942"/>
            </a:avLst>
          </a:prstGeom>
        </p:spPr>
      </p:pic>
      <p:pic>
        <p:nvPicPr>
          <p:cNvPr id="8" name="Picture 7" descr="A group of people wearing lanyards&#10;&#10;Description automatically generated">
            <a:extLst>
              <a:ext uri="{FF2B5EF4-FFF2-40B4-BE49-F238E27FC236}">
                <a16:creationId xmlns:a16="http://schemas.microsoft.com/office/drawing/2014/main" id="{BA19FFE4-4082-27CB-6EAD-C24F2959D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Formed in 1952</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Headquartered in Chicago, IL</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More than 38,000 total members </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2025</a:t>
            </a:r>
            <a:r>
              <a:rPr lang="en-US" dirty="0"/>
              <a:t>-</a:t>
            </a:r>
            <a:r>
              <a:rPr lang="en-US" dirty="0">
                <a:latin typeface="Calibri" pitchFamily="34" charset="0"/>
              </a:rPr>
              <a:t>2026 President: Marc J. Worob, DDS, FAGD</a:t>
            </a:r>
          </a:p>
        </p:txBody>
      </p:sp>
      <p:pic>
        <p:nvPicPr>
          <p:cNvPr id="3" name="Picture 2" descr="A person in a suit and tie&#10;&#10;AI-generated content may be incorrect.">
            <a:extLst>
              <a:ext uri="{FF2B5EF4-FFF2-40B4-BE49-F238E27FC236}">
                <a16:creationId xmlns:a16="http://schemas.microsoft.com/office/drawing/2014/main" id="{DF09A06A-693B-805E-BD7C-56D32196DC88}"/>
              </a:ext>
            </a:extLst>
          </p:cNvPr>
          <p:cNvPicPr>
            <a:picLocks noChangeAspect="1"/>
          </p:cNvPicPr>
          <p:nvPr/>
        </p:nvPicPr>
        <p:blipFill>
          <a:blip r:embed="rId3"/>
          <a:stretch>
            <a:fillRect/>
          </a:stretch>
        </p:blipFill>
        <p:spPr>
          <a:xfrm>
            <a:off x="6705600" y="3958590"/>
            <a:ext cx="1878330" cy="187833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resident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CE opportunities</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7" name="Picture 6">
            <a:extLst>
              <a:ext uri="{FF2B5EF4-FFF2-40B4-BE49-F238E27FC236}">
                <a16:creationId xmlns:a16="http://schemas.microsoft.com/office/drawing/2014/main" id="{97E8EC10-7E68-C55F-6991-7C920E4184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8" name="Picture 7">
            <a:extLst>
              <a:ext uri="{FF2B5EF4-FFF2-40B4-BE49-F238E27FC236}">
                <a16:creationId xmlns:a16="http://schemas.microsoft.com/office/drawing/2014/main" id="{A7FD932B-C609-4A7C-913B-15D8DEE6F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2853</Words>
  <Application>Microsoft Office PowerPoint</Application>
  <PresentationFormat>On-screen Show (4:3)</PresentationFormat>
  <Paragraphs>246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AvenirNextLTPro-Light</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24</cp:revision>
  <dcterms:created xsi:type="dcterms:W3CDTF">2017-06-12T17:05:27Z</dcterms:created>
  <dcterms:modified xsi:type="dcterms:W3CDTF">2026-02-09T16:47:42Z</dcterms:modified>
</cp:coreProperties>
</file>