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670"/>
    <a:srgbClr val="65B034"/>
    <a:srgbClr val="DF6421"/>
    <a:srgbClr val="2B22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6/12/2017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smtClean="0">
                <a:solidFill>
                  <a:srgbClr val="000000"/>
                </a:solidFill>
              </a:rPr>
              <a:t>If you want to network with fellow classmates and future colleagues, take advantage of the free registration we offer to students who attend the AGD annual meeting. The next annual meeting will take place June 18 to 21, 2015, in San Francisco,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smtClean="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smtClean="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smtClean="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smtClean="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smtClean="0">
                <a:solidFill>
                  <a:srgbClr val="000000"/>
                </a:solidFill>
              </a:rPr>
              <a:t>Grooms you as a leader</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smtClean="0">
              <a:solidFill>
                <a:srgbClr val="000000"/>
              </a:solidFill>
            </a:endParaRP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DC280D-9933-4306-AED7-EB08919FE074}"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11136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There are a lot of things the AGD can do to help you as you transition from dental school to practice and beyond. For example…</a:t>
            </a:r>
            <a:r>
              <a:rPr lang="en-US" sz="1050" i="1" dirty="0" smtClean="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smtClean="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smtClean="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smtClean="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smtClean="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smtClean="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smtClean="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smtClean="0"/>
              <a:t>Self-Instruction: The Self-Instruction program (formerly known as DART) is featured in the AGD’s bimonthly journal, </a:t>
            </a:r>
            <a:r>
              <a:rPr lang="en-US" sz="1050" i="1" dirty="0" smtClean="0"/>
              <a:t>General Dentistry</a:t>
            </a:r>
            <a:r>
              <a:rPr lang="en-US" sz="1050" dirty="0" smtClean="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smtClean="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smtClean="0"/>
              <a:t>Online learning resources: </a:t>
            </a:r>
            <a:r>
              <a:rPr lang="en-US" sz="1050" kern="0" dirty="0" smtClean="0">
                <a:cs typeface="Arial" pitchFamily="34" charset="0"/>
              </a:rPr>
              <a:t>The AGD Podcast series</a:t>
            </a:r>
            <a:r>
              <a:rPr lang="en-US" sz="1050" b="1" kern="0" dirty="0" smtClean="0">
                <a:cs typeface="Arial" pitchFamily="34" charset="0"/>
              </a:rPr>
              <a:t> </a:t>
            </a:r>
            <a:r>
              <a:rPr lang="en-US" sz="1050" kern="0" dirty="0" smtClean="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smtClean="0">
              <a:cs typeface="Arial" pitchFamily="34" charset="0"/>
            </a:endParaRPr>
          </a:p>
          <a:p>
            <a:pPr eaLnBrk="1" fontAlgn="auto" hangingPunct="1">
              <a:spcBef>
                <a:spcPts val="0"/>
              </a:spcBef>
              <a:spcAft>
                <a:spcPts val="0"/>
              </a:spcAft>
              <a:buFont typeface="Arial" charset="0"/>
              <a:buNone/>
              <a:defRPr/>
            </a:pPr>
            <a:r>
              <a:rPr lang="en-US" sz="1050" dirty="0" smtClean="0">
                <a:solidFill>
                  <a:srgbClr val="000000"/>
                </a:solidFill>
              </a:rPr>
              <a:t>At the AGD annual meeting, attendees can earn CE from </a:t>
            </a:r>
            <a:r>
              <a:rPr lang="en-US" sz="1050" dirty="0" smtClean="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June 13 to 15, 2017, in Las Vegas. For more details, visit </a:t>
            </a:r>
            <a:r>
              <a:rPr lang="en-US" sz="1050" i="1" dirty="0" smtClean="0">
                <a:cs typeface="Arial" pitchFamily="34" charset="0"/>
              </a:rPr>
              <a:t>www.agd2017.org</a:t>
            </a:r>
            <a:r>
              <a:rPr lang="en-US" sz="1050" i="1" dirty="0" smtClean="0"/>
              <a:t>.</a:t>
            </a:r>
            <a:endParaRPr lang="en-US" sz="1050" dirty="0"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As you’re deciding on what to do after graduation, check out the AGD’s online career center. Not only can you post your resume or CV for free, but you can also search available job postings and set up alerts, and look for practices to join or buy. </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If you know you’ll be starting your own practice, you can also find equipment and dental team members there, as well.</a:t>
            </a:r>
            <a:endParaRPr lang="en-US" sz="1050" dirty="0"/>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8AA9E5-81AE-47A1-9CB8-2A48AB76D7CF}"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47661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smtClean="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smtClean="0">
              <a:solidFill>
                <a:srgbClr val="000000"/>
              </a:solidFill>
            </a:endParaRPr>
          </a:p>
          <a:p>
            <a:pPr eaLnBrk="1" hangingPunct="1">
              <a:spcBef>
                <a:spcPct val="0"/>
              </a:spcBef>
            </a:pPr>
            <a:r>
              <a:rPr lang="en-US" altLang="en-US" sz="900" smtClean="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smtClean="0">
              <a:solidFill>
                <a:srgbClr val="000000"/>
              </a:solidFill>
            </a:endParaRPr>
          </a:p>
          <a:p>
            <a:pPr eaLnBrk="1" hangingPunct="1">
              <a:spcBef>
                <a:spcPct val="0"/>
              </a:spcBef>
            </a:pPr>
            <a:r>
              <a:rPr lang="en-US" altLang="en-US" sz="900" smtClean="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smtClean="0">
              <a:solidFill>
                <a:srgbClr val="000000"/>
              </a:solidFill>
            </a:endParaRPr>
          </a:p>
          <a:p>
            <a:pPr eaLnBrk="1" hangingPunct="1">
              <a:spcBef>
                <a:spcPct val="0"/>
              </a:spcBef>
            </a:pPr>
            <a:r>
              <a:rPr lang="en-US" altLang="en-US" sz="900" smtClean="0">
                <a:solidFill>
                  <a:srgbClr val="000000"/>
                </a:solidFill>
              </a:rPr>
              <a:t>As a new dentist, you’ll have to deal with a lot of insurance contracts and third-party payer issues. AGD offers members free contract analysis services through </a:t>
            </a:r>
            <a:r>
              <a:rPr lang="en-US" altLang="en-US" sz="900" i="1" smtClean="0">
                <a:solidFill>
                  <a:srgbClr val="000000"/>
                </a:solidFill>
              </a:rPr>
              <a:t>The Fine Print</a:t>
            </a:r>
            <a:r>
              <a:rPr lang="en-US" altLang="en-US" sz="900" smtClean="0">
                <a:solidFill>
                  <a:srgbClr val="000000"/>
                </a:solidFill>
              </a:rPr>
              <a:t>. AGD experts will discuss your contract with you and identify potentially harmful clauses.</a:t>
            </a:r>
          </a:p>
          <a:p>
            <a:pPr eaLnBrk="1" hangingPunct="1">
              <a:spcBef>
                <a:spcPct val="0"/>
              </a:spcBef>
            </a:pPr>
            <a:endParaRPr lang="en-US" altLang="en-US" sz="900" smtClean="0">
              <a:solidFill>
                <a:srgbClr val="000000"/>
              </a:solidFill>
            </a:endParaRPr>
          </a:p>
          <a:p>
            <a:pPr eaLnBrk="1" hangingPunct="1">
              <a:spcBef>
                <a:spcPct val="0"/>
              </a:spcBef>
            </a:pPr>
            <a:r>
              <a:rPr lang="en-US" altLang="en-US" sz="900" smtClean="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smtClean="0">
              <a:solidFill>
                <a:srgbClr val="000000"/>
              </a:solidFill>
            </a:endParaRPr>
          </a:p>
          <a:p>
            <a:pPr eaLnBrk="1" hangingPunct="1">
              <a:spcBef>
                <a:spcPct val="0"/>
              </a:spcBef>
            </a:pPr>
            <a:r>
              <a:rPr lang="en-US" altLang="en-US" sz="900" smtClean="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smtClean="0">
              <a:solidFill>
                <a:srgbClr val="000000"/>
              </a:solidFill>
            </a:endParaRPr>
          </a:p>
          <a:p>
            <a:pPr eaLnBrk="1" hangingPunct="1">
              <a:spcBef>
                <a:spcPct val="0"/>
              </a:spcBef>
            </a:pPr>
            <a:r>
              <a:rPr lang="en-US" altLang="en-US" sz="900" smtClean="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smtClean="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BD874B-97AA-42D9-9962-E939F5AC9914}"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71701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smtClean="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smtClean="0">
              <a:solidFill>
                <a:srgbClr val="000000"/>
              </a:solidFill>
            </a:endParaRPr>
          </a:p>
          <a:p>
            <a:pPr eaLnBrk="1" fontAlgn="auto" hangingPunct="1">
              <a:spcBef>
                <a:spcPts val="0"/>
              </a:spcBef>
              <a:spcAft>
                <a:spcPts val="0"/>
              </a:spcAft>
              <a:defRPr/>
            </a:pPr>
            <a:r>
              <a:rPr lang="en-US" dirty="0" smtClean="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smtClean="0">
              <a:solidFill>
                <a:srgbClr val="000000"/>
              </a:solidFill>
            </a:endParaRPr>
          </a:p>
          <a:p>
            <a:pPr marL="228600" indent="-228600" eaLnBrk="1" fontAlgn="auto" hangingPunct="1">
              <a:spcBef>
                <a:spcPts val="0"/>
              </a:spcBef>
              <a:spcAft>
                <a:spcPts val="0"/>
              </a:spcAft>
              <a:defRPr/>
            </a:pPr>
            <a:r>
              <a:rPr lang="en-US" dirty="0" smtClean="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smtClean="0">
              <a:solidFill>
                <a:srgbClr val="000000"/>
              </a:solidFill>
            </a:endParaRPr>
          </a:p>
          <a:p>
            <a:pPr eaLnBrk="1" fontAlgn="auto" hangingPunct="1">
              <a:spcBef>
                <a:spcPts val="0"/>
              </a:spcBef>
              <a:spcAft>
                <a:spcPts val="0"/>
              </a:spcAft>
              <a:defRPr/>
            </a:pPr>
            <a:r>
              <a:rPr lang="en-US" dirty="0" smtClean="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smtClean="0">
              <a:solidFill>
                <a:srgbClr val="000000"/>
              </a:solidFill>
            </a:endParaRPr>
          </a:p>
          <a:p>
            <a:pPr eaLnBrk="1" fontAlgn="auto" hangingPunct="1">
              <a:spcBef>
                <a:spcPts val="0"/>
              </a:spcBef>
              <a:spcAft>
                <a:spcPts val="0"/>
              </a:spcAft>
              <a:buFont typeface="Arial" pitchFamily="34" charset="0"/>
              <a:buNone/>
              <a:defRPr/>
            </a:pPr>
            <a:r>
              <a:rPr lang="en-US" dirty="0" smtClean="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Council/Committee Assignment: Support the goals and objectives of the AGD’s strategic plan, AGD 2010.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smtClean="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Well, student membership only costs $17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And this is just the tip of the iceberg. You can find more information about other member benefits online at </a:t>
            </a:r>
            <a:r>
              <a:rPr lang="en-US" sz="1050" i="1" dirty="0" smtClean="0">
                <a:solidFill>
                  <a:srgbClr val="000000"/>
                </a:solidFill>
              </a:rPr>
              <a:t>www.agd.org</a:t>
            </a:r>
            <a:r>
              <a:rPr lang="en-US" sz="1050" dirty="0" smtClean="0">
                <a:solidFill>
                  <a:srgbClr val="000000"/>
                </a:solidFill>
              </a:rPr>
              <a:t>.</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Use this slide to introduce the presenter(s), and include name, dental school(s), achievements, and other points of interest to engage your dental student audience.</a:t>
            </a:r>
            <a:endParaRPr lang="en-US" sz="1050" dirty="0" smtClean="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At this point, answer any questions the students might have.</a:t>
            </a:r>
            <a:endParaRPr lang="en-US" sz="1050" dirty="0"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I’ve been a member of the AGD for </a:t>
            </a:r>
            <a:r>
              <a:rPr lang="en-US" sz="1050" b="1" dirty="0" smtClean="0">
                <a:solidFill>
                  <a:srgbClr val="000000"/>
                </a:solidFill>
              </a:rPr>
              <a:t>{insert number}</a:t>
            </a:r>
            <a:r>
              <a:rPr lang="en-US" sz="1050" dirty="0" smtClean="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As a member of the AGD, you’ll get a lot of free and discounted products and services that will help you further your dental education and transition into your career. For example…</a:t>
            </a:r>
            <a:r>
              <a:rPr lang="en-US" sz="1050" i="1" dirty="0" smtClean="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In addition, the AGD Mentor Program is a great way to seek one-on-one advice and knowledge from an experienced general dentist member while you’re still in school, and career guidance as you prepare to graduate.</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If you need research or other resources for any of your classes, or you just need some reading material for in between labs, the AGD gives you free subscriptions to our peer-reviewed journal, </a:t>
            </a:r>
            <a:r>
              <a:rPr lang="en-US" sz="1050" i="1" dirty="0" smtClean="0">
                <a:solidFill>
                  <a:srgbClr val="000000"/>
                </a:solidFill>
              </a:rPr>
              <a:t>General Dentistry</a:t>
            </a:r>
            <a:r>
              <a:rPr lang="en-US" sz="1050" dirty="0" smtClean="0">
                <a:solidFill>
                  <a:srgbClr val="000000"/>
                </a:solidFill>
              </a:rPr>
              <a:t>, and to our newsmagazine, </a:t>
            </a:r>
            <a:r>
              <a:rPr lang="en-US" sz="1050" i="1" dirty="0" smtClean="0">
                <a:solidFill>
                  <a:srgbClr val="000000"/>
                </a:solidFill>
              </a:rPr>
              <a:t>AGD Impact,</a:t>
            </a:r>
            <a:r>
              <a:rPr lang="en-US" sz="1050" dirty="0" smtClean="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smtClean="0">
                <a:solidFill>
                  <a:srgbClr val="000000"/>
                </a:solidFill>
              </a:rPr>
              <a:t>The Daily Grind.</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The AGD also welcomes students to AGD2017 with a waived registration fee. Students are invited to attend lectures and capsule clinics, browse the Exhibit Hall, and more—all for FREE!</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Again, the AGD Mentor Program allows you to gain crucial career advice even before you graduate, so you can find success in your new career early on!</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smtClean="0">
                <a:solidFill>
                  <a:srgbClr val="000000"/>
                </a:solidFill>
              </a:rPr>
              <a:t>If you’re worried about transitioning from dental school to practice, the AGD has created a student and recent graduate manual, </a:t>
            </a:r>
            <a:r>
              <a:rPr lang="en-US" sz="1050" i="1" dirty="0" smtClean="0">
                <a:solidFill>
                  <a:srgbClr val="000000"/>
                </a:solidFill>
              </a:rPr>
              <a:t>You’ve Graduated, Now What? A Guide to Navigating Those First Years in the Dental Profession. </a:t>
            </a:r>
            <a:endParaRPr lang="en-US" sz="1050" dirty="0" smtClean="0">
              <a:solidFill>
                <a:srgbClr val="000000"/>
              </a:solidFill>
            </a:endParaRPr>
          </a:p>
          <a:p>
            <a:pPr eaLnBrk="1" fontAlgn="auto" hangingPunct="1">
              <a:spcBef>
                <a:spcPts val="0"/>
              </a:spcBef>
              <a:spcAft>
                <a:spcPts val="0"/>
              </a:spcAft>
              <a:defRPr/>
            </a:pPr>
            <a:endParaRPr lang="en-US" sz="1050" dirty="0" smtClean="0">
              <a:solidFill>
                <a:srgbClr val="000000"/>
              </a:solidFill>
            </a:endParaRPr>
          </a:p>
          <a:p>
            <a:pPr eaLnBrk="1" fontAlgn="auto" hangingPunct="1">
              <a:spcBef>
                <a:spcPts val="0"/>
              </a:spcBef>
              <a:spcAft>
                <a:spcPts val="0"/>
              </a:spcAft>
              <a:defRPr/>
            </a:pPr>
            <a:r>
              <a:rPr lang="en-US" sz="1050" dirty="0" smtClean="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smtClean="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smtClean="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smtClean="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smtClean="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smtClean="0">
                <a:solidFill>
                  <a:srgbClr val="000000"/>
                </a:solidFill>
              </a:rPr>
              <a:t>Student members can download the manual for FREE from </a:t>
            </a:r>
            <a:r>
              <a:rPr lang="en-US" sz="1050" i="1" dirty="0" smtClean="0">
                <a:solidFill>
                  <a:srgbClr val="000000"/>
                </a:solidFill>
                <a:effectLst>
                  <a:outerShdw blurRad="38100" dist="38100" dir="2700000" algn="tl">
                    <a:srgbClr val="C0C0C0"/>
                  </a:outerShdw>
                </a:effectLst>
              </a:rPr>
              <a:t>www.agd.org/students/career/manual.asp</a:t>
            </a:r>
            <a:r>
              <a:rPr lang="en-US" sz="1050" i="1" dirty="0" smtClean="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6/12/2017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8338"/>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of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smtClean="0">
                <a:latin typeface="Calibri" pitchFamily="34" charset="0"/>
                <a:cs typeface="Arial" charset="0"/>
              </a:rPr>
              <a:t>Manual available for download from </a:t>
            </a:r>
            <a:r>
              <a:rPr lang="en-US" sz="2600" i="1" dirty="0">
                <a:latin typeface="Calibri" pitchFamily="34" charset="0"/>
                <a:cs typeface="Arial" charset="0"/>
              </a:rPr>
              <a:t>the AGD </a:t>
            </a:r>
            <a:r>
              <a:rPr lang="en-US" sz="2600" i="1" dirty="0" smtClean="0">
                <a:latin typeface="Calibri" pitchFamily="34" charset="0"/>
                <a:cs typeface="Arial" charset="0"/>
              </a:rPr>
              <a:t>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i="1" dirty="0">
                <a:latin typeface="Calibri" pitchFamily="34" charset="0"/>
              </a:rPr>
              <a:t>Created by the AGD in partnership with Dentist’s Advantage and the AGD Foundation. </a:t>
            </a:r>
            <a:endParaRPr lang="en-US" sz="1400" dirty="0">
              <a:latin typeface="Calibri" pitchFamily="34" charset="0"/>
            </a:endParaRP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algn="ctr" fontAlgn="auto">
              <a:spcAft>
                <a:spcPts val="0"/>
              </a:spcAft>
              <a:defRPr/>
            </a:pPr>
            <a:r>
              <a:rPr lang="en-US" sz="5200" b="1">
                <a:solidFill>
                  <a:schemeClr val="bg1"/>
                </a:solidFill>
                <a:effectLst>
                  <a:outerShdw blurRad="38100" dist="38100" dir="2700000" algn="tl">
                    <a:srgbClr val="000000">
                      <a:alpha val="43137"/>
                    </a:srgbClr>
                  </a:outerShdw>
                </a:effectLst>
                <a:latin typeface="Calibri" pitchFamily="34" charset="0"/>
                <a:ea typeface="+mj-ea"/>
                <a:cs typeface="+mj-cs"/>
              </a:rPr>
              <a:t>Networking Opportunities</a:t>
            </a:r>
            <a:endParaRPr lang="en-US" sz="5200" b="1" dirty="0">
              <a:solidFill>
                <a:schemeClr val="bg1"/>
              </a:solidFill>
              <a:effectLst>
                <a:outerShdw blurRad="38100" dist="38100" dir="2700000" algn="tl">
                  <a:srgbClr val="000000">
                    <a:alpha val="43137"/>
                  </a:srgbClr>
                </a:outerShdw>
              </a:effectLst>
              <a:latin typeface="Calibri" pitchFamily="34" charset="0"/>
              <a:ea typeface="+mj-ea"/>
              <a:cs typeface="+mj-cs"/>
            </a:endParaRP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FREE registration to </a:t>
            </a:r>
            <a:r>
              <a:rPr lang="en-US" altLang="en-US" sz="2600" b="1" dirty="0" smtClean="0">
                <a:latin typeface="Calibri" panose="020F0502020204030204" pitchFamily="34" charset="0"/>
              </a:rPr>
              <a:t>AGD 2016, AGD’s annual </a:t>
            </a:r>
            <a:r>
              <a:rPr lang="en-US" altLang="en-US" sz="2600" b="1" dirty="0">
                <a:latin typeface="Calibri" panose="020F0502020204030204" pitchFamily="34" charset="0"/>
              </a:rPr>
              <a:t>meeting</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FellowTrack program</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Lunch &amp; Learns</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ASDA meetings &amp; events</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social media pages</a:t>
            </a:r>
          </a:p>
          <a:p>
            <a:pPr eaLnBrk="1" hangingPunct="1">
              <a:buFont typeface="Arial" panose="020B0604020202020204" pitchFamily="34" charset="0"/>
              <a:buChar char="•"/>
            </a:pPr>
            <a:r>
              <a:rPr lang="en-US" altLang="en-US" sz="2600" b="1" dirty="0">
                <a:latin typeface="Calibri" panose="020F0502020204030204" pitchFamily="34" charset="0"/>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0607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79120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200" kern="0" dirty="0" smtClean="0">
                <a:latin typeface="Calibri" pitchFamily="34" charset="0"/>
                <a:cs typeface="Arial" pitchFamily="34" charset="0"/>
              </a:rPr>
              <a:t>     - </a:t>
            </a:r>
            <a:r>
              <a:rPr lang="en-US" sz="2200" kern="0" dirty="0">
                <a:latin typeface="Calibri" pitchFamily="34" charset="0"/>
                <a:cs typeface="Arial" pitchFamily="34" charset="0"/>
              </a:rPr>
              <a:t>AGD CE Directory</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sz="2000"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smtClean="0">
                <a:latin typeface="Calibri" pitchFamily="34" charset="0"/>
                <a:cs typeface="Arial" pitchFamily="34" charset="0"/>
              </a:rPr>
              <a:t>AGD2017</a:t>
            </a:r>
          </a:p>
          <a:p>
            <a:pPr marL="347472" indent="-347472" eaLnBrk="0" fontAlgn="auto" hangingPunct="0">
              <a:spcBef>
                <a:spcPts val="0"/>
              </a:spcBef>
              <a:spcAft>
                <a:spcPts val="0"/>
              </a:spcAft>
              <a:defRPr/>
            </a:pPr>
            <a:r>
              <a:rPr lang="en-US" sz="2200" kern="0" dirty="0" smtClean="0">
                <a:latin typeface="Calibri" pitchFamily="34" charset="0"/>
                <a:cs typeface="Arial" pitchFamily="34" charset="0"/>
              </a:rPr>
              <a:t>      - AGD’s annual meeting</a:t>
            </a:r>
          </a:p>
          <a:p>
            <a:pPr marL="347472" indent="-347472" eaLnBrk="0" fontAlgn="auto" hangingPunct="0">
              <a:spcBef>
                <a:spcPts val="0"/>
              </a:spcBef>
              <a:spcAft>
                <a:spcPts val="0"/>
              </a:spcAft>
              <a:defRPr/>
            </a:pPr>
            <a:r>
              <a:rPr lang="en-US" sz="2200" kern="0" dirty="0" smtClean="0">
                <a:latin typeface="Calibri" pitchFamily="34" charset="0"/>
                <a:cs typeface="Arial" pitchFamily="34" charset="0"/>
              </a:rPr>
              <a:t>      - July 13 to 15, 2016, in Las Vegas</a:t>
            </a:r>
          </a:p>
          <a:p>
            <a:pPr marL="347472" indent="-347472" eaLnBrk="0" fontAlgn="auto" hangingPunct="0">
              <a:spcBef>
                <a:spcPts val="0"/>
              </a:spcBef>
              <a:spcAft>
                <a:spcPts val="0"/>
              </a:spcAft>
              <a:defRPr/>
            </a:pPr>
            <a:r>
              <a:rPr lang="en-US" sz="2200" kern="0" dirty="0" smtClean="0">
                <a:latin typeface="Calibri" pitchFamily="34" charset="0"/>
                <a:cs typeface="Arial" pitchFamily="34" charset="0"/>
              </a:rPr>
              <a:t>      </a:t>
            </a:r>
            <a:r>
              <a:rPr lang="en-US" sz="2200" kern="0" dirty="0">
                <a:latin typeface="Calibri" pitchFamily="34" charset="0"/>
                <a:cs typeface="Arial" pitchFamily="34" charset="0"/>
              </a:rPr>
              <a:t>- CE, exhibitors, and social events</a:t>
            </a:r>
          </a:p>
          <a:p>
            <a:pPr marL="485775" indent="-504825" eaLnBrk="0" fontAlgn="auto" hangingPunct="0">
              <a:spcBef>
                <a:spcPts val="0"/>
              </a:spcBef>
              <a:spcAft>
                <a:spcPts val="0"/>
              </a:spcAft>
              <a:defRPr/>
            </a:pPr>
            <a:r>
              <a:rPr lang="en-US" sz="2200" i="1" dirty="0">
                <a:latin typeface="Calibri" pitchFamily="34" charset="0"/>
                <a:cs typeface="Arial" pitchFamily="34" charset="0"/>
              </a:rPr>
              <a:t>      </a:t>
            </a:r>
            <a:r>
              <a:rPr lang="en-US" sz="2200" dirty="0">
                <a:latin typeface="Calibri" pitchFamily="34" charset="0"/>
                <a:cs typeface="Arial" pitchFamily="34" charset="0"/>
              </a:rPr>
              <a:t>- </a:t>
            </a:r>
            <a:r>
              <a:rPr lang="en-US" sz="2200" i="1" dirty="0" smtClean="0">
                <a:latin typeface="Calibri" pitchFamily="34" charset="0"/>
                <a:cs typeface="Arial" pitchFamily="34" charset="0"/>
              </a:rPr>
              <a:t>www.agd2017.org</a:t>
            </a:r>
            <a:endParaRPr lang="en-US" sz="2200" kern="0" dirty="0">
              <a:latin typeface="Calibri" pitchFamily="34" charset="0"/>
              <a:cs typeface="Arial" pitchFamily="34" charset="0"/>
            </a:endParaRPr>
          </a:p>
        </p:txBody>
      </p:sp>
      <p:pic>
        <p:nvPicPr>
          <p:cNvPr id="7" name="Picture 6" descr="iStock_000003146470Large.jpg"/>
          <p:cNvPicPr>
            <a:picLocks noChangeAspect="1"/>
          </p:cNvPicPr>
          <p:nvPr/>
        </p:nvPicPr>
        <p:blipFill>
          <a:blip r:embed="rId3" cstate="screen"/>
          <a:stretch>
            <a:fillRect/>
          </a:stretch>
        </p:blipFill>
        <p:spPr>
          <a:xfrm>
            <a:off x="6324600" y="1600200"/>
            <a:ext cx="2011013" cy="13466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10" name="Picture 9" descr="iStock_000003146470Large.jpg"/>
          <p:cNvPicPr>
            <a:picLocks noChangeAspect="1"/>
          </p:cNvPicPr>
          <p:nvPr/>
        </p:nvPicPr>
        <p:blipFill>
          <a:blip r:embed="rId4" cstate="screen"/>
          <a:stretch>
            <a:fillRect/>
          </a:stretch>
        </p:blipFill>
        <p:spPr>
          <a:xfrm>
            <a:off x="6448765" y="3230882"/>
            <a:ext cx="2009435" cy="134111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AGD Career Center</a:t>
            </a:r>
          </a:p>
        </p:txBody>
      </p:sp>
      <p:sp>
        <p:nvSpPr>
          <p:cNvPr id="14339" name="Content Placeholder 4"/>
          <p:cNvSpPr txBox="1">
            <a:spLocks/>
          </p:cNvSpPr>
          <p:nvPr/>
        </p:nvSpPr>
        <p:spPr bwMode="auto">
          <a:xfrm>
            <a:off x="457200" y="25146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Join a practice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Buy a practice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Purchase office equipment</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Hire dental team members</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Post your resume or CV for FREE</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Set up job alerts</a:t>
            </a:r>
            <a:endParaRPr lang="en-US" altLang="en-US" sz="2600" b="1">
              <a:latin typeface="Calibri" panose="020F0502020204030204" pitchFamily="34" charset="0"/>
            </a:endParaRPr>
          </a:p>
        </p:txBody>
      </p:sp>
      <p:pic>
        <p:nvPicPr>
          <p:cNvPr id="4" name="Picture 3" descr="iStock_000003146470Large.jpg"/>
          <p:cNvPicPr>
            <a:picLocks noChangeAspect="1"/>
          </p:cNvPicPr>
          <p:nvPr/>
        </p:nvPicPr>
        <p:blipFill>
          <a:blip r:embed="rId3"/>
          <a:stretch>
            <a:fillRect/>
          </a:stretch>
        </p:blipFill>
        <p:spPr>
          <a:xfrm>
            <a:off x="1764525" y="1524000"/>
            <a:ext cx="5626873" cy="72139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46032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print"/>
          <a:stretch>
            <a:fillRect/>
          </a:stretch>
        </p:blipFill>
        <p:spPr>
          <a:xfrm>
            <a:off x="5943600" y="3886200"/>
            <a:ext cx="1455419" cy="190500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FREE Practice Assistance*</a:t>
            </a:r>
          </a:p>
        </p:txBody>
      </p:sp>
      <p:sp>
        <p:nvSpPr>
          <p:cNvPr id="4" name="Content Placeholder 2"/>
          <p:cNvSpPr txBox="1">
            <a:spLocks/>
          </p:cNvSpPr>
          <p:nvPr/>
        </p:nvSpPr>
        <p:spPr bwMode="auto">
          <a:xfrm>
            <a:off x="457200" y="1524000"/>
            <a:ext cx="7467600" cy="5105400"/>
          </a:xfrm>
          <a:prstGeom prst="rect">
            <a:avLst/>
          </a:prstGeom>
          <a:noFill/>
          <a:ln w="9525">
            <a:noFill/>
            <a:miter lim="800000"/>
            <a:headEnd/>
            <a:tailEnd/>
          </a:ln>
        </p:spPr>
        <p:txBody>
          <a:bodyPr/>
          <a:lstStyle/>
          <a:p>
            <a:pPr marL="342900" indent="-342900">
              <a:buFont typeface="Arial" charset="0"/>
              <a:buChar char="•"/>
              <a:defRPr/>
            </a:pPr>
            <a:r>
              <a:rPr lang="en-US" sz="2600" b="1" dirty="0">
                <a:latin typeface="Calibri" pitchFamily="34" charset="0"/>
              </a:rPr>
              <a:t>Contract Analysis</a:t>
            </a:r>
          </a:p>
          <a:p>
            <a:pPr marL="346075" lvl="1" indent="-346075">
              <a:defRPr/>
            </a:pPr>
            <a:r>
              <a:rPr lang="en-US" sz="2200" dirty="0">
                <a:latin typeface="Calibri" pitchFamily="34" charset="0"/>
              </a:rPr>
              <a:t>      - PPO and other insurance contracts</a:t>
            </a:r>
          </a:p>
          <a:p>
            <a:pPr marL="346075" lvl="1" indent="-346075">
              <a:spcAft>
                <a:spcPts val="1800"/>
              </a:spcAft>
              <a:defRPr/>
            </a:pPr>
            <a:r>
              <a:rPr lang="en-US" sz="2200" dirty="0">
                <a:latin typeface="Calibri" pitchFamily="34" charset="0"/>
              </a:rPr>
              <a:t>      - NEW! DSO and other management contracts</a:t>
            </a:r>
          </a:p>
          <a:p>
            <a:pPr marL="342900" indent="-342900">
              <a:spcAft>
                <a:spcPts val="1800"/>
              </a:spcAft>
              <a:buFont typeface="Arial" charset="0"/>
              <a:buChar char="•"/>
              <a:defRPr/>
            </a:pPr>
            <a:r>
              <a:rPr lang="en-US" sz="2600" b="1" dirty="0">
                <a:latin typeface="Calibri" pitchFamily="34" charset="0"/>
                <a:cs typeface="Arial" charset="0"/>
              </a:rPr>
              <a:t>Dental Insurance Claims Assistance</a:t>
            </a:r>
          </a:p>
          <a:p>
            <a:pPr marL="342900" indent="-342900">
              <a:spcAft>
                <a:spcPts val="0"/>
              </a:spcAft>
              <a:buFont typeface="Arial" charset="0"/>
              <a:buChar char="•"/>
              <a:defRPr/>
            </a:pPr>
            <a:r>
              <a:rPr lang="en-US" sz="2600" b="1" dirty="0">
                <a:latin typeface="Calibri" pitchFamily="34" charset="0"/>
                <a:cs typeface="Arial" charset="0"/>
              </a:rPr>
              <a:t>Online Library of Common Practice Documents</a:t>
            </a:r>
          </a:p>
          <a:p>
            <a:pPr marL="342900" indent="-342900">
              <a:spcAft>
                <a:spcPts val="0"/>
              </a:spcAft>
              <a:buFont typeface="Arial" charset="0"/>
              <a:buChar char="•"/>
              <a:defRPr/>
            </a:pPr>
            <a:r>
              <a:rPr lang="en-US" sz="2200" dirty="0">
                <a:latin typeface="Calibri" pitchFamily="34" charset="0"/>
                <a:cs typeface="Arial" charset="0"/>
              </a:rPr>
              <a:t>- Patient consent forms</a:t>
            </a:r>
          </a:p>
          <a:p>
            <a:pPr marL="342900" indent="-342900">
              <a:spcAft>
                <a:spcPts val="0"/>
              </a:spcAft>
              <a:buFont typeface="Arial" charset="0"/>
              <a:buChar char="•"/>
              <a:defRPr/>
            </a:pPr>
            <a:r>
              <a:rPr lang="en-US" sz="2200" dirty="0">
                <a:latin typeface="Calibri" pitchFamily="34" charset="0"/>
                <a:cs typeface="Arial" charset="0"/>
              </a:rPr>
              <a:t>- Employee forms</a:t>
            </a:r>
          </a:p>
          <a:p>
            <a:pPr marL="342900" indent="-342900">
              <a:spcAft>
                <a:spcPts val="1800"/>
              </a:spcAft>
              <a:buFont typeface="Arial" charset="0"/>
              <a:buChar char="•"/>
              <a:defRPr/>
            </a:pPr>
            <a:r>
              <a:rPr lang="en-US" sz="2200" dirty="0">
                <a:latin typeface="Calibri" pitchFamily="34" charset="0"/>
                <a:cs typeface="Arial" charset="0"/>
              </a:rPr>
              <a:t>- Practice policy forms</a:t>
            </a:r>
          </a:p>
          <a:p>
            <a:pPr marL="342900" indent="-342900">
              <a:spcAft>
                <a:spcPts val="1800"/>
              </a:spcAft>
              <a:buFont typeface="Arial" charset="0"/>
              <a:buChar char="•"/>
              <a:defRPr/>
            </a:pPr>
            <a:r>
              <a:rPr lang="en-US" sz="2600" b="1" dirty="0">
                <a:latin typeface="Calibri" pitchFamily="34" charset="0"/>
                <a:cs typeface="Arial" charset="0"/>
              </a:rPr>
              <a:t>And More …</a:t>
            </a:r>
          </a:p>
          <a:p>
            <a:pPr marL="173038" indent="-173038">
              <a:spcAft>
                <a:spcPts val="1800"/>
              </a:spcAft>
              <a:defRPr/>
            </a:pPr>
            <a:r>
              <a:rPr lang="en-US" i="1" dirty="0">
                <a:latin typeface="Calibri" pitchFamily="34" charset="0"/>
                <a:cs typeface="Arial" charset="0"/>
              </a:rPr>
              <a:t>* These services do not constitute legal assistance and do not replace consulting with your own attorney, which is always recommended.</a:t>
            </a:r>
          </a:p>
        </p:txBody>
      </p:sp>
    </p:spTree>
    <p:extLst>
      <p:ext uri="{BB962C8B-B14F-4D97-AF65-F5344CB8AC3E}">
        <p14:creationId xmlns:p14="http://schemas.microsoft.com/office/powerpoint/2010/main" val="65469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a:latin typeface="Calibri" panose="020F0502020204030204" pitchFamily="34" charset="0"/>
              </a:rPr>
              <a:t>Hot Issues</a:t>
            </a:r>
          </a:p>
          <a:p>
            <a:pPr lvl="1" eaLnBrk="1" hangingPunct="1"/>
            <a:r>
              <a:rPr lang="en-US" altLang="en-US" sz="2200">
                <a:latin typeface="Calibri" panose="020F0502020204030204" pitchFamily="34" charset="0"/>
              </a:rPr>
              <a:t>      - Monitoring</a:t>
            </a:r>
          </a:p>
          <a:p>
            <a:pPr lvl="1" eaLnBrk="1" hangingPunct="1">
              <a:spcAft>
                <a:spcPts val="1800"/>
              </a:spcAft>
            </a:pPr>
            <a:r>
              <a:rPr lang="en-US" altLang="en-US" sz="2200">
                <a:latin typeface="Calibri" panose="020F0502020204030204" pitchFamily="34" charset="0"/>
              </a:rPr>
              <a:t>      - Action alerts</a:t>
            </a:r>
          </a:p>
          <a:p>
            <a:pPr eaLnBrk="1" hangingPunct="1">
              <a:buFont typeface="Arial" panose="020B0604020202020204" pitchFamily="34" charset="0"/>
              <a:buChar char="•"/>
            </a:pPr>
            <a:r>
              <a:rPr lang="en-US" altLang="en-US" sz="2600" b="1">
                <a:latin typeface="Calibri" panose="020F0502020204030204" pitchFamily="34" charset="0"/>
              </a:rPr>
              <a:t>Government Relations</a:t>
            </a:r>
          </a:p>
          <a:p>
            <a:pPr eaLnBrk="1" hangingPunct="1"/>
            <a:r>
              <a:rPr lang="en-US" altLang="en-US" sz="2200">
                <a:latin typeface="Calibri" panose="020F0502020204030204" pitchFamily="34" charset="0"/>
              </a:rPr>
              <a:t>      - State &amp; national legislation</a:t>
            </a:r>
          </a:p>
          <a:p>
            <a:pPr eaLnBrk="1" hangingPunct="1"/>
            <a:r>
              <a:rPr lang="en-US" altLang="en-US" sz="2200">
                <a:latin typeface="Calibri" panose="020F0502020204030204" pitchFamily="34" charset="0"/>
              </a:rPr>
              <a:t>      - Annual Government Relations Conference</a:t>
            </a:r>
          </a:p>
          <a:p>
            <a:pPr eaLnBrk="1" hangingPunct="1">
              <a:spcAft>
                <a:spcPts val="1800"/>
              </a:spcAft>
            </a:pPr>
            <a:r>
              <a:rPr lang="en-US" altLang="en-US" sz="2200">
                <a:latin typeface="Calibri" panose="020F0502020204030204" pitchFamily="34" charset="0"/>
              </a:rPr>
              <a:t>      - Contact with lawmakers</a:t>
            </a:r>
          </a:p>
          <a:p>
            <a:pPr eaLnBrk="1" hangingPunct="1">
              <a:buFont typeface="Arial" panose="020B0604020202020204" pitchFamily="34" charset="0"/>
              <a:buChar char="•"/>
            </a:pPr>
            <a:r>
              <a:rPr lang="en-US" altLang="en-US" sz="2600" b="1">
                <a:latin typeface="Calibri" panose="020F0502020204030204" pitchFamily="34" charset="0"/>
              </a:rPr>
              <a:t>Professional Relations</a:t>
            </a:r>
          </a:p>
          <a:p>
            <a:pPr eaLnBrk="1" hangingPunct="1"/>
            <a:r>
              <a:rPr lang="en-US" altLang="en-US" sz="2200">
                <a:latin typeface="Calibri" panose="020F0502020204030204" pitchFamily="34" charset="0"/>
              </a:rPr>
              <a:t>      - ADA</a:t>
            </a:r>
          </a:p>
          <a:p>
            <a:pPr eaLnBrk="1" hangingPunct="1">
              <a:spcAft>
                <a:spcPts val="1800"/>
              </a:spcAft>
            </a:pPr>
            <a:r>
              <a:rPr lang="en-US" altLang="en-US" sz="220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a:latin typeface="Calibri" panose="020F0502020204030204" pitchFamily="34" charset="0"/>
              </a:rPr>
              <a:t>Public Relations</a:t>
            </a:r>
          </a:p>
        </p:txBody>
      </p:sp>
      <p:pic>
        <p:nvPicPr>
          <p:cNvPr id="4" name="Picture 3" descr="iStock_000003146470Large.jpg"/>
          <p:cNvPicPr>
            <a:picLocks noChangeAspect="1"/>
          </p:cNvPicPr>
          <p:nvPr/>
        </p:nvPicPr>
        <p:blipFill>
          <a:blip r:embed="rId3" cstate="screen"/>
          <a:stretch>
            <a:fillRect/>
          </a:stretch>
        </p:blipFill>
        <p:spPr>
          <a:xfrm>
            <a:off x="4415107" y="1447800"/>
            <a:ext cx="2335225" cy="166280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029200" y="4201594"/>
            <a:ext cx="2336621" cy="158799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324600" y="2872922"/>
            <a:ext cx="2336621" cy="155576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pic>
        <p:nvPicPr>
          <p:cNvPr id="3" name="Content Placeholder 3" descr="iStock_000003146470Large.jpg"/>
          <p:cNvPicPr>
            <a:picLocks noChangeAspect="1"/>
          </p:cNvPicPr>
          <p:nvPr/>
        </p:nvPicPr>
        <p:blipFill>
          <a:blip r:embed="rId3" cstate="print"/>
          <a:stretch>
            <a:fillRect/>
          </a:stretch>
        </p:blipFill>
        <p:spPr>
          <a:xfrm>
            <a:off x="6096000" y="1390857"/>
            <a:ext cx="2493148" cy="1655896"/>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4" name="Content Placeholder 3" descr="iStock_000003146470Large.jpg"/>
          <p:cNvPicPr>
            <a:picLocks noChangeAspect="1"/>
          </p:cNvPicPr>
          <p:nvPr/>
        </p:nvPicPr>
        <p:blipFill>
          <a:blip r:embed="rId4" cstate="print"/>
          <a:stretch>
            <a:fillRect/>
          </a:stretch>
        </p:blipFill>
        <p:spPr>
          <a:xfrm>
            <a:off x="6038303" y="3506446"/>
            <a:ext cx="2494220" cy="165660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Content Placeholder 3" descr="iStock_000003146470Large.jpg"/>
          <p:cNvPicPr>
            <a:picLocks noChangeAspect="1"/>
          </p:cNvPicPr>
          <p:nvPr/>
        </p:nvPicPr>
        <p:blipFill>
          <a:blip r:embed="rId5" cstate="print"/>
          <a:stretch>
            <a:fillRect/>
          </a:stretch>
        </p:blipFill>
        <p:spPr>
          <a:xfrm>
            <a:off x="4572000" y="2577931"/>
            <a:ext cx="2084482" cy="13844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spTree>
    <p:extLst>
      <p:ext uri="{BB962C8B-B14F-4D97-AF65-F5344CB8AC3E}">
        <p14:creationId xmlns:p14="http://schemas.microsoft.com/office/powerpoint/2010/main" val="3574519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pic>
        <p:nvPicPr>
          <p:cNvPr id="3" name="Content Placeholder 3" descr="iStock_000003146470Large.jpg"/>
          <p:cNvPicPr>
            <a:picLocks noChangeAspect="1"/>
          </p:cNvPicPr>
          <p:nvPr/>
        </p:nvPicPr>
        <p:blipFill>
          <a:blip r:embed="rId3"/>
          <a:stretch>
            <a:fillRect/>
          </a:stretch>
        </p:blipFill>
        <p:spPr>
          <a:xfrm>
            <a:off x="4055807" y="1753939"/>
            <a:ext cx="2954592" cy="1978522"/>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4" name="Content Placeholder 3" descr="iStock_000003146470Large.jpg"/>
          <p:cNvPicPr>
            <a:picLocks noChangeAspect="1"/>
          </p:cNvPicPr>
          <p:nvPr/>
        </p:nvPicPr>
        <p:blipFill>
          <a:blip r:embed="rId4" cstate="screen"/>
          <a:stretch>
            <a:fillRect/>
          </a:stretch>
        </p:blipFill>
        <p:spPr>
          <a:xfrm>
            <a:off x="5928540" y="3221298"/>
            <a:ext cx="2071554" cy="18079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spTree>
    <p:extLst>
      <p:ext uri="{BB962C8B-B14F-4D97-AF65-F5344CB8AC3E}">
        <p14:creationId xmlns:p14="http://schemas.microsoft.com/office/powerpoint/2010/main" val="172925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762000"/>
            <a:ext cx="8382000" cy="841375"/>
          </a:xfrm>
        </p:spPr>
        <p:txBody>
          <a:bodyPr rtlCol="0">
            <a:normAutofit/>
          </a:bodyPr>
          <a:lstStyle/>
          <a:p>
            <a:pPr eaLnBrk="1" fontAlgn="auto" hangingPunct="1">
              <a:spcAft>
                <a:spcPts val="0"/>
              </a:spcAft>
              <a:defRPr/>
            </a:pPr>
            <a:r>
              <a:rPr lang="en-US" b="1" dirty="0" smtClean="0">
                <a:solidFill>
                  <a:schemeClr val="bg1"/>
                </a:solidFill>
                <a:effectLst>
                  <a:outerShdw blurRad="38100" dist="38100" dir="2700000" algn="tl">
                    <a:srgbClr val="000000">
                      <a:alpha val="43137"/>
                    </a:srgbClr>
                  </a:outerShdw>
                </a:effectLst>
              </a:rPr>
              <a:t>The Academy of General Dentistry</a:t>
            </a:r>
            <a:endParaRPr lang="en-US" b="1" dirty="0">
              <a:solidFill>
                <a:schemeClr val="bg1"/>
              </a:solidFill>
              <a:effectLst>
                <a:outerShdw blurRad="38100" dist="38100" dir="2700000" algn="tl">
                  <a:srgbClr val="000000">
                    <a:alpha val="43137"/>
                  </a:srgbClr>
                </a:outerShdw>
              </a:effectLst>
            </a:endParaRP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smtClean="0">
                <a:solidFill>
                  <a:schemeClr val="tx1"/>
                </a:solidFill>
                <a:effectLst>
                  <a:outerShdw blurRad="38100" dist="38100" dir="2700000" algn="tl">
                    <a:srgbClr val="000000">
                      <a:alpha val="43137"/>
                    </a:srgbClr>
                  </a:outerShdw>
                </a:effectLst>
              </a:rPr>
              <a:t>Your Voice for Excellence through Education and Advocacy</a:t>
            </a:r>
            <a:endParaRPr lang="en-US" sz="3600" b="1" dirty="0">
              <a:solidFill>
                <a:schemeClr val="tx1"/>
              </a:solidFill>
              <a:effectLst>
                <a:outerShdw blurRad="38100" dist="38100" dir="2700000" algn="tl">
                  <a:srgbClr val="000000">
                    <a:alpha val="43137"/>
                  </a:srgbClr>
                </a:outerShdw>
              </a:effectLst>
            </a:endParaRP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990600" y="14478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$17.</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rates</a:t>
            </a:r>
            <a:r>
              <a:rPr lang="en-US" altLang="en-US" sz="2400" dirty="0">
                <a:latin typeface="Calibri" panose="020F0502020204030204" pitchFamily="34" charset="0"/>
                <a:cs typeface="Arial" panose="020B0604020202020204" pitchFamily="34" charset="0"/>
              </a:rPr>
              <a:t> for four years following graduation.</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i="1" dirty="0">
                <a:latin typeface="Calibri" panose="020F0502020204030204" pitchFamily="34" charset="0"/>
                <a:cs typeface="Arial" panose="020B0604020202020204" pitchFamily="34" charset="0"/>
              </a:rPr>
              <a:t>www.agd.org/JOIN</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Contact the AGD Membership Services Center</a:t>
            </a:r>
            <a:r>
              <a:rPr lang="en-US" altLang="en-US" sz="2400" dirty="0">
                <a:latin typeface="Calibri" panose="020F0502020204030204" pitchFamily="34" charset="0"/>
                <a:cs typeface="Arial" panose="020B0604020202020204" pitchFamily="34" charset="0"/>
              </a:rPr>
              <a:t> at 888.AGD.DENT (888.243.3368) or email us at </a:t>
            </a:r>
            <a:r>
              <a:rPr lang="en-US" altLang="en-US" sz="2400" i="1" dirty="0">
                <a:latin typeface="Calibri" panose="020F0502020204030204" pitchFamily="34" charset="0"/>
                <a:cs typeface="Arial" panose="020B0604020202020204" pitchFamily="34" charset="0"/>
              </a:rPr>
              <a:t>membership@agd.org</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9135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a:t>
            </a:r>
            <a:r>
              <a:rPr lang="en-US" sz="2200" dirty="0" smtClean="0">
                <a:latin typeface="Calibri" pitchFamily="34" charset="0"/>
              </a:rPr>
              <a:t>Instagram and Twitter</a:t>
            </a:r>
            <a:r>
              <a:rPr lang="en-US" sz="2200" dirty="0">
                <a:latin typeface="Calibri" pitchFamily="34" charset="0"/>
              </a:rPr>
              <a:t>, </a:t>
            </a:r>
            <a:r>
              <a:rPr lang="en-US" sz="2200" dirty="0" smtClean="0">
                <a:latin typeface="Calibri" pitchFamily="34" charset="0"/>
              </a:rPr>
              <a:t>and connect </a:t>
            </a:r>
            <a:r>
              <a:rPr lang="en-US" sz="2200" dirty="0">
                <a:latin typeface="Calibri" pitchFamily="34" charset="0"/>
              </a:rPr>
              <a:t>with us </a:t>
            </a:r>
            <a:r>
              <a:rPr lang="en-US" sz="2200">
                <a:latin typeface="Calibri" pitchFamily="34" charset="0"/>
              </a:rPr>
              <a:t>on </a:t>
            </a:r>
            <a:r>
              <a:rPr lang="en-US" sz="2200" smtClean="0">
                <a:latin typeface="Calibri" pitchFamily="34" charset="0"/>
              </a:rPr>
              <a:t>LinkedIn.</a:t>
            </a:r>
            <a:endParaRPr lang="en-US" sz="2200" dirty="0">
              <a:latin typeface="Calibri" pitchFamily="34" charset="0"/>
            </a:endParaRP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4" name="Picture 3" descr="Picture 299.JPG"/>
          <p:cNvPicPr>
            <a:picLocks noChangeAspect="1"/>
          </p:cNvPicPr>
          <p:nvPr/>
        </p:nvPicPr>
        <p:blipFill>
          <a:blip r:embed="rId3" cstate="print"/>
          <a:stretch>
            <a:fillRect/>
          </a:stretch>
        </p:blipFill>
        <p:spPr>
          <a:xfrm>
            <a:off x="5337048" y="4490864"/>
            <a:ext cx="2130552" cy="1420368"/>
          </a:xfrm>
          <a:prstGeom prst="roundRect">
            <a:avLst>
              <a:gd name="adj" fmla="val 13942"/>
            </a:avLst>
          </a:prstGeom>
        </p:spPr>
      </p:pic>
      <p:pic>
        <p:nvPicPr>
          <p:cNvPr id="5" name="Picture 4" descr="Picture 299.JPG"/>
          <p:cNvPicPr>
            <a:picLocks noChangeAspect="1"/>
          </p:cNvPicPr>
          <p:nvPr/>
        </p:nvPicPr>
        <p:blipFill>
          <a:blip r:embed="rId4" cstate="print"/>
          <a:stretch>
            <a:fillRect/>
          </a:stretch>
        </p:blipFill>
        <p:spPr>
          <a:xfrm>
            <a:off x="5337048" y="2895600"/>
            <a:ext cx="2130552" cy="1597707"/>
          </a:xfrm>
          <a:prstGeom prst="roundRect">
            <a:avLst>
              <a:gd name="adj" fmla="val 13942"/>
            </a:avLst>
          </a:prstGeom>
        </p:spPr>
      </p:pic>
      <p:pic>
        <p:nvPicPr>
          <p:cNvPr id="6" name="Picture 5" descr="Picture 299.JPG"/>
          <p:cNvPicPr>
            <a:picLocks noChangeAspect="1"/>
          </p:cNvPicPr>
          <p:nvPr/>
        </p:nvPicPr>
        <p:blipFill>
          <a:blip r:embed="rId5" cstate="print"/>
          <a:stretch>
            <a:fillRect/>
          </a:stretch>
        </p:blipFill>
        <p:spPr>
          <a:xfrm>
            <a:off x="5340250" y="1482659"/>
            <a:ext cx="2127350" cy="1412941"/>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a:extLst>
              <a:ext uri="{28A0092B-C50C-407E-A947-70E740481C1C}">
                <a14:useLocalDpi xmlns:a14="http://schemas.microsoft.com/office/drawing/2010/main" val="0"/>
              </a:ext>
            </a:extLst>
          </a:blip>
          <a:srcRect l="8338"/>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smtClean="0">
                <a:effectLst>
                  <a:outerShdw blurRad="38100" dist="38100" dir="2700000" algn="tl">
                    <a:srgbClr val="000000">
                      <a:alpha val="43137"/>
                    </a:srgbClr>
                  </a:outerShdw>
                </a:effectLst>
                <a:latin typeface="Calibri" pitchFamily="34" charset="0"/>
                <a:ea typeface="+mj-ea"/>
                <a:cs typeface="+mj-cs"/>
              </a:rPr>
              <a:t>Who is the AGD</a:t>
            </a:r>
            <a:r>
              <a:rPr lang="en-US" sz="5200" b="1" dirty="0">
                <a:effectLst>
                  <a:outerShdw blurRad="38100" dist="38100" dir="2700000" algn="tl">
                    <a:srgbClr val="000000">
                      <a:alpha val="43137"/>
                    </a:srgbClr>
                  </a:outerShdw>
                </a:effectLst>
                <a:latin typeface="Calibri" pitchFamily="34" charset="0"/>
                <a:ea typeface="+mj-ea"/>
                <a:cs typeface="+mj-cs"/>
              </a:rPr>
              <a:t>?</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4,000 dental students</a:t>
            </a:r>
          </a:p>
          <a:p>
            <a:pPr indent="-228600" fontAlgn="auto">
              <a:spcBef>
                <a:spcPts val="0"/>
              </a:spcBef>
              <a:spcAft>
                <a:spcPts val="0"/>
              </a:spcAft>
              <a:buFont typeface="Arial" pitchFamily="34" charset="0"/>
              <a:buChar char="•"/>
              <a:defRPr/>
            </a:pPr>
            <a:r>
              <a:rPr lang="en-US" dirty="0" smtClean="0">
                <a:latin typeface="Calibri" pitchFamily="34" charset="0"/>
              </a:rPr>
              <a:t>2016</a:t>
            </a:r>
            <a:r>
              <a:rPr lang="en-US" dirty="0" smtClean="0">
                <a:latin typeface="Calibri"/>
              </a:rPr>
              <a:t>-</a:t>
            </a:r>
            <a:r>
              <a:rPr lang="en-US" dirty="0" smtClean="0">
                <a:latin typeface="Calibri" pitchFamily="34" charset="0"/>
              </a:rPr>
              <a:t>2017 </a:t>
            </a:r>
            <a:r>
              <a:rPr lang="en-US" dirty="0">
                <a:latin typeface="Calibri" pitchFamily="34" charset="0"/>
              </a:rPr>
              <a:t>President: </a:t>
            </a:r>
            <a:r>
              <a:rPr lang="nn-NO" dirty="0" smtClean="0">
                <a:latin typeface="Calibri" pitchFamily="34" charset="0"/>
              </a:rPr>
              <a:t>Maria Smith, </a:t>
            </a:r>
            <a:endParaRPr lang="nn-NO" dirty="0">
              <a:latin typeface="Calibri" pitchFamily="34" charset="0"/>
            </a:endParaRPr>
          </a:p>
          <a:p>
            <a:pPr indent="-228600" fontAlgn="auto">
              <a:spcBef>
                <a:spcPts val="0"/>
              </a:spcBef>
              <a:spcAft>
                <a:spcPts val="0"/>
              </a:spcAft>
              <a:defRPr/>
            </a:pPr>
            <a:r>
              <a:rPr lang="nn-NO" dirty="0">
                <a:latin typeface="Calibri" pitchFamily="34" charset="0"/>
              </a:rPr>
              <a:t>     DMD, </a:t>
            </a:r>
            <a:r>
              <a:rPr lang="nn-NO" dirty="0" smtClean="0">
                <a:latin typeface="Calibri" pitchFamily="34" charset="0"/>
              </a:rPr>
              <a:t>MAGD</a:t>
            </a:r>
            <a:endParaRPr lang="en-US" dirty="0">
              <a:latin typeface="Calibri" pitchFamily="34" charset="0"/>
            </a:endParaRPr>
          </a:p>
        </p:txBody>
      </p:sp>
      <p:pic>
        <p:nvPicPr>
          <p:cNvPr id="5" name="Picture 4" descr="iStock_000003146470Large.jpg"/>
          <p:cNvPicPr>
            <a:picLocks noChangeAspect="1"/>
          </p:cNvPicPr>
          <p:nvPr/>
        </p:nvPicPr>
        <p:blipFill>
          <a:blip r:embed="rId3" cstate="print"/>
          <a:stretch>
            <a:fillRect/>
          </a:stretch>
        </p:blipFill>
        <p:spPr>
          <a:xfrm>
            <a:off x="4271969" y="4267200"/>
            <a:ext cx="2431551" cy="162103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733801"/>
            <a:ext cx="1280160" cy="1559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Mentor Program</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smtClean="0">
                <a:solidFill>
                  <a:srgbClr val="000000"/>
                </a:solidFill>
                <a:latin typeface="Calibri" panose="020F0502020204030204" pitchFamily="34" charset="0"/>
              </a:rPr>
              <a:t>Podcasts </a:t>
            </a:r>
            <a:r>
              <a:rPr lang="en-US" altLang="en-US" sz="2600" b="1" dirty="0">
                <a:solidFill>
                  <a:srgbClr val="000000"/>
                </a:solidFill>
                <a:latin typeface="Calibri" panose="020F0502020204030204" pitchFamily="34" charset="0"/>
              </a:rPr>
              <a:t>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FREE registration to </a:t>
            </a:r>
            <a:r>
              <a:rPr lang="en-US" altLang="en-US" sz="2600" b="1" dirty="0" smtClean="0">
                <a:solidFill>
                  <a:srgbClr val="000000"/>
                </a:solidFill>
                <a:latin typeface="Calibri" panose="020F0502020204030204" pitchFamily="34" charset="0"/>
              </a:rPr>
              <a:t>AGD2017,  AGD’s Annual Meeting</a:t>
            </a:r>
          </a:p>
          <a:p>
            <a:pPr eaLnBrk="1" hangingPunct="1">
              <a:spcAft>
                <a:spcPts val="1800"/>
              </a:spcAft>
              <a:buFont typeface="Arial" panose="020B0604020202020204" pitchFamily="34" charset="0"/>
              <a:buChar char="•"/>
            </a:pPr>
            <a:r>
              <a:rPr lang="en-US" altLang="en-US" sz="2600" b="1" dirty="0" smtClean="0">
                <a:solidFill>
                  <a:srgbClr val="000000"/>
                </a:solidFill>
                <a:latin typeface="Calibri" panose="020F0502020204030204" pitchFamily="34" charset="0"/>
              </a:rPr>
              <a:t>Education </a:t>
            </a:r>
            <a:r>
              <a:rPr lang="en-US" altLang="en-US" sz="2600" b="1" dirty="0">
                <a:solidFill>
                  <a:srgbClr val="000000"/>
                </a:solidFill>
                <a:latin typeface="Calibri" panose="020F0502020204030204" pitchFamily="34" charset="0"/>
              </a:rPr>
              <a:t>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4" name="Picture 3" descr="iStock_000003146470Large.jpg"/>
          <p:cNvPicPr>
            <a:picLocks noChangeAspect="1"/>
          </p:cNvPicPr>
          <p:nvPr/>
        </p:nvPicPr>
        <p:blipFill>
          <a:blip r:embed="rId3"/>
          <a:stretch>
            <a:fillRect/>
          </a:stretch>
        </p:blipFill>
        <p:spPr>
          <a:xfrm>
            <a:off x="6629401" y="1524000"/>
            <a:ext cx="1676397" cy="217637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964840" y="2956596"/>
            <a:ext cx="1655160" cy="214880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rPr>
              <a:t>AGD Mentor Program</a:t>
            </a:r>
          </a:p>
          <a:p>
            <a:pPr eaLnBrk="1" hangingPunct="1">
              <a:spcAft>
                <a:spcPts val="1800"/>
              </a:spcAft>
              <a:buFont typeface="Arial" panose="020B0604020202020204" pitchFamily="34" charset="0"/>
              <a:buChar char="•"/>
            </a:pPr>
            <a:r>
              <a:rPr lang="en-US" altLang="en-US" sz="2600" b="1">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a:latin typeface="Calibri" panose="020F0502020204030204" pitchFamily="34" charset="0"/>
              </a:rPr>
              <a:t>Career discussion forums</a:t>
            </a:r>
          </a:p>
          <a:p>
            <a:pPr eaLnBrk="1" hangingPunct="1">
              <a:buFont typeface="Arial" panose="020B0604020202020204" pitchFamily="34" charset="0"/>
              <a:buChar char="•"/>
            </a:pPr>
            <a:r>
              <a:rPr lang="en-US" altLang="en-US" sz="2600" b="1">
                <a:latin typeface="Calibri" panose="020F0502020204030204" pitchFamily="34" charset="0"/>
              </a:rPr>
              <a:t>Student transition manual</a:t>
            </a:r>
          </a:p>
        </p:txBody>
      </p:sp>
      <p:pic>
        <p:nvPicPr>
          <p:cNvPr id="4" name="Picture 3" descr="iStock_000003146470Large.jpg"/>
          <p:cNvPicPr>
            <a:picLocks noChangeAspect="1"/>
          </p:cNvPicPr>
          <p:nvPr/>
        </p:nvPicPr>
        <p:blipFill>
          <a:blip r:embed="rId3"/>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3336</Words>
  <Application>Microsoft Office PowerPoint</Application>
  <PresentationFormat>On-screen Show (4:3)</PresentationFormat>
  <Paragraphs>321</Paragraphs>
  <Slides>23</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Kristin Gover</cp:lastModifiedBy>
  <cp:revision>2</cp:revision>
  <dcterms:created xsi:type="dcterms:W3CDTF">2017-06-12T17:05:27Z</dcterms:created>
  <dcterms:modified xsi:type="dcterms:W3CDTF">2017-06-12T22:46:50Z</dcterms:modified>
</cp:coreProperties>
</file>