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88" r:id="rId2"/>
    <p:sldId id="303" r:id="rId3"/>
    <p:sldId id="304" r:id="rId4"/>
    <p:sldId id="259" r:id="rId5"/>
    <p:sldId id="292" r:id="rId6"/>
    <p:sldId id="294" r:id="rId7"/>
    <p:sldId id="295" r:id="rId8"/>
    <p:sldId id="296" r:id="rId9"/>
    <p:sldId id="290" r:id="rId10"/>
    <p:sldId id="263" r:id="rId11"/>
    <p:sldId id="264" r:id="rId12"/>
    <p:sldId id="265" r:id="rId13"/>
    <p:sldId id="266" r:id="rId14"/>
    <p:sldId id="301" r:id="rId15"/>
    <p:sldId id="299" r:id="rId16"/>
    <p:sldId id="281" r:id="rId17"/>
    <p:sldId id="297" r:id="rId18"/>
    <p:sldId id="302"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6421"/>
    <a:srgbClr val="65B034"/>
    <a:srgbClr val="743670"/>
    <a:srgbClr val="2B22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437" autoAdjust="0"/>
  </p:normalViewPr>
  <p:slideViewPr>
    <p:cSldViewPr snapToGrid="0" snapToObjects="1">
      <p:cViewPr varScale="1">
        <p:scale>
          <a:sx n="81" d="100"/>
          <a:sy n="81" d="100"/>
        </p:scale>
        <p:origin x="1188" y="78"/>
      </p:cViewPr>
      <p:guideLst>
        <p:guide orient="horz" pos="2160"/>
        <p:guide pos="2880"/>
      </p:guideLst>
    </p:cSldViewPr>
  </p:slideViewPr>
  <p:notesTextViewPr>
    <p:cViewPr>
      <p:scale>
        <a:sx n="100" d="100"/>
        <a:sy n="100" d="100"/>
      </p:scale>
      <p:origin x="0" y="-78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24F6392-A509-4ADB-BCAE-83526EBFA67F}" type="datetimeFigureOut">
              <a:rPr lang="en-US" smtClean="0"/>
              <a:pPr/>
              <a:t>2/14/2018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2109CDD-FD8A-4BC4-8505-77283F1C5166}" type="slidenum">
              <a:rPr lang="en-US" smtClean="0"/>
              <a:pPr/>
              <a:t>‹#›</a:t>
            </a:fld>
            <a:endParaRPr lang="en-US"/>
          </a:p>
        </p:txBody>
      </p:sp>
    </p:spTree>
    <p:extLst>
      <p:ext uri="{BB962C8B-B14F-4D97-AF65-F5344CB8AC3E}">
        <p14:creationId xmlns:p14="http://schemas.microsoft.com/office/powerpoint/2010/main" val="1327701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BCA53A2-6F86-42E7-9175-3A3AB31F3863}" type="datetimeFigureOut">
              <a:rPr lang="en-US" smtClean="0"/>
              <a:t>2/14/2018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9F53B73-33D0-42FF-A503-FE9F856AA25E}" type="slidenum">
              <a:rPr lang="en-US" smtClean="0"/>
              <a:t>‹#›</a:t>
            </a:fld>
            <a:endParaRPr lang="en-US"/>
          </a:p>
        </p:txBody>
      </p:sp>
    </p:spTree>
    <p:extLst>
      <p:ext uri="{BB962C8B-B14F-4D97-AF65-F5344CB8AC3E}">
        <p14:creationId xmlns:p14="http://schemas.microsoft.com/office/powerpoint/2010/main" val="1655230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lumMod val="50000"/>
                  </a:schemeClr>
                </a:solidFill>
              </a:rPr>
              <a:t>AGD understands the needs of general dentists and works tirelessly to bring you exclusive benefits with special offers on various insurance, business, personal and practice management products and services. Before you make a purchase for your business, or for yourself, be sure to visit the AGD Exclusive Benefits site to see if we have a better offer for you. </a:t>
            </a:r>
          </a:p>
          <a:p>
            <a:endParaRPr lang="en-US" dirty="0"/>
          </a:p>
        </p:txBody>
      </p:sp>
      <p:sp>
        <p:nvSpPr>
          <p:cNvPr id="4" name="Slide Number Placeholder 3"/>
          <p:cNvSpPr>
            <a:spLocks noGrp="1"/>
          </p:cNvSpPr>
          <p:nvPr>
            <p:ph type="sldNum" sz="quarter" idx="10"/>
          </p:nvPr>
        </p:nvSpPr>
        <p:spPr/>
        <p:txBody>
          <a:bodyPr/>
          <a:lstStyle/>
          <a:p>
            <a:fld id="{F9F53B73-33D0-42FF-A503-FE9F856AA25E}" type="slidenum">
              <a:rPr lang="en-US" smtClean="0"/>
              <a:t>1</a:t>
            </a:fld>
            <a:endParaRPr lang="en-US"/>
          </a:p>
        </p:txBody>
      </p:sp>
    </p:spTree>
    <p:extLst>
      <p:ext uri="{BB962C8B-B14F-4D97-AF65-F5344CB8AC3E}">
        <p14:creationId xmlns:p14="http://schemas.microsoft.com/office/powerpoint/2010/main" val="2015201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For more than 25 years, </a:t>
            </a:r>
            <a:r>
              <a:rPr lang="en-US" sz="1200" b="0" i="0" kern="1200" dirty="0" err="1" smtClean="0">
                <a:solidFill>
                  <a:schemeClr val="tx1"/>
                </a:solidFill>
                <a:effectLst/>
                <a:latin typeface="+mn-lt"/>
                <a:ea typeface="+mn-ea"/>
                <a:cs typeface="+mn-cs"/>
              </a:rPr>
              <a:t>CareCredit</a:t>
            </a:r>
            <a:r>
              <a:rPr lang="en-US" sz="1200" b="0" i="0" kern="1200" dirty="0" smtClean="0">
                <a:solidFill>
                  <a:schemeClr val="tx1"/>
                </a:solidFill>
                <a:effectLst/>
                <a:latin typeface="+mn-lt"/>
                <a:ea typeface="+mn-ea"/>
                <a:cs typeface="+mn-cs"/>
              </a:rPr>
              <a:t> has helped millions of patients receive needed and desired care. </a:t>
            </a:r>
            <a:r>
              <a:rPr lang="en-US" sz="1200" b="0" i="0" kern="1200" dirty="0" err="1" smtClean="0">
                <a:solidFill>
                  <a:schemeClr val="tx1"/>
                </a:solidFill>
                <a:effectLst/>
                <a:latin typeface="+mn-lt"/>
                <a:ea typeface="+mn-ea"/>
                <a:cs typeface="+mn-cs"/>
              </a:rPr>
              <a:t>CareCredit</a:t>
            </a:r>
            <a:r>
              <a:rPr lang="en-US" sz="1200" b="0" i="0" kern="1200" dirty="0" smtClean="0">
                <a:solidFill>
                  <a:schemeClr val="tx1"/>
                </a:solidFill>
                <a:effectLst/>
                <a:latin typeface="+mn-lt"/>
                <a:ea typeface="+mn-ea"/>
                <a:cs typeface="+mn-cs"/>
              </a:rPr>
              <a:t> is a health, wellness and beauty credit card that can be used as a financing option for certain expenses not covered by insurance or to bridge payment when desired care exceeds insurance coverage. </a:t>
            </a:r>
            <a:r>
              <a:rPr lang="en-US" sz="1200" b="0" i="0" kern="1200" dirty="0" err="1" smtClean="0">
                <a:solidFill>
                  <a:schemeClr val="tx1"/>
                </a:solidFill>
                <a:effectLst/>
                <a:latin typeface="+mn-lt"/>
                <a:ea typeface="+mn-ea"/>
                <a:cs typeface="+mn-cs"/>
              </a:rPr>
              <a:t>CareCredit</a:t>
            </a:r>
            <a:r>
              <a:rPr lang="en-US" sz="1200" b="0" i="0" kern="1200" dirty="0" smtClean="0">
                <a:solidFill>
                  <a:schemeClr val="tx1"/>
                </a:solidFill>
                <a:effectLst/>
                <a:latin typeface="+mn-lt"/>
                <a:ea typeface="+mn-ea"/>
                <a:cs typeface="+mn-cs"/>
              </a:rPr>
              <a:t> is accepted at more than 180,000 enrolled providers nationwide.</a:t>
            </a:r>
            <a:endParaRPr lang="en-US" dirty="0"/>
          </a:p>
        </p:txBody>
      </p:sp>
      <p:sp>
        <p:nvSpPr>
          <p:cNvPr id="4" name="Slide Number Placeholder 3"/>
          <p:cNvSpPr>
            <a:spLocks noGrp="1"/>
          </p:cNvSpPr>
          <p:nvPr>
            <p:ph type="sldNum" sz="quarter" idx="10"/>
          </p:nvPr>
        </p:nvSpPr>
        <p:spPr/>
        <p:txBody>
          <a:bodyPr/>
          <a:lstStyle/>
          <a:p>
            <a:fld id="{F9F53B73-33D0-42FF-A503-FE9F856AA25E}" type="slidenum">
              <a:rPr lang="en-US" smtClean="0"/>
              <a:t>11</a:t>
            </a:fld>
            <a:endParaRPr lang="en-US"/>
          </a:p>
        </p:txBody>
      </p:sp>
    </p:spTree>
    <p:extLst>
      <p:ext uri="{BB962C8B-B14F-4D97-AF65-F5344CB8AC3E}">
        <p14:creationId xmlns:p14="http://schemas.microsoft.com/office/powerpoint/2010/main" val="1209715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Created by dentists for dentists, Dental Card Services helps its partners save money on merchant processing. Dental Card Services provides practices with merchant processing plans that include transparent fees, allowing practices to calculate bottom-line savings. All processors provide transparent interchange cost, plus credit card processing programs and wholesale equipment pricing</a:t>
            </a:r>
            <a:r>
              <a:rPr lang="en-US" sz="1200" b="1"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9F53B73-33D0-42FF-A503-FE9F856AA25E}" type="slidenum">
              <a:rPr lang="en-US" smtClean="0"/>
              <a:t>12</a:t>
            </a:fld>
            <a:endParaRPr lang="en-US"/>
          </a:p>
        </p:txBody>
      </p:sp>
    </p:spTree>
    <p:extLst>
      <p:ext uri="{BB962C8B-B14F-4D97-AF65-F5344CB8AC3E}">
        <p14:creationId xmlns:p14="http://schemas.microsoft.com/office/powerpoint/2010/main" val="1276072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Earnest is a technology company using cutting-edge data science, smarter design, and software automation to rebuild financial services. Founded on the belief that financially responsible people deserve better options and access to credit, Earnest's lending products are built for a new generation seeking to reach life's milestones. The company uses data and technology to understand every applicant's unique financial story and offer the lowest possible rates. On average, DDS graduates have saved $51,741 on their student loans by refinancing with Earnest.</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Refinancing is a great solution for employed or soon-to-be-employed graduates who have high-interest, unsubsidized Direct Loans, Graduate PLUS loans, and/or private loans.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Earnest’s </a:t>
            </a:r>
            <a:r>
              <a:rPr lang="en-US" sz="1200" b="0" i="0" kern="1200" dirty="0" smtClean="0">
                <a:solidFill>
                  <a:schemeClr val="tx1"/>
                </a:solidFill>
                <a:effectLst/>
                <a:latin typeface="+mn-lt"/>
                <a:ea typeface="+mn-ea"/>
                <a:cs typeface="+mn-cs"/>
              </a:rPr>
              <a:t>student loan refinancing helps you pay down your federal and private student loans on your terms. </a:t>
            </a:r>
            <a:r>
              <a:rPr lang="en-US" sz="1200" b="0" i="0" kern="1200" dirty="0" smtClean="0">
                <a:solidFill>
                  <a:schemeClr val="tx1"/>
                </a:solidFill>
                <a:effectLst/>
                <a:latin typeface="+mn-lt"/>
                <a:ea typeface="+mn-ea"/>
                <a:cs typeface="+mn-cs"/>
              </a:rPr>
              <a:t>Earnest </a:t>
            </a:r>
            <a:r>
              <a:rPr lang="en-US" sz="1200" b="0" i="0" kern="1200" dirty="0" smtClean="0">
                <a:solidFill>
                  <a:schemeClr val="tx1"/>
                </a:solidFill>
                <a:effectLst/>
                <a:latin typeface="+mn-lt"/>
                <a:ea typeface="+mn-ea"/>
                <a:cs typeface="+mn-cs"/>
              </a:rPr>
              <a:t>consolidate as many of your existing student loans as you’d like at a lower rate, with the option to choose between a fixed or variable rate at a term that fits your exact needs. </a:t>
            </a:r>
            <a:r>
              <a:rPr lang="en-US" sz="1200" b="0" i="0" kern="1200" smtClean="0">
                <a:solidFill>
                  <a:schemeClr val="tx1"/>
                </a:solidFill>
                <a:effectLst/>
                <a:latin typeface="+mn-lt"/>
                <a:ea typeface="+mn-ea"/>
                <a:cs typeface="+mn-cs"/>
              </a:rPr>
              <a:t>They </a:t>
            </a:r>
            <a:r>
              <a:rPr lang="en-US" sz="1200" b="0" i="0" kern="1200" dirty="0" smtClean="0">
                <a:solidFill>
                  <a:schemeClr val="tx1"/>
                </a:solidFill>
                <a:effectLst/>
                <a:latin typeface="+mn-lt"/>
                <a:ea typeface="+mn-ea"/>
                <a:cs typeface="+mn-cs"/>
              </a:rPr>
              <a:t>can refinance a minimum of $5,000 of eligible student loans, up to $500,000. </a:t>
            </a:r>
          </a:p>
        </p:txBody>
      </p:sp>
      <p:sp>
        <p:nvSpPr>
          <p:cNvPr id="4" name="Slide Number Placeholder 3"/>
          <p:cNvSpPr>
            <a:spLocks noGrp="1"/>
          </p:cNvSpPr>
          <p:nvPr>
            <p:ph type="sldNum" sz="quarter" idx="10"/>
          </p:nvPr>
        </p:nvSpPr>
        <p:spPr/>
        <p:txBody>
          <a:bodyPr/>
          <a:lstStyle/>
          <a:p>
            <a:fld id="{F9F53B73-33D0-42FF-A503-FE9F856AA25E}" type="slidenum">
              <a:rPr lang="en-US" smtClean="0"/>
              <a:t>13</a:t>
            </a:fld>
            <a:endParaRPr lang="en-US"/>
          </a:p>
        </p:txBody>
      </p:sp>
    </p:spTree>
    <p:extLst>
      <p:ext uri="{BB962C8B-B14F-4D97-AF65-F5344CB8AC3E}">
        <p14:creationId xmlns:p14="http://schemas.microsoft.com/office/powerpoint/2010/main" val="1043759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53B73-33D0-42FF-A503-FE9F856AA25E}" type="slidenum">
              <a:rPr lang="en-US" smtClean="0"/>
              <a:t>14</a:t>
            </a:fld>
            <a:endParaRPr lang="en-US"/>
          </a:p>
        </p:txBody>
      </p:sp>
    </p:spTree>
    <p:extLst>
      <p:ext uri="{BB962C8B-B14F-4D97-AF65-F5344CB8AC3E}">
        <p14:creationId xmlns:p14="http://schemas.microsoft.com/office/powerpoint/2010/main" val="3765679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Officite</a:t>
            </a:r>
            <a:r>
              <a:rPr lang="en-US" sz="1200" b="0" i="0" kern="1200" dirty="0" smtClean="0">
                <a:solidFill>
                  <a:schemeClr val="tx1"/>
                </a:solidFill>
                <a:effectLst/>
                <a:latin typeface="+mn-lt"/>
                <a:ea typeface="+mn-ea"/>
                <a:cs typeface="+mn-cs"/>
              </a:rPr>
              <a:t> is a leading provider of practice websites and online marketing solutions. These complete online marketing options help dental practices attract more new patients through customized strategies. </a:t>
            </a:r>
            <a:r>
              <a:rPr lang="en-US" sz="1200" b="0" i="0" kern="1200" dirty="0" err="1" smtClean="0">
                <a:solidFill>
                  <a:schemeClr val="tx1"/>
                </a:solidFill>
                <a:effectLst/>
                <a:latin typeface="+mn-lt"/>
                <a:ea typeface="+mn-ea"/>
                <a:cs typeface="+mn-cs"/>
              </a:rPr>
              <a:t>Officite</a:t>
            </a:r>
            <a:r>
              <a:rPr lang="en-US" sz="1200" b="0" i="0" kern="1200" dirty="0" smtClean="0">
                <a:solidFill>
                  <a:schemeClr val="tx1"/>
                </a:solidFill>
                <a:effectLst/>
                <a:latin typeface="+mn-lt"/>
                <a:ea typeface="+mn-ea"/>
                <a:cs typeface="+mn-cs"/>
              </a:rPr>
              <a:t> assists you with boosting your search engine optimization results, providing patient education, online reputation monitoring, networking via social media and more.</a:t>
            </a:r>
          </a:p>
          <a:p>
            <a:endParaRPr lang="en-US" dirty="0"/>
          </a:p>
        </p:txBody>
      </p:sp>
      <p:sp>
        <p:nvSpPr>
          <p:cNvPr id="4" name="Slide Number Placeholder 3"/>
          <p:cNvSpPr>
            <a:spLocks noGrp="1"/>
          </p:cNvSpPr>
          <p:nvPr>
            <p:ph type="sldNum" sz="quarter" idx="10"/>
          </p:nvPr>
        </p:nvSpPr>
        <p:spPr/>
        <p:txBody>
          <a:bodyPr/>
          <a:lstStyle/>
          <a:p>
            <a:fld id="{F9F53B73-33D0-42FF-A503-FE9F856AA25E}" type="slidenum">
              <a:rPr lang="en-US" smtClean="0"/>
              <a:t>15</a:t>
            </a:fld>
            <a:endParaRPr lang="en-US"/>
          </a:p>
        </p:txBody>
      </p:sp>
    </p:spTree>
    <p:extLst>
      <p:ext uri="{BB962C8B-B14F-4D97-AF65-F5344CB8AC3E}">
        <p14:creationId xmlns:p14="http://schemas.microsoft.com/office/powerpoint/2010/main" val="191840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Online Practice offers personalized websites, social media marketing and online visibility services.</a:t>
            </a:r>
            <a:endParaRPr lang="en-US" dirty="0"/>
          </a:p>
        </p:txBody>
      </p:sp>
      <p:sp>
        <p:nvSpPr>
          <p:cNvPr id="4" name="Slide Number Placeholder 3"/>
          <p:cNvSpPr>
            <a:spLocks noGrp="1"/>
          </p:cNvSpPr>
          <p:nvPr>
            <p:ph type="sldNum" sz="quarter" idx="10"/>
          </p:nvPr>
        </p:nvSpPr>
        <p:spPr/>
        <p:txBody>
          <a:bodyPr/>
          <a:lstStyle/>
          <a:p>
            <a:fld id="{F9F53B73-33D0-42FF-A503-FE9F856AA25E}" type="slidenum">
              <a:rPr lang="en-US" smtClean="0"/>
              <a:t>16</a:t>
            </a:fld>
            <a:endParaRPr lang="en-US"/>
          </a:p>
        </p:txBody>
      </p:sp>
    </p:spTree>
    <p:extLst>
      <p:ext uri="{BB962C8B-B14F-4D97-AF65-F5344CB8AC3E}">
        <p14:creationId xmlns:p14="http://schemas.microsoft.com/office/powerpoint/2010/main" val="2256693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Hotel Storm gives you access to thousands of hotels worldwide, exclusive discounts and 24/7 concierge assistance for peace of mind. </a:t>
            </a:r>
            <a:endParaRPr lang="en-US" dirty="0"/>
          </a:p>
        </p:txBody>
      </p:sp>
      <p:sp>
        <p:nvSpPr>
          <p:cNvPr id="4" name="Slide Number Placeholder 3"/>
          <p:cNvSpPr>
            <a:spLocks noGrp="1"/>
          </p:cNvSpPr>
          <p:nvPr>
            <p:ph type="sldNum" sz="quarter" idx="10"/>
          </p:nvPr>
        </p:nvSpPr>
        <p:spPr/>
        <p:txBody>
          <a:bodyPr/>
          <a:lstStyle/>
          <a:p>
            <a:fld id="{F9F53B73-33D0-42FF-A503-FE9F856AA25E}" type="slidenum">
              <a:rPr lang="en-US" smtClean="0"/>
              <a:t>17</a:t>
            </a:fld>
            <a:endParaRPr lang="en-US"/>
          </a:p>
        </p:txBody>
      </p:sp>
    </p:spTree>
    <p:extLst>
      <p:ext uri="{BB962C8B-B14F-4D97-AF65-F5344CB8AC3E}">
        <p14:creationId xmlns:p14="http://schemas.microsoft.com/office/powerpoint/2010/main" val="2246468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solidFill>
                  <a:schemeClr val="tx1"/>
                </a:solidFill>
                <a:effectLst/>
              </a:rPr>
              <a:t>You know the value of saving a dollar. That's why we want to make sure you're taking full advantage of all the offers</a:t>
            </a:r>
            <a:r>
              <a:rPr lang="en-US" b="0" baseline="0" dirty="0" smtClean="0">
                <a:solidFill>
                  <a:schemeClr val="tx1"/>
                </a:solidFill>
                <a:effectLst/>
              </a:rPr>
              <a:t> and discounts</a:t>
            </a:r>
            <a:r>
              <a:rPr lang="en-US" b="0" dirty="0" smtClean="0">
                <a:solidFill>
                  <a:schemeClr val="tx1"/>
                </a:solidFill>
                <a:effectLst/>
              </a:rPr>
              <a:t> that come along with being a member of AGD. </a:t>
            </a:r>
            <a:r>
              <a:rPr lang="en-US" sz="1200" b="0" i="0" kern="1200" dirty="0" smtClean="0">
                <a:solidFill>
                  <a:schemeClr val="tx1"/>
                </a:solidFill>
                <a:effectLst/>
                <a:latin typeface="+mn-lt"/>
                <a:ea typeface="+mn-ea"/>
                <a:cs typeface="+mn-cs"/>
              </a:rPr>
              <a:t>From dental school to retirement, AGD offers benefits that cater to the changing needs of our members at every stage of their dental career. </a:t>
            </a:r>
            <a:endParaRPr lang="en-US" b="0" dirty="0">
              <a:solidFill>
                <a:schemeClr val="tx1"/>
              </a:solidFill>
            </a:endParaRPr>
          </a:p>
        </p:txBody>
      </p:sp>
      <p:sp>
        <p:nvSpPr>
          <p:cNvPr id="4" name="Slide Number Placeholder 3"/>
          <p:cNvSpPr>
            <a:spLocks noGrp="1"/>
          </p:cNvSpPr>
          <p:nvPr>
            <p:ph type="sldNum" sz="quarter" idx="10"/>
          </p:nvPr>
        </p:nvSpPr>
        <p:spPr/>
        <p:txBody>
          <a:bodyPr/>
          <a:lstStyle/>
          <a:p>
            <a:fld id="{F9F53B73-33D0-42FF-A503-FE9F856AA25E}" type="slidenum">
              <a:rPr lang="en-US" smtClean="0"/>
              <a:t>3</a:t>
            </a:fld>
            <a:endParaRPr lang="en-US"/>
          </a:p>
        </p:txBody>
      </p:sp>
    </p:spTree>
    <p:extLst>
      <p:ext uri="{BB962C8B-B14F-4D97-AF65-F5344CB8AC3E}">
        <p14:creationId xmlns:p14="http://schemas.microsoft.com/office/powerpoint/2010/main" val="361751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All-Star Dental Academy offers the dental industry’s most comprehensive online customer-service-based training program. It provides dentists with a simple, step-by-step customer-service process. Its 24/7 online training platform empowers dentists and teams to train when they want to, and their courses are delivered in bite-sized installments for effective learning, consistency and maximum retention. All-Star Dental Academy is an AGD PACE-approved provider.</a:t>
            </a:r>
            <a:endParaRPr lang="en-US" dirty="0"/>
          </a:p>
        </p:txBody>
      </p:sp>
      <p:sp>
        <p:nvSpPr>
          <p:cNvPr id="4" name="Slide Number Placeholder 3"/>
          <p:cNvSpPr>
            <a:spLocks noGrp="1"/>
          </p:cNvSpPr>
          <p:nvPr>
            <p:ph type="sldNum" sz="quarter" idx="10"/>
          </p:nvPr>
        </p:nvSpPr>
        <p:spPr/>
        <p:txBody>
          <a:bodyPr/>
          <a:lstStyle/>
          <a:p>
            <a:fld id="{F9F53B73-33D0-42FF-A503-FE9F856AA25E}" type="slidenum">
              <a:rPr lang="en-US" smtClean="0"/>
              <a:t>4</a:t>
            </a:fld>
            <a:endParaRPr lang="en-US"/>
          </a:p>
        </p:txBody>
      </p:sp>
    </p:spTree>
    <p:extLst>
      <p:ext uri="{BB962C8B-B14F-4D97-AF65-F5344CB8AC3E}">
        <p14:creationId xmlns:p14="http://schemas.microsoft.com/office/powerpoint/2010/main" val="244530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53B73-33D0-42FF-A503-FE9F856AA25E}" type="slidenum">
              <a:rPr lang="en-US" smtClean="0"/>
              <a:t>5</a:t>
            </a:fld>
            <a:endParaRPr lang="en-US"/>
          </a:p>
        </p:txBody>
      </p:sp>
    </p:spTree>
    <p:extLst>
      <p:ext uri="{BB962C8B-B14F-4D97-AF65-F5344CB8AC3E}">
        <p14:creationId xmlns:p14="http://schemas.microsoft.com/office/powerpoint/2010/main" val="4153638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Dentist’s Advantage offers individual professional liability insurance for dentists and their practices, with coverage limit options, claims management services and a dedicated claims consultant.</a:t>
            </a:r>
          </a:p>
          <a:p>
            <a:endParaRPr lang="en-US" sz="1200" b="0" i="0"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*The cost of coverage is assumed by AGD. Policy coverage is effective May 1, 2018, through April 30, 2019, for qualified applicants who enroll by April 30, 2018; for those who sign up after this date, coverage applies from the enrollment date through April 30, 2019. Qualified applicants must graduate from an accredited U.S. or Canadian dental school or complete an accredited U.S. or Canadian general dentistry residency program between Jan. 1 and Dec. 31, 2018; be entering their first year of licensed dental practice in the U.S.; be an active AGD member at the time of enrollment; and maintain active AGD membership through Dec. 31, 2018.</a:t>
            </a:r>
            <a:endParaRPr lang="en-US" sz="1200" b="0" i="0"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**Maximum credit is 60 percent, except for AGD New Graduate Professional Liability Insurance Coverage.</a:t>
            </a:r>
            <a:endParaRPr lang="en-US" sz="1200" b="0" i="0"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Dentist’s Advantage is a division of Affinity Insurance Services, Inc.; (TX 13695); (AR244489); in CA &amp; MN, AIS Affinity Insurance Agency, Inc. (CA0795465); in OK, AIS Affinity Insurance Services, Inc.; in CA, Aon Affinity Insurance Services, Inc., (CA 0G94493), Aon Direct Insurance Administrators and </a:t>
            </a:r>
            <a:r>
              <a:rPr lang="en-US" sz="1200" b="0" i="1" kern="1200" dirty="0" err="1" smtClean="0">
                <a:solidFill>
                  <a:schemeClr val="tx1"/>
                </a:solidFill>
                <a:effectLst/>
                <a:latin typeface="+mn-lt"/>
                <a:ea typeface="+mn-ea"/>
                <a:cs typeface="+mn-cs"/>
              </a:rPr>
              <a:t>Berkely</a:t>
            </a:r>
            <a:r>
              <a:rPr lang="en-US" sz="1200" b="0" i="1" kern="1200" dirty="0" smtClean="0">
                <a:solidFill>
                  <a:schemeClr val="tx1"/>
                </a:solidFill>
                <a:effectLst/>
                <a:latin typeface="+mn-lt"/>
                <a:ea typeface="+mn-ea"/>
                <a:cs typeface="+mn-cs"/>
              </a:rPr>
              <a:t> Insurance Agency; and in NY, AIS Affinity Insurance Agency.</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9F53B73-33D0-42FF-A503-FE9F856AA25E}" type="slidenum">
              <a:rPr lang="en-US" smtClean="0"/>
              <a:t>6</a:t>
            </a:fld>
            <a:endParaRPr lang="en-US"/>
          </a:p>
        </p:txBody>
      </p:sp>
    </p:spTree>
    <p:extLst>
      <p:ext uri="{BB962C8B-B14F-4D97-AF65-F5344CB8AC3E}">
        <p14:creationId xmlns:p14="http://schemas.microsoft.com/office/powerpoint/2010/main" val="2254487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kern="1200" dirty="0" smtClean="0">
                <a:solidFill>
                  <a:schemeClr val="tx1"/>
                </a:solidFill>
                <a:effectLst/>
                <a:latin typeface="+mn-lt"/>
                <a:ea typeface="+mn-ea"/>
                <a:cs typeface="+mn-cs"/>
              </a:rPr>
              <a:t>HBI is the endorsed broker/marketer for comprehensive insurances member benefits for you, the AGD member. For more than 25 years, HBI has partnered with associations such as AGD to offer innovative insurance solutions with only the highest rated insurance carrier partners.</a:t>
            </a:r>
            <a:endParaRPr lang="en-US" dirty="0"/>
          </a:p>
        </p:txBody>
      </p:sp>
      <p:sp>
        <p:nvSpPr>
          <p:cNvPr id="4" name="Slide Number Placeholder 3"/>
          <p:cNvSpPr>
            <a:spLocks noGrp="1"/>
          </p:cNvSpPr>
          <p:nvPr>
            <p:ph type="sldNum" sz="quarter" idx="10"/>
          </p:nvPr>
        </p:nvSpPr>
        <p:spPr/>
        <p:txBody>
          <a:bodyPr/>
          <a:lstStyle/>
          <a:p>
            <a:fld id="{F9F53B73-33D0-42FF-A503-FE9F856AA25E}" type="slidenum">
              <a:rPr lang="en-US" smtClean="0"/>
              <a:t>7</a:t>
            </a:fld>
            <a:endParaRPr lang="en-US"/>
          </a:p>
        </p:txBody>
      </p:sp>
    </p:spTree>
    <p:extLst>
      <p:ext uri="{BB962C8B-B14F-4D97-AF65-F5344CB8AC3E}">
        <p14:creationId xmlns:p14="http://schemas.microsoft.com/office/powerpoint/2010/main" val="552916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Healthy Paws Pet Insurance plan reimburses up to 90 percent of veterinary costs with no annual or lifetime caps on payouts.</a:t>
            </a:r>
          </a:p>
          <a:p>
            <a:r>
              <a:rPr lang="en-US" sz="1200" b="0" i="0" kern="1200" dirty="0" smtClean="0">
                <a:solidFill>
                  <a:schemeClr val="tx1"/>
                </a:solidFill>
                <a:effectLst/>
                <a:latin typeface="+mn-lt"/>
                <a:ea typeface="+mn-ea"/>
                <a:cs typeface="+mn-cs"/>
              </a:rPr>
              <a:t>Healthy Paws is the #1 customer-rated pet insurance company in 2015, 2016 &amp; 2017.  Payments are based on your actual veterinary bill and cover injuries, illnesses, emergencies, genetic conditions and much more.  Simply take a picture of the vet bill and submit it for payment. Easy!</a:t>
            </a:r>
          </a:p>
          <a:p>
            <a:r>
              <a:rPr lang="en-US" sz="1200" b="0" i="0" kern="1200" dirty="0" smtClean="0">
                <a:solidFill>
                  <a:schemeClr val="tx1"/>
                </a:solidFill>
                <a:effectLst/>
                <a:latin typeface="+mn-lt"/>
                <a:ea typeface="+mn-ea"/>
                <a:cs typeface="+mn-cs"/>
              </a:rPr>
              <a:t>If your pet needs treatment for an accident or illness (except pre-existing conditions), you’re covered. It’s that simple. One Plan. Four Paws. All </a:t>
            </a:r>
            <a:r>
              <a:rPr lang="en-US" sz="1200" b="0" i="0" kern="1200" dirty="0" err="1" smtClean="0">
                <a:solidFill>
                  <a:schemeClr val="tx1"/>
                </a:solidFill>
                <a:effectLst/>
                <a:latin typeface="+mn-lt"/>
                <a:ea typeface="+mn-ea"/>
                <a:cs typeface="+mn-cs"/>
              </a:rPr>
              <a:t>Covered!</a:t>
            </a:r>
            <a:r>
              <a:rPr lang="en-US" sz="1200" b="0" i="0" kern="1200" baseline="30000" dirty="0" err="1" smtClean="0">
                <a:solidFill>
                  <a:schemeClr val="tx1"/>
                </a:solidFill>
                <a:effectLst/>
                <a:latin typeface="+mn-lt"/>
                <a:ea typeface="+mn-ea"/>
                <a:cs typeface="+mn-cs"/>
              </a:rPr>
              <a:t>TM</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9F53B73-33D0-42FF-A503-FE9F856AA25E}" type="slidenum">
              <a:rPr lang="en-US" smtClean="0"/>
              <a:t>8</a:t>
            </a:fld>
            <a:endParaRPr lang="en-US"/>
          </a:p>
        </p:txBody>
      </p:sp>
    </p:spTree>
    <p:extLst>
      <p:ext uri="{BB962C8B-B14F-4D97-AF65-F5344CB8AC3E}">
        <p14:creationId xmlns:p14="http://schemas.microsoft.com/office/powerpoint/2010/main" val="2721203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Liberty Mutual Insurance is committed to providing insurance products and services to meet the needs of individuals, families and businesses.</a:t>
            </a:r>
          </a:p>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1200" b="0" i="1" kern="1200" dirty="0" smtClean="0">
                <a:solidFill>
                  <a:schemeClr val="tx1"/>
                </a:solidFill>
                <a:effectLst/>
                <a:latin typeface="+mn-lt"/>
                <a:ea typeface="+mn-ea"/>
                <a:cs typeface="+mn-cs"/>
              </a:rPr>
              <a:t>*Discounts and savings are available where state laws and regulations allow, and may vary by state. Certain discounts apply to specific coverages only. To the extent permitted by law, applicants are individually underwritten; not all applicants may qualify.</a:t>
            </a:r>
            <a:endParaRPr lang="en-US" dirty="0"/>
          </a:p>
        </p:txBody>
      </p:sp>
      <p:sp>
        <p:nvSpPr>
          <p:cNvPr id="4" name="Slide Number Placeholder 3"/>
          <p:cNvSpPr>
            <a:spLocks noGrp="1"/>
          </p:cNvSpPr>
          <p:nvPr>
            <p:ph type="sldNum" sz="quarter" idx="10"/>
          </p:nvPr>
        </p:nvSpPr>
        <p:spPr/>
        <p:txBody>
          <a:bodyPr/>
          <a:lstStyle/>
          <a:p>
            <a:fld id="{F9F53B73-33D0-42FF-A503-FE9F856AA25E}" type="slidenum">
              <a:rPr lang="en-US" smtClean="0"/>
              <a:t>9</a:t>
            </a:fld>
            <a:endParaRPr lang="en-US"/>
          </a:p>
        </p:txBody>
      </p:sp>
    </p:spTree>
    <p:extLst>
      <p:ext uri="{BB962C8B-B14F-4D97-AF65-F5344CB8AC3E}">
        <p14:creationId xmlns:p14="http://schemas.microsoft.com/office/powerpoint/2010/main" val="3477471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53B73-33D0-42FF-A503-FE9F856AA25E}" type="slidenum">
              <a:rPr lang="en-US" smtClean="0"/>
              <a:t>10</a:t>
            </a:fld>
            <a:endParaRPr lang="en-US"/>
          </a:p>
        </p:txBody>
      </p:sp>
    </p:spTree>
    <p:extLst>
      <p:ext uri="{BB962C8B-B14F-4D97-AF65-F5344CB8AC3E}">
        <p14:creationId xmlns:p14="http://schemas.microsoft.com/office/powerpoint/2010/main" val="2576481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8968560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676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56841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1675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301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5BB71F6-A9D0-F44A-8D35-B4B6C6067CE5}" type="datetimeFigureOut">
              <a:rPr lang="en-US" smtClean="0"/>
              <a:pPr/>
              <a:t>2/14/2018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73AE3F8-3DF2-FD44-9FE9-B9927ED94034}" type="slidenum">
              <a:rPr lang="en-US" smtClean="0"/>
              <a:pPr/>
              <a:t>‹#›</a:t>
            </a:fld>
            <a:endParaRPr lang="en-US"/>
          </a:p>
        </p:txBody>
      </p:sp>
    </p:spTree>
    <p:extLst>
      <p:ext uri="{BB962C8B-B14F-4D97-AF65-F5344CB8AC3E}">
        <p14:creationId xmlns:p14="http://schemas.microsoft.com/office/powerpoint/2010/main" val="2166302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91581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userDrawn="1"/>
        </p:nvSpPr>
        <p:spPr>
          <a:xfrm>
            <a:off x="3175" y="6400800"/>
            <a:ext cx="3044825" cy="457200"/>
          </a:xfrm>
          <a:prstGeom prst="rect">
            <a:avLst/>
          </a:prstGeom>
          <a:solidFill>
            <a:srgbClr val="74367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userDrawn="1"/>
        </p:nvSpPr>
        <p:spPr>
          <a:xfrm>
            <a:off x="3051175" y="6400800"/>
            <a:ext cx="3044825" cy="457200"/>
          </a:xfrm>
          <a:prstGeom prst="rect">
            <a:avLst/>
          </a:prstGeom>
          <a:solidFill>
            <a:srgbClr val="DF642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p:cNvSpPr/>
          <p:nvPr userDrawn="1"/>
        </p:nvSpPr>
        <p:spPr>
          <a:xfrm>
            <a:off x="6096000" y="6400800"/>
            <a:ext cx="3044825" cy="457200"/>
          </a:xfrm>
          <a:prstGeom prst="rect">
            <a:avLst/>
          </a:prstGeom>
          <a:solidFill>
            <a:srgbClr val="65B03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userDrawn="1"/>
        </p:nvSpPr>
        <p:spPr>
          <a:xfrm>
            <a:off x="3025775" y="6405563"/>
            <a:ext cx="44450" cy="492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userDrawn="1"/>
        </p:nvSpPr>
        <p:spPr>
          <a:xfrm>
            <a:off x="3024188" y="6535738"/>
            <a:ext cx="46037"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userDrawn="1"/>
        </p:nvSpPr>
        <p:spPr>
          <a:xfrm>
            <a:off x="3024188" y="6665913"/>
            <a:ext cx="46037"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userDrawn="1"/>
        </p:nvSpPr>
        <p:spPr>
          <a:xfrm>
            <a:off x="3024188" y="6802438"/>
            <a:ext cx="46037"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userDrawn="1"/>
        </p:nvSpPr>
        <p:spPr>
          <a:xfrm>
            <a:off x="6069013" y="6405563"/>
            <a:ext cx="46037" cy="492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userDrawn="1"/>
        </p:nvSpPr>
        <p:spPr>
          <a:xfrm>
            <a:off x="6067425" y="6535738"/>
            <a:ext cx="46038"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userDrawn="1"/>
        </p:nvSpPr>
        <p:spPr>
          <a:xfrm>
            <a:off x="6067425" y="6665913"/>
            <a:ext cx="46038"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userDrawn="1"/>
        </p:nvSpPr>
        <p:spPr>
          <a:xfrm>
            <a:off x="6067425" y="6802438"/>
            <a:ext cx="46038"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Picture 1" descr="AGD-Logo_MASTER-CMYK.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27000" y="50800"/>
            <a:ext cx="2019300" cy="630519"/>
          </a:xfrm>
          <a:prstGeom prst="rect">
            <a:avLst/>
          </a:prstGeom>
        </p:spPr>
      </p:pic>
    </p:spTree>
    <p:extLst>
      <p:ext uri="{BB962C8B-B14F-4D97-AF65-F5344CB8AC3E}">
        <p14:creationId xmlns:p14="http://schemas.microsoft.com/office/powerpoint/2010/main" val="362750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mailto:exclusivebenefits@agd.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5482"/>
          <a:stretch/>
        </p:blipFill>
        <p:spPr>
          <a:xfrm>
            <a:off x="1040644" y="1504575"/>
            <a:ext cx="4505133" cy="1630955"/>
          </a:xfrm>
          <a:prstGeom prst="rect">
            <a:avLst/>
          </a:prstGeom>
        </p:spPr>
      </p:pic>
      <p:grpSp>
        <p:nvGrpSpPr>
          <p:cNvPr id="7" name="Group 6"/>
          <p:cNvGrpSpPr/>
          <p:nvPr/>
        </p:nvGrpSpPr>
        <p:grpSpPr>
          <a:xfrm>
            <a:off x="4000500" y="2491130"/>
            <a:ext cx="4895851" cy="3903963"/>
            <a:chOff x="2819400" y="1677577"/>
            <a:chExt cx="6001949" cy="4785970"/>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38331" r="209"/>
            <a:stretch/>
          </p:blipFill>
          <p:spPr>
            <a:xfrm>
              <a:off x="3201599" y="1677577"/>
              <a:ext cx="5619750" cy="4785970"/>
            </a:xfrm>
            <a:prstGeom prst="rect">
              <a:avLst/>
            </a:prstGeom>
          </p:spPr>
        </p:pic>
        <p:sp>
          <p:nvSpPr>
            <p:cNvPr id="6" name="TextBox 5"/>
            <p:cNvSpPr txBox="1"/>
            <p:nvPr/>
          </p:nvSpPr>
          <p:spPr>
            <a:xfrm>
              <a:off x="2819400" y="3257550"/>
              <a:ext cx="1847850" cy="1085850"/>
            </a:xfrm>
            <a:prstGeom prst="rect">
              <a:avLst/>
            </a:prstGeom>
            <a:solidFill>
              <a:schemeClr val="bg1"/>
            </a:solidFill>
          </p:spPr>
          <p:txBody>
            <a:bodyPr wrap="square" rtlCol="0">
              <a:spAutoFit/>
            </a:bodyPr>
            <a:lstStyle/>
            <a:p>
              <a:endParaRPr lang="en-US" dirty="0"/>
            </a:p>
          </p:txBody>
        </p:sp>
      </p:gr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34930" t="39397" r="47709" b="44084"/>
          <a:stretch/>
        </p:blipFill>
        <p:spPr>
          <a:xfrm>
            <a:off x="1412603" y="3912367"/>
            <a:ext cx="3263184" cy="1625100"/>
          </a:xfrm>
          <a:prstGeom prst="rect">
            <a:avLst/>
          </a:prstGeom>
        </p:spPr>
      </p:pic>
    </p:spTree>
    <p:extLst>
      <p:ext uri="{BB962C8B-B14F-4D97-AF65-F5344CB8AC3E}">
        <p14:creationId xmlns:p14="http://schemas.microsoft.com/office/powerpoint/2010/main" val="1172640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40230" y="8846820"/>
            <a:ext cx="3135630" cy="1245838"/>
          </a:xfrm>
          <a:prstGeom prst="rect">
            <a:avLst/>
          </a:prstGeom>
          <a:noFill/>
        </p:spPr>
        <p:txBody>
          <a:bodyPr wrap="square" rtlCol="0">
            <a:spAutoFit/>
          </a:bodyPr>
          <a:lstStyle/>
          <a:p>
            <a:endParaRPr lang="en-US" dirty="0"/>
          </a:p>
        </p:txBody>
      </p:sp>
      <p:sp>
        <p:nvSpPr>
          <p:cNvPr id="9" name="TextBox 8"/>
          <p:cNvSpPr txBox="1"/>
          <p:nvPr/>
        </p:nvSpPr>
        <p:spPr>
          <a:xfrm>
            <a:off x="4895850" y="885438"/>
            <a:ext cx="3035767" cy="1323439"/>
          </a:xfrm>
          <a:prstGeom prst="rect">
            <a:avLst/>
          </a:prstGeom>
          <a:noFill/>
        </p:spPr>
        <p:txBody>
          <a:bodyPr wrap="none" rtlCol="0">
            <a:spAutoFit/>
          </a:bodyPr>
          <a:lstStyle/>
          <a:p>
            <a:r>
              <a:rPr lang="en-US" sz="4000" b="1" dirty="0" smtClean="0">
                <a:solidFill>
                  <a:srgbClr val="00B0F0"/>
                </a:solidFill>
              </a:rPr>
              <a:t>Practice </a:t>
            </a:r>
          </a:p>
          <a:p>
            <a:r>
              <a:rPr lang="en-US" sz="4000" b="1" dirty="0" smtClean="0">
                <a:solidFill>
                  <a:srgbClr val="00B0F0"/>
                </a:solidFill>
              </a:rPr>
              <a:t>Management</a:t>
            </a:r>
            <a:endParaRPr lang="en-US" sz="4000" b="1" dirty="0">
              <a:solidFill>
                <a:srgbClr val="00B0F0"/>
              </a:solidFill>
            </a:endParaRPr>
          </a:p>
        </p:txBody>
      </p:sp>
      <p:sp>
        <p:nvSpPr>
          <p:cNvPr id="11" name="TextBox 10"/>
          <p:cNvSpPr txBox="1"/>
          <p:nvPr/>
        </p:nvSpPr>
        <p:spPr>
          <a:xfrm>
            <a:off x="4895850" y="2333572"/>
            <a:ext cx="3666966" cy="2585323"/>
          </a:xfrm>
          <a:prstGeom prst="rect">
            <a:avLst/>
          </a:prstGeom>
          <a:noFill/>
        </p:spPr>
        <p:txBody>
          <a:bodyPr wrap="square" rtlCol="0">
            <a:spAutoFit/>
          </a:bodyPr>
          <a:lstStyle/>
          <a:p>
            <a:r>
              <a:rPr lang="en-US" b="1" dirty="0" err="1"/>
              <a:t>C</a:t>
            </a:r>
            <a:r>
              <a:rPr lang="en-US" b="1" dirty="0" err="1" smtClean="0"/>
              <a:t>areCredit</a:t>
            </a:r>
            <a:endParaRPr lang="en-US" b="1" dirty="0"/>
          </a:p>
          <a:p>
            <a:r>
              <a:rPr lang="en-US" dirty="0" smtClean="0"/>
              <a:t>Patient Financing</a:t>
            </a:r>
          </a:p>
          <a:p>
            <a:endParaRPr lang="en-US" dirty="0"/>
          </a:p>
          <a:p>
            <a:r>
              <a:rPr lang="en-US" b="1" dirty="0" smtClean="0"/>
              <a:t>Dental Card Services Alliance</a:t>
            </a:r>
          </a:p>
          <a:p>
            <a:r>
              <a:rPr lang="en-US" dirty="0" smtClean="0"/>
              <a:t>Credit </a:t>
            </a:r>
            <a:r>
              <a:rPr lang="en-US" dirty="0"/>
              <a:t>C</a:t>
            </a:r>
            <a:r>
              <a:rPr lang="en-US" dirty="0" smtClean="0"/>
              <a:t>ard Processing</a:t>
            </a:r>
          </a:p>
          <a:p>
            <a:endParaRPr lang="en-US" dirty="0"/>
          </a:p>
          <a:p>
            <a:r>
              <a:rPr lang="en-US" b="1" dirty="0" smtClean="0"/>
              <a:t>Earnest</a:t>
            </a:r>
          </a:p>
          <a:p>
            <a:r>
              <a:rPr lang="en-US" dirty="0" smtClean="0"/>
              <a:t>Student Loan Refinancing</a:t>
            </a:r>
          </a:p>
          <a:p>
            <a:endParaRPr lang="en-US"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958" y="1671264"/>
            <a:ext cx="2706596" cy="4734660"/>
          </a:xfrm>
          <a:prstGeom prst="rect">
            <a:avLst/>
          </a:prstGeom>
        </p:spPr>
      </p:pic>
      <p:sp>
        <p:nvSpPr>
          <p:cNvPr id="12" name="TextBox 11"/>
          <p:cNvSpPr txBox="1"/>
          <p:nvPr/>
        </p:nvSpPr>
        <p:spPr>
          <a:xfrm>
            <a:off x="3074838" y="5318812"/>
            <a:ext cx="4619624" cy="830997"/>
          </a:xfrm>
          <a:prstGeom prst="rect">
            <a:avLst/>
          </a:prstGeom>
          <a:noFill/>
        </p:spPr>
        <p:txBody>
          <a:bodyPr wrap="square" rtlCol="0">
            <a:spAutoFit/>
          </a:bodyPr>
          <a:lstStyle/>
          <a:p>
            <a:r>
              <a:rPr lang="en-US" sz="1600" dirty="0" smtClean="0">
                <a:solidFill>
                  <a:schemeClr val="bg1">
                    <a:lumMod val="50000"/>
                  </a:schemeClr>
                </a:solidFill>
              </a:rPr>
              <a:t>“</a:t>
            </a:r>
            <a:r>
              <a:rPr lang="en-US" sz="1600" dirty="0" err="1" smtClean="0">
                <a:solidFill>
                  <a:schemeClr val="bg1">
                    <a:lumMod val="50000"/>
                  </a:schemeClr>
                </a:solidFill>
              </a:rPr>
              <a:t>CareCredit</a:t>
            </a:r>
            <a:r>
              <a:rPr lang="en-US" sz="1600" dirty="0" smtClean="0">
                <a:solidFill>
                  <a:schemeClr val="bg1">
                    <a:lumMod val="50000"/>
                  </a:schemeClr>
                </a:solidFill>
              </a:rPr>
              <a:t> helps my patients afford treatment.”</a:t>
            </a:r>
          </a:p>
          <a:p>
            <a:r>
              <a:rPr lang="en-US" sz="1600" dirty="0" smtClean="0">
                <a:solidFill>
                  <a:srgbClr val="65B034"/>
                </a:solidFill>
              </a:rPr>
              <a:t>Stephen A. </a:t>
            </a:r>
            <a:r>
              <a:rPr lang="en-US" sz="1600" dirty="0" err="1" smtClean="0">
                <a:solidFill>
                  <a:srgbClr val="65B034"/>
                </a:solidFill>
              </a:rPr>
              <a:t>Ghareeb</a:t>
            </a:r>
            <a:r>
              <a:rPr lang="en-US" sz="1600" dirty="0" smtClean="0">
                <a:solidFill>
                  <a:srgbClr val="65B034"/>
                </a:solidFill>
              </a:rPr>
              <a:t>, DDS, FAGD</a:t>
            </a:r>
          </a:p>
          <a:p>
            <a:r>
              <a:rPr lang="en-US" sz="1600" dirty="0" smtClean="0">
                <a:solidFill>
                  <a:srgbClr val="DF6421"/>
                </a:solidFill>
              </a:rPr>
              <a:t>Member since 2004</a:t>
            </a:r>
            <a:endParaRPr lang="en-US" sz="1600" dirty="0">
              <a:solidFill>
                <a:srgbClr val="DF6421"/>
              </a:solidFill>
            </a:endParaRPr>
          </a:p>
        </p:txBody>
      </p:sp>
    </p:spTree>
    <p:extLst>
      <p:ext uri="{BB962C8B-B14F-4D97-AF65-F5344CB8AC3E}">
        <p14:creationId xmlns:p14="http://schemas.microsoft.com/office/powerpoint/2010/main" val="20716209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10100" y="1947559"/>
            <a:ext cx="4249770" cy="2308324"/>
          </a:xfrm>
          <a:prstGeom prst="rect">
            <a:avLst/>
          </a:prstGeom>
          <a:noFill/>
        </p:spPr>
        <p:txBody>
          <a:bodyPr wrap="square" rtlCol="0">
            <a:spAutoFit/>
          </a:bodyPr>
          <a:lstStyle/>
          <a:p>
            <a:r>
              <a:rPr lang="en-US" b="1" dirty="0"/>
              <a:t>Offer </a:t>
            </a:r>
            <a:r>
              <a:rPr lang="en-US" b="1" dirty="0" smtClean="0"/>
              <a:t>Information</a:t>
            </a:r>
          </a:p>
          <a:p>
            <a:endParaRPr lang="en-US" dirty="0"/>
          </a:p>
          <a:p>
            <a:r>
              <a:rPr lang="en-US" dirty="0"/>
              <a:t>As an AGD member, you can get started with </a:t>
            </a:r>
            <a:r>
              <a:rPr lang="en-US" dirty="0" err="1"/>
              <a:t>CareCredit</a:t>
            </a:r>
            <a:r>
              <a:rPr lang="en-US" dirty="0"/>
              <a:t> </a:t>
            </a:r>
            <a:r>
              <a:rPr lang="en-US" b="1" dirty="0"/>
              <a:t>for only $25 — a $165 savings</a:t>
            </a:r>
            <a:r>
              <a:rPr lang="en-US" dirty="0"/>
              <a:t>! </a:t>
            </a:r>
            <a:r>
              <a:rPr lang="en-US" dirty="0" err="1"/>
              <a:t>CareCredit</a:t>
            </a:r>
            <a:r>
              <a:rPr lang="en-US" dirty="0"/>
              <a:t> also provides you with free training and resources, many developed in conjunction with leading dental educators, and more</a:t>
            </a:r>
            <a:r>
              <a:rPr lang="en-US" dirty="0" smtClean="0"/>
              <a:t>.</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50" y="2702327"/>
            <a:ext cx="3429000" cy="744582"/>
          </a:xfrm>
          <a:prstGeom prst="rect">
            <a:avLst/>
          </a:prstGeom>
        </p:spPr>
      </p:pic>
    </p:spTree>
    <p:extLst>
      <p:ext uri="{BB962C8B-B14F-4D97-AF65-F5344CB8AC3E}">
        <p14:creationId xmlns:p14="http://schemas.microsoft.com/office/powerpoint/2010/main" val="35172707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610100" y="2309509"/>
            <a:ext cx="4249770" cy="1477328"/>
          </a:xfrm>
          <a:prstGeom prst="rect">
            <a:avLst/>
          </a:prstGeom>
          <a:noFill/>
        </p:spPr>
        <p:txBody>
          <a:bodyPr wrap="square" rtlCol="0">
            <a:spAutoFit/>
          </a:bodyPr>
          <a:lstStyle/>
          <a:p>
            <a:r>
              <a:rPr lang="en-US" b="1" dirty="0"/>
              <a:t>Offer </a:t>
            </a:r>
            <a:r>
              <a:rPr lang="en-US" b="1" dirty="0" smtClean="0"/>
              <a:t>Information</a:t>
            </a:r>
          </a:p>
          <a:p>
            <a:r>
              <a:rPr lang="en-US" dirty="0"/>
              <a:t/>
            </a:r>
            <a:br>
              <a:rPr lang="en-US" dirty="0"/>
            </a:br>
            <a:r>
              <a:rPr lang="en-US" dirty="0"/>
              <a:t>As an AGD member, </a:t>
            </a:r>
            <a:r>
              <a:rPr lang="en-US" b="1" dirty="0"/>
              <a:t>you can save an average of 30 percent</a:t>
            </a:r>
            <a:r>
              <a:rPr lang="en-US" dirty="0"/>
              <a:t> (or $3,145) per year on credit card processing.</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196410"/>
            <a:ext cx="3200400" cy="2045474"/>
          </a:xfrm>
          <a:prstGeom prst="rect">
            <a:avLst/>
          </a:prstGeom>
        </p:spPr>
      </p:pic>
    </p:spTree>
    <p:extLst>
      <p:ext uri="{BB962C8B-B14F-4D97-AF65-F5344CB8AC3E}">
        <p14:creationId xmlns:p14="http://schemas.microsoft.com/office/powerpoint/2010/main" val="2596379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610100" y="2290459"/>
            <a:ext cx="4249770" cy="1754326"/>
          </a:xfrm>
          <a:prstGeom prst="rect">
            <a:avLst/>
          </a:prstGeom>
          <a:noFill/>
        </p:spPr>
        <p:txBody>
          <a:bodyPr wrap="square" rtlCol="0">
            <a:spAutoFit/>
          </a:bodyPr>
          <a:lstStyle/>
          <a:p>
            <a:r>
              <a:rPr lang="en-US" b="1" dirty="0"/>
              <a:t>Offer </a:t>
            </a:r>
            <a:r>
              <a:rPr lang="en-US" b="1" dirty="0" smtClean="0"/>
              <a:t>Information</a:t>
            </a:r>
          </a:p>
          <a:p>
            <a:endParaRPr lang="en-US" dirty="0"/>
          </a:p>
          <a:p>
            <a:r>
              <a:rPr lang="en-US" dirty="0"/>
              <a:t>Earnest has partnered with AGD to offer student loan refinancing to AGD members. Members get a </a:t>
            </a:r>
            <a:r>
              <a:rPr lang="en-US" b="1" dirty="0"/>
              <a:t>$400 bonus</a:t>
            </a:r>
            <a:r>
              <a:rPr lang="en-US" dirty="0"/>
              <a:t> when they refinance their loans with Earnest.</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761" y="2635415"/>
            <a:ext cx="2591440" cy="615468"/>
          </a:xfrm>
          <a:prstGeom prst="rect">
            <a:avLst/>
          </a:prstGeom>
        </p:spPr>
      </p:pic>
    </p:spTree>
    <p:extLst>
      <p:ext uri="{BB962C8B-B14F-4D97-AF65-F5344CB8AC3E}">
        <p14:creationId xmlns:p14="http://schemas.microsoft.com/office/powerpoint/2010/main" val="3641253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895850" y="1047136"/>
            <a:ext cx="2583336" cy="1323439"/>
          </a:xfrm>
          <a:prstGeom prst="rect">
            <a:avLst/>
          </a:prstGeom>
          <a:noFill/>
        </p:spPr>
        <p:txBody>
          <a:bodyPr wrap="none" rtlCol="0">
            <a:spAutoFit/>
          </a:bodyPr>
          <a:lstStyle/>
          <a:p>
            <a:r>
              <a:rPr lang="en-US" sz="4000" b="1" dirty="0" smtClean="0">
                <a:solidFill>
                  <a:srgbClr val="00B0F0"/>
                </a:solidFill>
              </a:rPr>
              <a:t>Practice </a:t>
            </a:r>
          </a:p>
          <a:p>
            <a:r>
              <a:rPr lang="en-US" sz="4000" b="1" dirty="0" smtClean="0">
                <a:solidFill>
                  <a:srgbClr val="00B0F0"/>
                </a:solidFill>
              </a:rPr>
              <a:t>Technology</a:t>
            </a:r>
            <a:endParaRPr lang="en-US" sz="4000" b="1" dirty="0">
              <a:solidFill>
                <a:srgbClr val="00B0F0"/>
              </a:solidFill>
            </a:endParaRPr>
          </a:p>
        </p:txBody>
      </p:sp>
      <p:sp>
        <p:nvSpPr>
          <p:cNvPr id="9" name="TextBox 8"/>
          <p:cNvSpPr txBox="1"/>
          <p:nvPr/>
        </p:nvSpPr>
        <p:spPr>
          <a:xfrm>
            <a:off x="4895850" y="2666077"/>
            <a:ext cx="3666966" cy="1477328"/>
          </a:xfrm>
          <a:prstGeom prst="rect">
            <a:avLst/>
          </a:prstGeom>
          <a:noFill/>
        </p:spPr>
        <p:txBody>
          <a:bodyPr wrap="square" rtlCol="0">
            <a:spAutoFit/>
          </a:bodyPr>
          <a:lstStyle/>
          <a:p>
            <a:r>
              <a:rPr lang="en-US" b="1" dirty="0" err="1" smtClean="0"/>
              <a:t>Officite</a:t>
            </a:r>
            <a:endParaRPr lang="en-US" b="1" dirty="0"/>
          </a:p>
          <a:p>
            <a:r>
              <a:rPr lang="en-US" dirty="0" smtClean="0"/>
              <a:t>Web Presence Solution</a:t>
            </a:r>
          </a:p>
          <a:p>
            <a:endParaRPr lang="en-US" dirty="0"/>
          </a:p>
          <a:p>
            <a:r>
              <a:rPr lang="en-US" b="1" dirty="0" smtClean="0"/>
              <a:t>The Online Practice</a:t>
            </a:r>
          </a:p>
          <a:p>
            <a:r>
              <a:rPr lang="en-US" dirty="0" smtClean="0"/>
              <a:t>Online Marketing Tools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14" y="1927897"/>
            <a:ext cx="3173204" cy="4470794"/>
          </a:xfrm>
          <a:prstGeom prst="rect">
            <a:avLst/>
          </a:prstGeom>
        </p:spPr>
      </p:pic>
      <p:sp>
        <p:nvSpPr>
          <p:cNvPr id="10" name="TextBox 9"/>
          <p:cNvSpPr txBox="1"/>
          <p:nvPr/>
        </p:nvSpPr>
        <p:spPr>
          <a:xfrm>
            <a:off x="3282663" y="5318812"/>
            <a:ext cx="4619624" cy="830997"/>
          </a:xfrm>
          <a:prstGeom prst="rect">
            <a:avLst/>
          </a:prstGeom>
          <a:noFill/>
        </p:spPr>
        <p:txBody>
          <a:bodyPr wrap="square" rtlCol="0">
            <a:spAutoFit/>
          </a:bodyPr>
          <a:lstStyle/>
          <a:p>
            <a:r>
              <a:rPr lang="en-US" sz="1600" dirty="0" smtClean="0">
                <a:solidFill>
                  <a:schemeClr val="bg1">
                    <a:lumMod val="50000"/>
                  </a:schemeClr>
                </a:solidFill>
              </a:rPr>
              <a:t>“I use The Online Practice for my website.”</a:t>
            </a:r>
          </a:p>
          <a:p>
            <a:r>
              <a:rPr lang="en-US" sz="1600" dirty="0" smtClean="0">
                <a:solidFill>
                  <a:srgbClr val="65B034"/>
                </a:solidFill>
              </a:rPr>
              <a:t>Shari L. </a:t>
            </a:r>
            <a:r>
              <a:rPr lang="en-US" sz="1600" dirty="0" err="1" smtClean="0">
                <a:solidFill>
                  <a:srgbClr val="65B034"/>
                </a:solidFill>
              </a:rPr>
              <a:t>Hyder</a:t>
            </a:r>
            <a:r>
              <a:rPr lang="en-US" sz="1600" dirty="0" smtClean="0">
                <a:solidFill>
                  <a:srgbClr val="65B034"/>
                </a:solidFill>
              </a:rPr>
              <a:t>, DMD, MAGD</a:t>
            </a:r>
          </a:p>
          <a:p>
            <a:r>
              <a:rPr lang="en-US" sz="1600" dirty="0" smtClean="0">
                <a:solidFill>
                  <a:srgbClr val="DF6421"/>
                </a:solidFill>
              </a:rPr>
              <a:t>Member since 1986</a:t>
            </a:r>
            <a:endParaRPr lang="en-US" sz="1600" dirty="0">
              <a:solidFill>
                <a:srgbClr val="DF6421"/>
              </a:solidFill>
            </a:endParaRPr>
          </a:p>
        </p:txBody>
      </p:sp>
    </p:spTree>
    <p:extLst>
      <p:ext uri="{BB962C8B-B14F-4D97-AF65-F5344CB8AC3E}">
        <p14:creationId xmlns:p14="http://schemas.microsoft.com/office/powerpoint/2010/main" val="9437307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10100" y="2442859"/>
            <a:ext cx="4249770" cy="1477328"/>
          </a:xfrm>
          <a:prstGeom prst="rect">
            <a:avLst/>
          </a:prstGeom>
          <a:noFill/>
        </p:spPr>
        <p:txBody>
          <a:bodyPr wrap="square" rtlCol="0">
            <a:spAutoFit/>
          </a:bodyPr>
          <a:lstStyle/>
          <a:p>
            <a:r>
              <a:rPr lang="en-US" b="1" dirty="0"/>
              <a:t>Offer </a:t>
            </a:r>
            <a:r>
              <a:rPr lang="en-US" b="1" dirty="0" smtClean="0"/>
              <a:t>Information</a:t>
            </a:r>
          </a:p>
          <a:p>
            <a:endParaRPr lang="en-US" dirty="0"/>
          </a:p>
          <a:p>
            <a:r>
              <a:rPr lang="en-US" dirty="0"/>
              <a:t>As an AGD member, you can receive </a:t>
            </a:r>
            <a:r>
              <a:rPr lang="en-US" b="1" dirty="0"/>
              <a:t>up to 37 percent off</a:t>
            </a:r>
            <a:r>
              <a:rPr lang="en-US" dirty="0"/>
              <a:t> </a:t>
            </a:r>
            <a:r>
              <a:rPr lang="en-US" dirty="0" err="1"/>
              <a:t>Officite’s</a:t>
            </a:r>
            <a:r>
              <a:rPr lang="en-US" dirty="0"/>
              <a:t> web presence packages.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2547937"/>
            <a:ext cx="2286000" cy="1190625"/>
          </a:xfrm>
          <a:prstGeom prst="rect">
            <a:avLst/>
          </a:prstGeom>
        </p:spPr>
      </p:pic>
    </p:spTree>
    <p:extLst>
      <p:ext uri="{BB962C8B-B14F-4D97-AF65-F5344CB8AC3E}">
        <p14:creationId xmlns:p14="http://schemas.microsoft.com/office/powerpoint/2010/main" val="2660093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10100" y="1757059"/>
            <a:ext cx="4249770" cy="3416320"/>
          </a:xfrm>
          <a:prstGeom prst="rect">
            <a:avLst/>
          </a:prstGeom>
          <a:noFill/>
        </p:spPr>
        <p:txBody>
          <a:bodyPr wrap="square" rtlCol="0">
            <a:spAutoFit/>
          </a:bodyPr>
          <a:lstStyle/>
          <a:p>
            <a:r>
              <a:rPr lang="en-US" b="1" dirty="0"/>
              <a:t>Offer </a:t>
            </a:r>
            <a:r>
              <a:rPr lang="en-US" b="1" dirty="0" smtClean="0"/>
              <a:t>Information</a:t>
            </a:r>
          </a:p>
          <a:p>
            <a:endParaRPr lang="en-US" dirty="0"/>
          </a:p>
          <a:p>
            <a:r>
              <a:rPr lang="en-US" dirty="0"/>
              <a:t>As an AGD member, you can subscribe to the Gold Package — which includes more than 100 website designs, unlimited website support, customizable prewritten content, unlimited pages and pictures, 30 educational videos and more — for $59.95 a month, </a:t>
            </a:r>
            <a:r>
              <a:rPr lang="en-US" b="1" dirty="0"/>
              <a:t>a 40 percent discount off the regular monthly fee</a:t>
            </a:r>
            <a:r>
              <a:rPr lang="en-US" b="1" dirty="0" smtClean="0"/>
              <a:t>. </a:t>
            </a:r>
            <a:r>
              <a:rPr lang="en-US" dirty="0" smtClean="0"/>
              <a:t>You </a:t>
            </a:r>
            <a:r>
              <a:rPr lang="en-US" dirty="0"/>
              <a:t>also can </a:t>
            </a:r>
            <a:r>
              <a:rPr lang="en-US" b="1" dirty="0"/>
              <a:t>save up to 25 percent</a:t>
            </a:r>
            <a:r>
              <a:rPr lang="en-US" dirty="0"/>
              <a:t> on The Online Practice’s social media and online visibility services.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344" y="2838338"/>
            <a:ext cx="4137212" cy="724012"/>
          </a:xfrm>
          <a:prstGeom prst="rect">
            <a:avLst/>
          </a:prstGeom>
        </p:spPr>
      </p:pic>
    </p:spTree>
    <p:extLst>
      <p:ext uri="{BB962C8B-B14F-4D97-AF65-F5344CB8AC3E}">
        <p14:creationId xmlns:p14="http://schemas.microsoft.com/office/powerpoint/2010/main" val="639209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7300" y="2789307"/>
            <a:ext cx="1451166" cy="707886"/>
          </a:xfrm>
          <a:prstGeom prst="rect">
            <a:avLst/>
          </a:prstGeom>
          <a:noFill/>
        </p:spPr>
        <p:txBody>
          <a:bodyPr wrap="none" rtlCol="0">
            <a:spAutoFit/>
          </a:bodyPr>
          <a:lstStyle/>
          <a:p>
            <a:r>
              <a:rPr lang="en-US" sz="4000" b="1" dirty="0" smtClean="0">
                <a:solidFill>
                  <a:srgbClr val="00B0F0"/>
                </a:solidFill>
              </a:rPr>
              <a:t>Travel</a:t>
            </a:r>
            <a:endParaRPr lang="en-US" sz="4000" b="1" dirty="0">
              <a:solidFill>
                <a:srgbClr val="00B0F0"/>
              </a:solidFill>
            </a:endParaRPr>
          </a:p>
        </p:txBody>
      </p:sp>
      <p:sp>
        <p:nvSpPr>
          <p:cNvPr id="6" name="TextBox 5"/>
          <p:cNvSpPr txBox="1"/>
          <p:nvPr/>
        </p:nvSpPr>
        <p:spPr>
          <a:xfrm>
            <a:off x="4724400" y="2781300"/>
            <a:ext cx="3666966" cy="2585323"/>
          </a:xfrm>
          <a:prstGeom prst="rect">
            <a:avLst/>
          </a:prstGeom>
          <a:noFill/>
        </p:spPr>
        <p:txBody>
          <a:bodyPr wrap="square" rtlCol="0">
            <a:spAutoFit/>
          </a:bodyPr>
          <a:lstStyle/>
          <a:p>
            <a:r>
              <a:rPr lang="en-US" b="1" dirty="0" err="1" smtClean="0"/>
              <a:t>HotelStorm</a:t>
            </a:r>
            <a:endParaRPr lang="en-US" b="1" dirty="0"/>
          </a:p>
          <a:p>
            <a:r>
              <a:rPr lang="en-US" dirty="0" smtClean="0"/>
              <a:t>Hotel Discounts</a:t>
            </a:r>
          </a:p>
          <a:p>
            <a:endParaRPr lang="en-US" b="1" dirty="0"/>
          </a:p>
          <a:p>
            <a:r>
              <a:rPr lang="en-US" b="1" dirty="0"/>
              <a:t>Offer </a:t>
            </a:r>
            <a:r>
              <a:rPr lang="en-US" b="1" dirty="0" smtClean="0"/>
              <a:t>Information</a:t>
            </a:r>
          </a:p>
          <a:p>
            <a:endParaRPr lang="en-US" b="1" dirty="0"/>
          </a:p>
          <a:p>
            <a:r>
              <a:rPr lang="en-US" dirty="0"/>
              <a:t>As an AGD member, </a:t>
            </a:r>
            <a:r>
              <a:rPr lang="en-US" dirty="0" err="1"/>
              <a:t>HotelStorm</a:t>
            </a:r>
            <a:r>
              <a:rPr lang="en-US" dirty="0"/>
              <a:t> offers you exclusive savings on hotels — </a:t>
            </a:r>
            <a:r>
              <a:rPr lang="en-US" b="1" dirty="0"/>
              <a:t>up to 55 percent off other travel sites</a:t>
            </a:r>
            <a:r>
              <a:rPr lang="en-US" dirty="0"/>
              <a:t>.</a:t>
            </a:r>
            <a:endParaRPr lang="en-US"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5670" y="1826761"/>
            <a:ext cx="3733480" cy="575578"/>
          </a:xfrm>
          <a:prstGeom prst="rect">
            <a:avLst/>
          </a:prstGeom>
        </p:spPr>
      </p:pic>
    </p:spTree>
    <p:extLst>
      <p:ext uri="{BB962C8B-B14F-4D97-AF65-F5344CB8AC3E}">
        <p14:creationId xmlns:p14="http://schemas.microsoft.com/office/powerpoint/2010/main" val="37966287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50770" y="2985091"/>
            <a:ext cx="5101590" cy="1692771"/>
          </a:xfrm>
          <a:prstGeom prst="rect">
            <a:avLst/>
          </a:prstGeom>
          <a:noFill/>
        </p:spPr>
        <p:txBody>
          <a:bodyPr wrap="square" rtlCol="0">
            <a:spAutoFit/>
          </a:bodyPr>
          <a:lstStyle/>
          <a:p>
            <a:pPr>
              <a:spcAft>
                <a:spcPts val="1200"/>
              </a:spcAft>
              <a:defRPr/>
            </a:pPr>
            <a:r>
              <a:rPr lang="en-US" sz="2200" b="1" dirty="0">
                <a:latin typeface="Calibri" pitchFamily="34" charset="0"/>
                <a:cs typeface="Arial" charset="0"/>
              </a:rPr>
              <a:t>V</a:t>
            </a:r>
            <a:r>
              <a:rPr lang="en-US" sz="2200" b="1" dirty="0" smtClean="0">
                <a:latin typeface="Calibri" pitchFamily="34" charset="0"/>
                <a:cs typeface="Arial" charset="0"/>
              </a:rPr>
              <a:t>isit</a:t>
            </a:r>
            <a:r>
              <a:rPr lang="en-US" sz="2200" dirty="0" smtClean="0">
                <a:latin typeface="Calibri" pitchFamily="34" charset="0"/>
                <a:cs typeface="Arial" charset="0"/>
              </a:rPr>
              <a:t> </a:t>
            </a:r>
            <a:r>
              <a:rPr lang="en-US" sz="2200" i="1" dirty="0" smtClean="0">
                <a:latin typeface="Calibri" pitchFamily="34" charset="0"/>
                <a:cs typeface="Arial" charset="0"/>
              </a:rPr>
              <a:t>www.agd.org/EXCLUSIVE-BENEFITS</a:t>
            </a:r>
            <a:endParaRPr lang="en-US" sz="2200" i="1" dirty="0">
              <a:latin typeface="Calibri" pitchFamily="34" charset="0"/>
              <a:cs typeface="Arial" charset="0"/>
            </a:endParaRPr>
          </a:p>
          <a:p>
            <a:pPr>
              <a:spcAft>
                <a:spcPts val="1200"/>
              </a:spcAft>
              <a:defRPr/>
            </a:pPr>
            <a:r>
              <a:rPr lang="en-US" sz="2200" b="1" dirty="0" smtClean="0">
                <a:latin typeface="Calibri" pitchFamily="34" charset="0"/>
                <a:cs typeface="Arial" charset="0"/>
              </a:rPr>
              <a:t>C</a:t>
            </a:r>
            <a:r>
              <a:rPr lang="en-US" sz="2200" b="1" dirty="0" smtClean="0">
                <a:latin typeface="Calibri" pitchFamily="34" charset="0"/>
              </a:rPr>
              <a:t>ontact</a:t>
            </a:r>
            <a:r>
              <a:rPr lang="en-US" sz="2200" b="1" dirty="0" smtClean="0">
                <a:solidFill>
                  <a:schemeClr val="bg1">
                    <a:lumMod val="50000"/>
                  </a:schemeClr>
                </a:solidFill>
                <a:latin typeface="Calibri" pitchFamily="34" charset="0"/>
              </a:rPr>
              <a:t> </a:t>
            </a:r>
            <a:r>
              <a:rPr lang="en-US" sz="2200" dirty="0" smtClean="0">
                <a:solidFill>
                  <a:schemeClr val="bg1">
                    <a:lumMod val="50000"/>
                  </a:schemeClr>
                </a:solidFill>
                <a:latin typeface="Calibri" pitchFamily="34" charset="0"/>
                <a:hlinkClick r:id="rId2"/>
              </a:rPr>
              <a:t>exclusivebenefits@agd.org</a:t>
            </a:r>
            <a:r>
              <a:rPr lang="en-US" sz="2200" b="1" dirty="0" smtClean="0">
                <a:solidFill>
                  <a:schemeClr val="bg1">
                    <a:lumMod val="50000"/>
                  </a:schemeClr>
                </a:solidFill>
                <a:latin typeface="Calibri" pitchFamily="34" charset="0"/>
              </a:rPr>
              <a:t> 				 </a:t>
            </a:r>
            <a:r>
              <a:rPr lang="en-US" sz="2200" dirty="0" smtClean="0">
                <a:latin typeface="Calibri" pitchFamily="34" charset="0"/>
                <a:cs typeface="Arial" charset="0"/>
              </a:rPr>
              <a:t>888.243.3368</a:t>
            </a:r>
            <a:endParaRPr lang="en-US" sz="2200" i="1" dirty="0">
              <a:latin typeface="Calibri" pitchFamily="34" charset="0"/>
              <a:cs typeface="Arial" charset="0"/>
            </a:endParaRPr>
          </a:p>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0770" y="2086053"/>
            <a:ext cx="4495800" cy="666594"/>
          </a:xfrm>
          <a:prstGeom prst="rect">
            <a:avLst/>
          </a:prstGeom>
        </p:spPr>
      </p:pic>
    </p:spTree>
    <p:extLst>
      <p:ext uri="{BB962C8B-B14F-4D97-AF65-F5344CB8AC3E}">
        <p14:creationId xmlns:p14="http://schemas.microsoft.com/office/powerpoint/2010/main" val="3513974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95055" y="2152521"/>
            <a:ext cx="4038600" cy="3635186"/>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b="1" dirty="0" smtClean="0">
                <a:solidFill>
                  <a:schemeClr val="bg1">
                    <a:lumMod val="50000"/>
                  </a:schemeClr>
                </a:solidFill>
              </a:rPr>
              <a:t>AGD Members Save On:</a:t>
            </a:r>
          </a:p>
          <a:p>
            <a:r>
              <a:rPr lang="en-US" sz="2400" dirty="0" smtClean="0">
                <a:solidFill>
                  <a:schemeClr val="bg1">
                    <a:lumMod val="50000"/>
                  </a:schemeClr>
                </a:solidFill>
              </a:rPr>
              <a:t>Education</a:t>
            </a:r>
          </a:p>
          <a:p>
            <a:r>
              <a:rPr lang="en-US" sz="2400" dirty="0" smtClean="0">
                <a:solidFill>
                  <a:schemeClr val="bg1">
                    <a:lumMod val="50000"/>
                  </a:schemeClr>
                </a:solidFill>
              </a:rPr>
              <a:t>Insurance</a:t>
            </a:r>
          </a:p>
          <a:p>
            <a:r>
              <a:rPr lang="en-US" sz="2400" dirty="0" smtClean="0">
                <a:solidFill>
                  <a:schemeClr val="bg1">
                    <a:lumMod val="50000"/>
                  </a:schemeClr>
                </a:solidFill>
              </a:rPr>
              <a:t>Practice Management</a:t>
            </a:r>
          </a:p>
          <a:p>
            <a:r>
              <a:rPr lang="en-US" sz="2400" dirty="0" smtClean="0">
                <a:solidFill>
                  <a:schemeClr val="bg1">
                    <a:lumMod val="50000"/>
                  </a:schemeClr>
                </a:solidFill>
              </a:rPr>
              <a:t>Practice Technology</a:t>
            </a:r>
          </a:p>
          <a:p>
            <a:r>
              <a:rPr lang="en-US" sz="2400" dirty="0" smtClean="0">
                <a:solidFill>
                  <a:schemeClr val="bg1">
                    <a:lumMod val="50000"/>
                  </a:schemeClr>
                </a:solidFill>
              </a:rPr>
              <a:t>Travel</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63" y="2292289"/>
            <a:ext cx="2714382" cy="271438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43103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833" t="3501" r="21065" b="2702"/>
          <a:stretch/>
        </p:blipFill>
        <p:spPr>
          <a:xfrm>
            <a:off x="979357" y="2651906"/>
            <a:ext cx="7071101" cy="2149435"/>
          </a:xfrm>
          <a:prstGeom prst="rect">
            <a:avLst/>
          </a:prstGeom>
          <a:ln>
            <a:noFill/>
          </a:ln>
          <a:effectLst>
            <a:outerShdw blurRad="190500" algn="tl" rotWithShape="0">
              <a:srgbClr val="000000">
                <a:alpha val="70000"/>
              </a:srgbClr>
            </a:outerShdw>
          </a:effectLst>
        </p:spPr>
      </p:pic>
      <p:grpSp>
        <p:nvGrpSpPr>
          <p:cNvPr id="8" name="Group 7"/>
          <p:cNvGrpSpPr/>
          <p:nvPr/>
        </p:nvGrpSpPr>
        <p:grpSpPr>
          <a:xfrm>
            <a:off x="943880" y="1708014"/>
            <a:ext cx="7201828" cy="505744"/>
            <a:chOff x="943880" y="1505229"/>
            <a:chExt cx="7201828" cy="505744"/>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r="44531"/>
            <a:stretch/>
          </p:blipFill>
          <p:spPr>
            <a:xfrm>
              <a:off x="943880" y="1517235"/>
              <a:ext cx="3971882" cy="493738"/>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56215"/>
            <a:stretch/>
          </p:blipFill>
          <p:spPr>
            <a:xfrm>
              <a:off x="4915762" y="1505229"/>
              <a:ext cx="3229946" cy="505744"/>
            </a:xfrm>
            <a:prstGeom prst="rect">
              <a:avLst/>
            </a:prstGeom>
          </p:spPr>
        </p:pic>
      </p:grpSp>
    </p:spTree>
    <p:extLst>
      <p:ext uri="{BB962C8B-B14F-4D97-AF65-F5344CB8AC3E}">
        <p14:creationId xmlns:p14="http://schemas.microsoft.com/office/powerpoint/2010/main" val="2292172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0" y="2789307"/>
            <a:ext cx="2294987" cy="707886"/>
          </a:xfrm>
          <a:prstGeom prst="rect">
            <a:avLst/>
          </a:prstGeom>
          <a:noFill/>
        </p:spPr>
        <p:txBody>
          <a:bodyPr wrap="none" rtlCol="0">
            <a:spAutoFit/>
          </a:bodyPr>
          <a:lstStyle/>
          <a:p>
            <a:r>
              <a:rPr lang="en-US" sz="4000" b="1" dirty="0" smtClean="0">
                <a:solidFill>
                  <a:srgbClr val="00B0F0"/>
                </a:solidFill>
              </a:rPr>
              <a:t>Education</a:t>
            </a:r>
            <a:endParaRPr lang="en-US" sz="4000" b="1" dirty="0">
              <a:solidFill>
                <a:srgbClr val="00B0F0"/>
              </a:solidFill>
            </a:endParaRPr>
          </a:p>
        </p:txBody>
      </p:sp>
      <p:sp>
        <p:nvSpPr>
          <p:cNvPr id="8" name="TextBox 7"/>
          <p:cNvSpPr txBox="1"/>
          <p:nvPr/>
        </p:nvSpPr>
        <p:spPr>
          <a:xfrm>
            <a:off x="4724400" y="3009900"/>
            <a:ext cx="3666966" cy="2862322"/>
          </a:xfrm>
          <a:prstGeom prst="rect">
            <a:avLst/>
          </a:prstGeom>
          <a:noFill/>
        </p:spPr>
        <p:txBody>
          <a:bodyPr wrap="square" rtlCol="0">
            <a:spAutoFit/>
          </a:bodyPr>
          <a:lstStyle/>
          <a:p>
            <a:r>
              <a:rPr lang="en-US" b="1" dirty="0" smtClean="0"/>
              <a:t>All-Star Dental Academy</a:t>
            </a:r>
            <a:endParaRPr lang="en-US" b="1" dirty="0"/>
          </a:p>
          <a:p>
            <a:r>
              <a:rPr lang="en-US" dirty="0" smtClean="0"/>
              <a:t>Dental Office Training</a:t>
            </a:r>
          </a:p>
          <a:p>
            <a:endParaRPr lang="en-US" b="1" dirty="0"/>
          </a:p>
          <a:p>
            <a:r>
              <a:rPr lang="en-US" b="1" dirty="0"/>
              <a:t>Offer </a:t>
            </a:r>
            <a:r>
              <a:rPr lang="en-US" b="1" dirty="0" smtClean="0"/>
              <a:t>Information</a:t>
            </a:r>
          </a:p>
          <a:p>
            <a:endParaRPr lang="en-US" b="1" dirty="0"/>
          </a:p>
          <a:p>
            <a:r>
              <a:rPr lang="en-US" dirty="0"/>
              <a:t>As an AGD member, you will receive a $400 discount on the first year of the program. </a:t>
            </a:r>
            <a:endParaRPr lang="en-US" dirty="0" smtClean="0"/>
          </a:p>
          <a:p>
            <a:endParaRPr lang="en-US" b="1" dirty="0"/>
          </a:p>
          <a:p>
            <a:endParaRPr lang="en-US" b="1"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938091"/>
            <a:ext cx="2286319" cy="1743318"/>
          </a:xfrm>
          <a:prstGeom prst="rect">
            <a:avLst/>
          </a:prstGeom>
        </p:spPr>
      </p:pic>
    </p:spTree>
    <p:extLst>
      <p:ext uri="{BB962C8B-B14F-4D97-AF65-F5344CB8AC3E}">
        <p14:creationId xmlns:p14="http://schemas.microsoft.com/office/powerpoint/2010/main" val="1790935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419600" y="1071771"/>
            <a:ext cx="2250873" cy="707886"/>
          </a:xfrm>
          <a:prstGeom prst="rect">
            <a:avLst/>
          </a:prstGeom>
          <a:noFill/>
        </p:spPr>
        <p:txBody>
          <a:bodyPr wrap="none" rtlCol="0">
            <a:spAutoFit/>
          </a:bodyPr>
          <a:lstStyle/>
          <a:p>
            <a:r>
              <a:rPr lang="en-US" sz="4000" b="1" dirty="0" smtClean="0">
                <a:solidFill>
                  <a:srgbClr val="00B0F0"/>
                </a:solidFill>
              </a:rPr>
              <a:t>Insurance</a:t>
            </a:r>
            <a:endParaRPr lang="en-US" sz="4000" b="1" dirty="0">
              <a:solidFill>
                <a:srgbClr val="00B0F0"/>
              </a:solidFill>
            </a:endParaRPr>
          </a:p>
        </p:txBody>
      </p:sp>
      <p:sp>
        <p:nvSpPr>
          <p:cNvPr id="10" name="TextBox 9"/>
          <p:cNvSpPr txBox="1"/>
          <p:nvPr/>
        </p:nvSpPr>
        <p:spPr>
          <a:xfrm>
            <a:off x="4362450" y="2018377"/>
            <a:ext cx="3666966" cy="2862322"/>
          </a:xfrm>
          <a:prstGeom prst="rect">
            <a:avLst/>
          </a:prstGeom>
          <a:noFill/>
        </p:spPr>
        <p:txBody>
          <a:bodyPr wrap="square" rtlCol="0">
            <a:spAutoFit/>
          </a:bodyPr>
          <a:lstStyle/>
          <a:p>
            <a:r>
              <a:rPr lang="en-US" b="1" dirty="0" smtClean="0"/>
              <a:t>Dentist’s Advantage</a:t>
            </a:r>
            <a:endParaRPr lang="en-US" b="1" dirty="0"/>
          </a:p>
          <a:p>
            <a:r>
              <a:rPr lang="en-US" dirty="0" smtClean="0"/>
              <a:t>Professional Liability Insurance</a:t>
            </a:r>
          </a:p>
          <a:p>
            <a:endParaRPr lang="en-US" dirty="0"/>
          </a:p>
          <a:p>
            <a:r>
              <a:rPr lang="en-US" b="1" dirty="0" smtClean="0"/>
              <a:t>Hagan Barron Intermediaries</a:t>
            </a:r>
          </a:p>
          <a:p>
            <a:r>
              <a:rPr lang="en-US" dirty="0" smtClean="0"/>
              <a:t>Personal Liability Insurance</a:t>
            </a:r>
          </a:p>
          <a:p>
            <a:endParaRPr lang="en-US" dirty="0"/>
          </a:p>
          <a:p>
            <a:r>
              <a:rPr lang="en-US" b="1" dirty="0" smtClean="0"/>
              <a:t>Healthy Paws Pet Insurance</a:t>
            </a:r>
          </a:p>
          <a:p>
            <a:endParaRPr lang="en-US" b="1" dirty="0"/>
          </a:p>
          <a:p>
            <a:r>
              <a:rPr lang="en-US" b="1" dirty="0" smtClean="0"/>
              <a:t>Liberty Mutual Insurance</a:t>
            </a:r>
          </a:p>
          <a:p>
            <a:r>
              <a:rPr lang="en-US" dirty="0" smtClean="0"/>
              <a:t>Auto and Home Insurance</a:t>
            </a:r>
          </a:p>
        </p:txBody>
      </p:sp>
      <p:sp>
        <p:nvSpPr>
          <p:cNvPr id="11" name="TextBox 10"/>
          <p:cNvSpPr txBox="1"/>
          <p:nvPr/>
        </p:nvSpPr>
        <p:spPr>
          <a:xfrm>
            <a:off x="2867026" y="5194786"/>
            <a:ext cx="4619624" cy="1077218"/>
          </a:xfrm>
          <a:prstGeom prst="rect">
            <a:avLst/>
          </a:prstGeom>
          <a:noFill/>
        </p:spPr>
        <p:txBody>
          <a:bodyPr wrap="square" rtlCol="0">
            <a:spAutoFit/>
          </a:bodyPr>
          <a:lstStyle/>
          <a:p>
            <a:r>
              <a:rPr lang="en-US" sz="1600" dirty="0" smtClean="0">
                <a:solidFill>
                  <a:schemeClr val="bg1">
                    <a:lumMod val="50000"/>
                  </a:schemeClr>
                </a:solidFill>
              </a:rPr>
              <a:t>“I received the coverage I need without having to worry about the expense as a new dentist.”</a:t>
            </a:r>
          </a:p>
          <a:p>
            <a:r>
              <a:rPr lang="en-US" sz="1600" dirty="0" smtClean="0">
                <a:solidFill>
                  <a:srgbClr val="65B034"/>
                </a:solidFill>
              </a:rPr>
              <a:t>Joe W. </a:t>
            </a:r>
            <a:r>
              <a:rPr lang="en-US" sz="1600" dirty="0" err="1" smtClean="0">
                <a:solidFill>
                  <a:srgbClr val="65B034"/>
                </a:solidFill>
              </a:rPr>
              <a:t>Wolski</a:t>
            </a:r>
            <a:r>
              <a:rPr lang="en-US" sz="1600" dirty="0" smtClean="0">
                <a:solidFill>
                  <a:srgbClr val="65B034"/>
                </a:solidFill>
              </a:rPr>
              <a:t>, DMD</a:t>
            </a:r>
          </a:p>
          <a:p>
            <a:r>
              <a:rPr lang="en-US" sz="1600" dirty="0" smtClean="0">
                <a:solidFill>
                  <a:srgbClr val="DF6421"/>
                </a:solidFill>
              </a:rPr>
              <a:t>Member since 2015</a:t>
            </a:r>
            <a:endParaRPr lang="en-US" sz="1600" dirty="0">
              <a:solidFill>
                <a:srgbClr val="DF6421"/>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237" y="2057400"/>
            <a:ext cx="2708808" cy="4349354"/>
          </a:xfrm>
          <a:prstGeom prst="rect">
            <a:avLst/>
          </a:prstGeom>
        </p:spPr>
      </p:pic>
    </p:spTree>
    <p:extLst>
      <p:ext uri="{BB962C8B-B14F-4D97-AF65-F5344CB8AC3E}">
        <p14:creationId xmlns:p14="http://schemas.microsoft.com/office/powerpoint/2010/main" val="2432904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10100" y="1471309"/>
            <a:ext cx="4249770" cy="5078313"/>
          </a:xfrm>
          <a:prstGeom prst="rect">
            <a:avLst/>
          </a:prstGeom>
          <a:noFill/>
        </p:spPr>
        <p:txBody>
          <a:bodyPr wrap="square" rtlCol="0">
            <a:spAutoFit/>
          </a:bodyPr>
          <a:lstStyle/>
          <a:p>
            <a:r>
              <a:rPr lang="en-US" b="1" dirty="0"/>
              <a:t>Offer </a:t>
            </a:r>
            <a:r>
              <a:rPr lang="en-US" b="1" dirty="0" smtClean="0"/>
              <a:t>Information</a:t>
            </a:r>
          </a:p>
          <a:p>
            <a:endParaRPr lang="en-US" dirty="0"/>
          </a:p>
          <a:p>
            <a:r>
              <a:rPr lang="en-US" dirty="0"/>
              <a:t>As a qualified AGD member who is graduating from dental school or will be completing an accredited general dentistry residency program in 2018, you can secure </a:t>
            </a:r>
            <a:r>
              <a:rPr lang="en-US" dirty="0">
                <a:solidFill>
                  <a:schemeClr val="tx1">
                    <a:lumMod val="95000"/>
                    <a:lumOff val="5000"/>
                  </a:schemeClr>
                </a:solidFill>
              </a:rPr>
              <a:t>AGD New Graduate Professional Liability Insurance Coverage </a:t>
            </a:r>
            <a:r>
              <a:rPr lang="en-US" dirty="0"/>
              <a:t>to </a:t>
            </a:r>
            <a:r>
              <a:rPr lang="en-US" b="1" dirty="0"/>
              <a:t>receive up to 12 months of coverage at no cost to you</a:t>
            </a:r>
            <a:r>
              <a:rPr lang="en-US" b="1" dirty="0" smtClean="0"/>
              <a:t>.*</a:t>
            </a:r>
          </a:p>
          <a:p>
            <a:endParaRPr lang="en-US" dirty="0"/>
          </a:p>
          <a:p>
            <a:r>
              <a:rPr lang="en-US" dirty="0"/>
              <a:t>AGD members also can receive </a:t>
            </a:r>
            <a:r>
              <a:rPr lang="en-US" b="1" dirty="0"/>
              <a:t>10 percent premium credits</a:t>
            </a:r>
            <a:r>
              <a:rPr lang="en-US" dirty="0"/>
              <a:t> on their professional liability insurance coverage. If you are an AGD Fellow or Master, you can receive </a:t>
            </a:r>
            <a:r>
              <a:rPr lang="en-US" b="1" dirty="0"/>
              <a:t>premium credits of 15 and 20 percent</a:t>
            </a:r>
            <a:r>
              <a:rPr lang="en-US" dirty="0"/>
              <a:t>, respectively.**</a:t>
            </a:r>
          </a:p>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7" y="2657475"/>
            <a:ext cx="3476625" cy="933450"/>
          </a:xfrm>
          <a:prstGeom prst="rect">
            <a:avLst/>
          </a:prstGeom>
        </p:spPr>
      </p:pic>
      <p:sp>
        <p:nvSpPr>
          <p:cNvPr id="2" name="Rectangle 1"/>
          <p:cNvSpPr/>
          <p:nvPr/>
        </p:nvSpPr>
        <p:spPr>
          <a:xfrm>
            <a:off x="490537" y="5615532"/>
            <a:ext cx="3903333" cy="461665"/>
          </a:xfrm>
          <a:prstGeom prst="rect">
            <a:avLst/>
          </a:prstGeom>
        </p:spPr>
        <p:txBody>
          <a:bodyPr wrap="square">
            <a:spAutoFit/>
          </a:bodyPr>
          <a:lstStyle/>
          <a:p>
            <a:r>
              <a:rPr lang="en-US" sz="1200" dirty="0"/>
              <a:t>Legal Disclaimer</a:t>
            </a:r>
          </a:p>
          <a:p>
            <a:r>
              <a:rPr lang="en-US" sz="1200" dirty="0"/>
              <a:t>*/** Visit agd.org/exclusive-benefits for additional details</a:t>
            </a:r>
          </a:p>
        </p:txBody>
      </p:sp>
    </p:spTree>
    <p:extLst>
      <p:ext uri="{BB962C8B-B14F-4D97-AF65-F5344CB8AC3E}">
        <p14:creationId xmlns:p14="http://schemas.microsoft.com/office/powerpoint/2010/main" val="3731480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10100" y="1337959"/>
            <a:ext cx="4249770" cy="5078313"/>
          </a:xfrm>
          <a:prstGeom prst="rect">
            <a:avLst/>
          </a:prstGeom>
          <a:noFill/>
        </p:spPr>
        <p:txBody>
          <a:bodyPr wrap="square" rtlCol="0">
            <a:spAutoFit/>
          </a:bodyPr>
          <a:lstStyle/>
          <a:p>
            <a:r>
              <a:rPr lang="en-US" b="1" dirty="0"/>
              <a:t>Offer </a:t>
            </a:r>
            <a:r>
              <a:rPr lang="en-US" b="1" dirty="0" smtClean="0"/>
              <a:t>Information</a:t>
            </a:r>
          </a:p>
          <a:p>
            <a:endParaRPr lang="en-US" dirty="0"/>
          </a:p>
          <a:p>
            <a:r>
              <a:rPr lang="en-US" dirty="0"/>
              <a:t>As an AGD member, you can access HBI’s insurance member benefits tailored to you, your practice and your family.</a:t>
            </a:r>
          </a:p>
          <a:p>
            <a:endParaRPr lang="en-US" dirty="0" smtClean="0"/>
          </a:p>
          <a:p>
            <a:r>
              <a:rPr lang="en-US" dirty="0" smtClean="0"/>
              <a:t>HBI </a:t>
            </a:r>
            <a:r>
              <a:rPr lang="en-US" dirty="0"/>
              <a:t>is the endorsed broker/marketer for comprehensive insurances member benefits for you, the AGD member.</a:t>
            </a:r>
          </a:p>
          <a:p>
            <a:pPr marL="285750" indent="-285750">
              <a:buFont typeface="Arial" panose="020B0604020202020204" pitchFamily="34" charset="0"/>
              <a:buChar char="•"/>
            </a:pPr>
            <a:r>
              <a:rPr lang="en-US" dirty="0"/>
              <a:t>Group long-term disability income</a:t>
            </a:r>
          </a:p>
          <a:p>
            <a:pPr marL="285750" indent="-285750">
              <a:buFont typeface="Arial" panose="020B0604020202020204" pitchFamily="34" charset="0"/>
              <a:buChar char="•"/>
            </a:pPr>
            <a:r>
              <a:rPr lang="en-US" dirty="0"/>
              <a:t>Group business overhead expense</a:t>
            </a:r>
          </a:p>
          <a:p>
            <a:pPr marL="285750" indent="-285750">
              <a:buFont typeface="Arial" panose="020B0604020202020204" pitchFamily="34" charset="0"/>
              <a:buChar char="•"/>
            </a:pPr>
            <a:r>
              <a:rPr lang="en-US" dirty="0"/>
              <a:t>Group accidental death and dismemberment</a:t>
            </a:r>
          </a:p>
          <a:p>
            <a:pPr marL="285750" indent="-285750">
              <a:buFont typeface="Arial" panose="020B0604020202020204" pitchFamily="34" charset="0"/>
              <a:buChar char="•"/>
            </a:pPr>
            <a:r>
              <a:rPr lang="en-US" dirty="0"/>
              <a:t>Group term life</a:t>
            </a:r>
          </a:p>
          <a:p>
            <a:pPr marL="285750" indent="-285750">
              <a:buFont typeface="Arial" panose="020B0604020202020204" pitchFamily="34" charset="0"/>
              <a:buChar char="•"/>
            </a:pPr>
            <a:r>
              <a:rPr lang="en-US" dirty="0"/>
              <a:t>10-year level term life</a:t>
            </a:r>
          </a:p>
          <a:p>
            <a:pPr marL="285750" indent="-285750">
              <a:buFont typeface="Arial" panose="020B0604020202020204" pitchFamily="34" charset="0"/>
              <a:buChar char="•"/>
            </a:pPr>
            <a:r>
              <a:rPr lang="en-US" dirty="0"/>
              <a:t>Health insurance</a:t>
            </a:r>
          </a:p>
          <a:p>
            <a:pPr marL="285750" indent="-285750">
              <a:buFont typeface="Arial" panose="020B0604020202020204" pitchFamily="34" charset="0"/>
              <a:buChar char="•"/>
            </a:pPr>
            <a:r>
              <a:rPr lang="en-US" dirty="0"/>
              <a:t>Long-term care</a:t>
            </a:r>
          </a:p>
          <a:p>
            <a:pPr marL="285750" indent="-285750">
              <a:buFont typeface="Arial" panose="020B0604020202020204" pitchFamily="34" charset="0"/>
              <a:buChar char="•"/>
            </a:pPr>
            <a:r>
              <a:rPr lang="en-US" dirty="0"/>
              <a:t>Human resource </a:t>
            </a:r>
            <a:r>
              <a:rPr lang="en-US" dirty="0" smtClean="0"/>
              <a:t>services</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521" y="2533557"/>
            <a:ext cx="2286319" cy="1333686"/>
          </a:xfrm>
          <a:prstGeom prst="rect">
            <a:avLst/>
          </a:prstGeom>
        </p:spPr>
      </p:pic>
    </p:spTree>
    <p:extLst>
      <p:ext uri="{BB962C8B-B14F-4D97-AF65-F5344CB8AC3E}">
        <p14:creationId xmlns:p14="http://schemas.microsoft.com/office/powerpoint/2010/main" val="11461504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33900" y="2195209"/>
            <a:ext cx="4249770" cy="2585323"/>
          </a:xfrm>
          <a:prstGeom prst="rect">
            <a:avLst/>
          </a:prstGeom>
          <a:noFill/>
        </p:spPr>
        <p:txBody>
          <a:bodyPr wrap="square" rtlCol="0">
            <a:spAutoFit/>
          </a:bodyPr>
          <a:lstStyle/>
          <a:p>
            <a:r>
              <a:rPr lang="en-US" b="1" dirty="0" smtClean="0"/>
              <a:t>Offer Information</a:t>
            </a:r>
          </a:p>
          <a:p>
            <a:endParaRPr lang="en-US" dirty="0" smtClean="0"/>
          </a:p>
          <a:p>
            <a:r>
              <a:rPr lang="en-US" dirty="0" smtClean="0"/>
              <a:t>AGD members save </a:t>
            </a:r>
            <a:r>
              <a:rPr lang="en-US" b="1" dirty="0" smtClean="0"/>
              <a:t>up to 10 percent off</a:t>
            </a:r>
            <a:r>
              <a:rPr lang="en-US" dirty="0" smtClean="0"/>
              <a:t> monthly premiums for the life of the policy. Signing up is easy. You can get a free quote and enroll in minutes.</a:t>
            </a:r>
          </a:p>
          <a:p>
            <a:endParaRPr lang="en-US" dirty="0" smtClean="0"/>
          </a:p>
          <a:p>
            <a:r>
              <a:rPr lang="en-US" dirty="0" smtClean="0"/>
              <a:t>Get your free no-obligation quote today!</a:t>
            </a:r>
          </a:p>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855" y="2469732"/>
            <a:ext cx="3385652" cy="959268"/>
          </a:xfrm>
          <a:prstGeom prst="rect">
            <a:avLst/>
          </a:prstGeom>
        </p:spPr>
      </p:pic>
    </p:spTree>
    <p:extLst>
      <p:ext uri="{BB962C8B-B14F-4D97-AF65-F5344CB8AC3E}">
        <p14:creationId xmlns:p14="http://schemas.microsoft.com/office/powerpoint/2010/main" val="1900429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10100" y="2461909"/>
            <a:ext cx="4249770" cy="1200329"/>
          </a:xfrm>
          <a:prstGeom prst="rect">
            <a:avLst/>
          </a:prstGeom>
          <a:noFill/>
        </p:spPr>
        <p:txBody>
          <a:bodyPr wrap="square" rtlCol="0">
            <a:spAutoFit/>
          </a:bodyPr>
          <a:lstStyle/>
          <a:p>
            <a:r>
              <a:rPr lang="en-US" b="1" dirty="0"/>
              <a:t>Offer </a:t>
            </a:r>
            <a:r>
              <a:rPr lang="en-US" b="1" dirty="0" smtClean="0"/>
              <a:t>Information</a:t>
            </a:r>
          </a:p>
          <a:p>
            <a:endParaRPr lang="en-US" dirty="0"/>
          </a:p>
          <a:p>
            <a:r>
              <a:rPr lang="en-US" dirty="0"/>
              <a:t>As an AGD member, you can </a:t>
            </a:r>
            <a:r>
              <a:rPr lang="en-US" b="1" dirty="0"/>
              <a:t>access savings on quality auto and home insurance</a:t>
            </a:r>
            <a:r>
              <a:rPr lang="en-US" dirty="0"/>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963" y="2676444"/>
            <a:ext cx="3635436" cy="924006"/>
          </a:xfrm>
          <a:prstGeom prst="rect">
            <a:avLst/>
          </a:prstGeom>
        </p:spPr>
      </p:pic>
    </p:spTree>
    <p:extLst>
      <p:ext uri="{BB962C8B-B14F-4D97-AF65-F5344CB8AC3E}">
        <p14:creationId xmlns:p14="http://schemas.microsoft.com/office/powerpoint/2010/main" val="1512411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6791</TotalTime>
  <Words>1226</Words>
  <Application>Microsoft Office PowerPoint</Application>
  <PresentationFormat>On-screen Show (4:3)</PresentationFormat>
  <Paragraphs>137</Paragraphs>
  <Slides>18</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AGD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AGD AGD</dc:creator>
  <cp:lastModifiedBy>Amy Austin</cp:lastModifiedBy>
  <cp:revision>145</cp:revision>
  <cp:lastPrinted>2018-01-18T17:00:16Z</cp:lastPrinted>
  <dcterms:created xsi:type="dcterms:W3CDTF">2017-06-12T17:05:27Z</dcterms:created>
  <dcterms:modified xsi:type="dcterms:W3CDTF">2018-02-14T22:50:17Z</dcterms:modified>
</cp:coreProperties>
</file>