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88" r:id="rId2"/>
    <p:sldId id="292" r:id="rId3"/>
    <p:sldId id="259" r:id="rId4"/>
    <p:sldId id="294" r:id="rId5"/>
    <p:sldId id="295" r:id="rId6"/>
    <p:sldId id="296" r:id="rId7"/>
    <p:sldId id="290" r:id="rId8"/>
    <p:sldId id="263" r:id="rId9"/>
    <p:sldId id="264" r:id="rId10"/>
    <p:sldId id="265" r:id="rId11"/>
    <p:sldId id="266" r:id="rId12"/>
    <p:sldId id="301" r:id="rId13"/>
    <p:sldId id="298" r:id="rId14"/>
    <p:sldId id="299" r:id="rId15"/>
    <p:sldId id="281" r:id="rId16"/>
    <p:sldId id="297" r:id="rId1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B034"/>
    <a:srgbClr val="743670"/>
    <a:srgbClr val="DF6421"/>
    <a:srgbClr val="2B22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437" autoAdjust="0"/>
  </p:normalViewPr>
  <p:slideViewPr>
    <p:cSldViewPr snapToGrid="0" snapToObjects="1">
      <p:cViewPr varScale="1">
        <p:scale>
          <a:sx n="69" d="100"/>
          <a:sy n="69" d="100"/>
        </p:scale>
        <p:origin x="133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24F6392-A509-4ADB-BCAE-83526EBFA67F}" type="datetimeFigureOut">
              <a:rPr lang="en-US" smtClean="0"/>
              <a:pPr/>
              <a:t>2/5/2018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2109CDD-FD8A-4BC4-8505-77283F1C5166}" type="slidenum">
              <a:rPr lang="en-US" smtClean="0"/>
              <a:pPr/>
              <a:t>‹#›</a:t>
            </a:fld>
            <a:endParaRPr lang="en-US"/>
          </a:p>
        </p:txBody>
      </p:sp>
    </p:spTree>
    <p:extLst>
      <p:ext uri="{BB962C8B-B14F-4D97-AF65-F5344CB8AC3E}">
        <p14:creationId xmlns:p14="http://schemas.microsoft.com/office/powerpoint/2010/main" val="1327701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BCA53A2-6F86-42E7-9175-3A3AB31F3863}" type="datetimeFigureOut">
              <a:rPr lang="en-US" smtClean="0"/>
              <a:t>2/5/2018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F9F53B73-33D0-42FF-A503-FE9F856AA25E}" type="slidenum">
              <a:rPr lang="en-US" smtClean="0"/>
              <a:t>‹#›</a:t>
            </a:fld>
            <a:endParaRPr lang="en-US"/>
          </a:p>
        </p:txBody>
      </p:sp>
    </p:spTree>
    <p:extLst>
      <p:ext uri="{BB962C8B-B14F-4D97-AF65-F5344CB8AC3E}">
        <p14:creationId xmlns:p14="http://schemas.microsoft.com/office/powerpoint/2010/main" val="1655230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53B73-33D0-42FF-A503-FE9F856AA25E}" type="slidenum">
              <a:rPr lang="en-US" smtClean="0"/>
              <a:t>1</a:t>
            </a:fld>
            <a:endParaRPr lang="en-US"/>
          </a:p>
        </p:txBody>
      </p:sp>
    </p:spTree>
    <p:extLst>
      <p:ext uri="{BB962C8B-B14F-4D97-AF65-F5344CB8AC3E}">
        <p14:creationId xmlns:p14="http://schemas.microsoft.com/office/powerpoint/2010/main" val="2015201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You’ve established yourself as a general dentist, and your patients value both your experience and expertise. You’ve hit your stride professionally, have taken a good amount of CE and even mastered networking. So how else do you stay on top in your field?</a:t>
            </a:r>
          </a:p>
          <a:p>
            <a:r>
              <a:rPr lang="en-US" sz="1200" b="0" i="0" kern="1200" dirty="0" smtClean="0">
                <a:solidFill>
                  <a:schemeClr val="tx1"/>
                </a:solidFill>
                <a:effectLst/>
                <a:latin typeface="+mn-lt"/>
                <a:ea typeface="+mn-ea"/>
                <a:cs typeface="+mn-cs"/>
              </a:rPr>
              <a:t>Experienced dentists need opportunities to advance while maintaining busy practices. That’s why AGD offers high-quality, easily accessible CE and the chance to earn Fellowship, Mastership, and Lifetime Learning and Service Recognition awards. These honors tell the world how serious you are about staying at the forefront of learning in your field.</a:t>
            </a:r>
          </a:p>
          <a:p>
            <a:r>
              <a:rPr lang="en-US" sz="1200" b="0" i="0" kern="1200" dirty="0" smtClean="0">
                <a:solidFill>
                  <a:schemeClr val="tx1"/>
                </a:solidFill>
                <a:effectLst/>
                <a:latin typeface="+mn-lt"/>
                <a:ea typeface="+mn-ea"/>
                <a:cs typeface="+mn-cs"/>
              </a:rPr>
              <a:t>Through AGD membership, practice management tools and career advancement advice are also within reach. Volunteer leadership opportunities abound, as well as local and national networking events and opportunities to engage with other members.</a:t>
            </a:r>
          </a:p>
          <a:p>
            <a:r>
              <a:rPr lang="en-US" sz="1200" b="0" i="0" kern="1200" dirty="0" smtClean="0">
                <a:solidFill>
                  <a:schemeClr val="tx1"/>
                </a:solidFill>
                <a:effectLst/>
                <a:latin typeface="+mn-lt"/>
                <a:ea typeface="+mn-ea"/>
                <a:cs typeface="+mn-cs"/>
              </a:rPr>
              <a:t>For every stage of your career, we are dedicated to helping you navigate and excel as a general dentist.</a:t>
            </a:r>
          </a:p>
          <a:p>
            <a:endParaRPr lang="en-US" dirty="0"/>
          </a:p>
        </p:txBody>
      </p:sp>
      <p:sp>
        <p:nvSpPr>
          <p:cNvPr id="4" name="Slide Number Placeholder 3"/>
          <p:cNvSpPr>
            <a:spLocks noGrp="1"/>
          </p:cNvSpPr>
          <p:nvPr>
            <p:ph type="sldNum" sz="quarter" idx="10"/>
          </p:nvPr>
        </p:nvSpPr>
        <p:spPr/>
        <p:txBody>
          <a:bodyPr/>
          <a:lstStyle/>
          <a:p>
            <a:fld id="{F9F53B73-33D0-42FF-A503-FE9F856AA25E}" type="slidenum">
              <a:rPr lang="en-US" smtClean="0"/>
              <a:t>10</a:t>
            </a:fld>
            <a:endParaRPr lang="en-US"/>
          </a:p>
        </p:txBody>
      </p:sp>
    </p:spTree>
    <p:extLst>
      <p:ext uri="{BB962C8B-B14F-4D97-AF65-F5344CB8AC3E}">
        <p14:creationId xmlns:p14="http://schemas.microsoft.com/office/powerpoint/2010/main" val="1276072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Whether your goal is to create a legacy for future dentists; make professional contributions to the field; or get more engaged through advocacy, leadership or mentorship, AGD has the resources you need to plan for retirement and beyond.</a:t>
            </a:r>
          </a:p>
          <a:p>
            <a:r>
              <a:rPr lang="en-US" sz="1200" b="0" i="0" kern="1200" dirty="0" smtClean="0">
                <a:solidFill>
                  <a:schemeClr val="tx1"/>
                </a:solidFill>
                <a:effectLst/>
                <a:latin typeface="+mn-lt"/>
                <a:ea typeface="+mn-ea"/>
                <a:cs typeface="+mn-cs"/>
              </a:rPr>
              <a:t>Your commitment to your education shows your dedication to your career, but also to general dentistry itself. To further that commitment, AGD membership brings you the opportunity to earn Fellowship, Mastership and Lifetime Learning and Service Recognition awards. These honors tell the world how serious you are about staying at the forefront of learning in your field and about your devotion to leadership.</a:t>
            </a:r>
          </a:p>
          <a:p>
            <a:r>
              <a:rPr lang="en-US" sz="1200" b="0" i="0" kern="1200" dirty="0" smtClean="0">
                <a:solidFill>
                  <a:schemeClr val="tx1"/>
                </a:solidFill>
                <a:effectLst/>
                <a:latin typeface="+mn-lt"/>
                <a:ea typeface="+mn-ea"/>
                <a:cs typeface="+mn-cs"/>
              </a:rPr>
              <a:t>From continuing education and advocacy, to practice management and opportunities to publish research in our peer-reviewed clinical journal, </a:t>
            </a:r>
            <a:r>
              <a:rPr lang="en-US" sz="1200" b="0" i="1" kern="1200" dirty="0" smtClean="0">
                <a:solidFill>
                  <a:schemeClr val="tx1"/>
                </a:solidFill>
                <a:effectLst/>
                <a:latin typeface="+mn-lt"/>
                <a:ea typeface="+mn-ea"/>
                <a:cs typeface="+mn-cs"/>
              </a:rPr>
              <a:t>General Dentistry</a:t>
            </a:r>
            <a:r>
              <a:rPr lang="en-US" sz="1200" b="0" i="0" kern="1200" dirty="0" smtClean="0">
                <a:solidFill>
                  <a:schemeClr val="tx1"/>
                </a:solidFill>
                <a:effectLst/>
                <a:latin typeface="+mn-lt"/>
                <a:ea typeface="+mn-ea"/>
                <a:cs typeface="+mn-cs"/>
              </a:rPr>
              <a:t>, the prospects for leaving your mark in the industry are countless. </a:t>
            </a:r>
          </a:p>
          <a:p>
            <a:endParaRPr lang="en-US" dirty="0"/>
          </a:p>
        </p:txBody>
      </p:sp>
      <p:sp>
        <p:nvSpPr>
          <p:cNvPr id="4" name="Slide Number Placeholder 3"/>
          <p:cNvSpPr>
            <a:spLocks noGrp="1"/>
          </p:cNvSpPr>
          <p:nvPr>
            <p:ph type="sldNum" sz="quarter" idx="10"/>
          </p:nvPr>
        </p:nvSpPr>
        <p:spPr/>
        <p:txBody>
          <a:bodyPr/>
          <a:lstStyle/>
          <a:p>
            <a:fld id="{F9F53B73-33D0-42FF-A503-FE9F856AA25E}" type="slidenum">
              <a:rPr lang="en-US" smtClean="0"/>
              <a:t>11</a:t>
            </a:fld>
            <a:endParaRPr lang="en-US"/>
          </a:p>
        </p:txBody>
      </p:sp>
    </p:spTree>
    <p:extLst>
      <p:ext uri="{BB962C8B-B14F-4D97-AF65-F5344CB8AC3E}">
        <p14:creationId xmlns:p14="http://schemas.microsoft.com/office/powerpoint/2010/main" val="1043759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Explore member benefits. As the only organization exclusively dedicated to serving the interests and professional needs of the general dentist, AGD is uniquely qualified to offer you the exact resources you need to succeed in practice and promotion of quality oral health.</a:t>
            </a:r>
          </a:p>
          <a:p>
            <a:endParaRPr lang="en-US" dirty="0"/>
          </a:p>
        </p:txBody>
      </p:sp>
      <p:sp>
        <p:nvSpPr>
          <p:cNvPr id="4" name="Slide Number Placeholder 3"/>
          <p:cNvSpPr>
            <a:spLocks noGrp="1"/>
          </p:cNvSpPr>
          <p:nvPr>
            <p:ph type="sldNum" sz="quarter" idx="10"/>
          </p:nvPr>
        </p:nvSpPr>
        <p:spPr/>
        <p:txBody>
          <a:bodyPr/>
          <a:lstStyle/>
          <a:p>
            <a:fld id="{F9F53B73-33D0-42FF-A503-FE9F856AA25E}" type="slidenum">
              <a:rPr lang="en-US" smtClean="0"/>
              <a:t>12</a:t>
            </a:fld>
            <a:endParaRPr lang="en-US"/>
          </a:p>
        </p:txBody>
      </p:sp>
    </p:spTree>
    <p:extLst>
      <p:ext uri="{BB962C8B-B14F-4D97-AF65-F5344CB8AC3E}">
        <p14:creationId xmlns:p14="http://schemas.microsoft.com/office/powerpoint/2010/main" val="3765679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From dental school to retirement, </a:t>
            </a:r>
            <a:r>
              <a:rPr lang="en-US" sz="1200" b="0" i="0" kern="1200" dirty="0" smtClean="0">
                <a:solidFill>
                  <a:schemeClr val="tx1"/>
                </a:solidFill>
                <a:effectLst/>
                <a:latin typeface="+mn-lt"/>
                <a:ea typeface="+mn-ea"/>
                <a:cs typeface="+mn-cs"/>
              </a:rPr>
              <a:t>AGD </a:t>
            </a:r>
            <a:r>
              <a:rPr lang="en-US" sz="1200" b="0" i="0" kern="1200" dirty="0" smtClean="0">
                <a:solidFill>
                  <a:schemeClr val="tx1"/>
                </a:solidFill>
                <a:effectLst/>
                <a:latin typeface="+mn-lt"/>
                <a:ea typeface="+mn-ea"/>
                <a:cs typeface="+mn-cs"/>
              </a:rPr>
              <a:t>offers benefits that cater to the changing needs of our members at every stage of their dental career. </a:t>
            </a:r>
            <a:r>
              <a:rPr lang="en-US" sz="1200" b="0" i="0" kern="1200" dirty="0" smtClean="0">
                <a:solidFill>
                  <a:schemeClr val="tx1"/>
                </a:solidFill>
                <a:effectLst/>
                <a:latin typeface="+mn-lt"/>
                <a:ea typeface="+mn-ea"/>
                <a:cs typeface="+mn-cs"/>
              </a:rPr>
              <a:t>Our on-demand and in-person educational programs, special member savings, practice management tools, advocacy support resources, award-winning publications and the industry's only achievement-based awards for general dentists will help you distinguish yourself as the educated voice in oral health and dentistry.</a:t>
            </a:r>
            <a:endParaRPr lang="en-US" dirty="0"/>
          </a:p>
        </p:txBody>
      </p:sp>
      <p:sp>
        <p:nvSpPr>
          <p:cNvPr id="4" name="Slide Number Placeholder 3"/>
          <p:cNvSpPr>
            <a:spLocks noGrp="1"/>
          </p:cNvSpPr>
          <p:nvPr>
            <p:ph type="sldNum" sz="quarter" idx="10"/>
          </p:nvPr>
        </p:nvSpPr>
        <p:spPr/>
        <p:txBody>
          <a:bodyPr/>
          <a:lstStyle/>
          <a:p>
            <a:fld id="{F9F53B73-33D0-42FF-A503-FE9F856AA25E}" type="slidenum">
              <a:rPr lang="en-US" smtClean="0"/>
              <a:t>13</a:t>
            </a:fld>
            <a:endParaRPr lang="en-US"/>
          </a:p>
        </p:txBody>
      </p:sp>
    </p:spTree>
    <p:extLst>
      <p:ext uri="{BB962C8B-B14F-4D97-AF65-F5344CB8AC3E}">
        <p14:creationId xmlns:p14="http://schemas.microsoft.com/office/powerpoint/2010/main" val="2235353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Becoming a member of AGD and your local constituent is one of the most beneficial decisions you can make for enriching your career and enhancing the profession. Your participation makes AGD an invaluable organization for general dentists and students.</a:t>
            </a:r>
            <a:endParaRPr lang="en-US" dirty="0"/>
          </a:p>
        </p:txBody>
      </p:sp>
      <p:sp>
        <p:nvSpPr>
          <p:cNvPr id="4" name="Slide Number Placeholder 3"/>
          <p:cNvSpPr>
            <a:spLocks noGrp="1"/>
          </p:cNvSpPr>
          <p:nvPr>
            <p:ph type="sldNum" sz="quarter" idx="10"/>
          </p:nvPr>
        </p:nvSpPr>
        <p:spPr/>
        <p:txBody>
          <a:bodyPr/>
          <a:lstStyle/>
          <a:p>
            <a:fld id="{F9F53B73-33D0-42FF-A503-FE9F856AA25E}" type="slidenum">
              <a:rPr lang="en-US" smtClean="0"/>
              <a:t>14</a:t>
            </a:fld>
            <a:endParaRPr lang="en-US"/>
          </a:p>
        </p:txBody>
      </p:sp>
    </p:spTree>
    <p:extLst>
      <p:ext uri="{BB962C8B-B14F-4D97-AF65-F5344CB8AC3E}">
        <p14:creationId xmlns:p14="http://schemas.microsoft.com/office/powerpoint/2010/main" val="191840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Founded in 1952, AGD is the only professional association that exclusively represents the needs and interests of general dentists. AGD provides its more than 40,000 members with the resources, support </a:t>
            </a:r>
            <a:r>
              <a:rPr lang="en-US" dirty="0" smtClean="0"/>
              <a:t>and</a:t>
            </a:r>
            <a:r>
              <a:rPr lang="en-US" sz="1200" b="0" i="0" kern="1200" dirty="0" smtClean="0">
                <a:solidFill>
                  <a:schemeClr val="tx1"/>
                </a:solidFill>
                <a:effectLst/>
                <a:latin typeface="+mn-lt"/>
                <a:ea typeface="+mn-ea"/>
                <a:cs typeface="+mn-cs"/>
              </a:rPr>
              <a:t> inspiration they need to deliver the best dental care and oral health education to the public.</a:t>
            </a:r>
            <a:endParaRPr lang="en-US" dirty="0"/>
          </a:p>
        </p:txBody>
      </p:sp>
      <p:sp>
        <p:nvSpPr>
          <p:cNvPr id="4" name="Slide Number Placeholder 3"/>
          <p:cNvSpPr>
            <a:spLocks noGrp="1"/>
          </p:cNvSpPr>
          <p:nvPr>
            <p:ph type="sldNum" sz="quarter" idx="10"/>
          </p:nvPr>
        </p:nvSpPr>
        <p:spPr/>
        <p:txBody>
          <a:bodyPr/>
          <a:lstStyle/>
          <a:p>
            <a:fld id="{F9F53B73-33D0-42FF-A503-FE9F856AA25E}" type="slidenum">
              <a:rPr lang="en-US" smtClean="0"/>
              <a:t>2</a:t>
            </a:fld>
            <a:endParaRPr lang="en-US"/>
          </a:p>
        </p:txBody>
      </p:sp>
    </p:spTree>
    <p:extLst>
      <p:ext uri="{BB962C8B-B14F-4D97-AF65-F5344CB8AC3E}">
        <p14:creationId xmlns:p14="http://schemas.microsoft.com/office/powerpoint/2010/main" val="4153638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53B73-33D0-42FF-A503-FE9F856AA25E}" type="slidenum">
              <a:rPr lang="en-US" smtClean="0"/>
              <a:t>3</a:t>
            </a:fld>
            <a:endParaRPr lang="en-US"/>
          </a:p>
        </p:txBody>
      </p:sp>
    </p:spTree>
    <p:extLst>
      <p:ext uri="{BB962C8B-B14F-4D97-AF65-F5344CB8AC3E}">
        <p14:creationId xmlns:p14="http://schemas.microsoft.com/office/powerpoint/2010/main" val="244530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more than 1,900 providers approved worldwide, the AGD’s Program Approval for Continuing Education (PACE) ensures members ample CE opportunities to work toward an AGD achievement award or state </a:t>
            </a:r>
            <a:r>
              <a:rPr lang="en-US" sz="1200" kern="1200" dirty="0" err="1" smtClean="0">
                <a:solidFill>
                  <a:schemeClr val="tx1"/>
                </a:solidFill>
                <a:effectLst/>
                <a:latin typeface="+mn-lt"/>
                <a:ea typeface="+mn-ea"/>
                <a:cs typeface="+mn-cs"/>
              </a:rPr>
              <a:t>relicensure</a:t>
            </a:r>
            <a:r>
              <a:rPr lang="en-US" sz="1200" kern="1200" dirty="0" smtClean="0">
                <a:solidFill>
                  <a:schemeClr val="tx1"/>
                </a:solidFill>
                <a:effectLst/>
                <a:latin typeface="+mn-lt"/>
                <a:ea typeface="+mn-ea"/>
                <a:cs typeface="+mn-cs"/>
              </a:rPr>
              <a:t>. Achieve your professional and educational goals through these AGD CE opportunities:</a:t>
            </a:r>
          </a:p>
          <a:p>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AGD Scientific Session: The AGD Scientific Session offers the most up-to-date and practical continuing dental education (CE). With lectures and hands-on courses available, you’ll learn tips and techniques that will set you apart from the competition once you graduate. At the AGD scientific session, attendees can earn CE from conference sessions presented by a global faculty of dental experts, visit hundreds of leading companies showcasing the newest products and offering CE hours for FREE on the Exhibit Hall floor, and mix and mingle at a variety of exciting social events. The next annual meeting is June 7-9, 2018, in New Orleans. For more details, visit </a:t>
            </a:r>
            <a:r>
              <a:rPr lang="en-US" sz="1200" i="1" kern="1200" dirty="0" smtClean="0">
                <a:solidFill>
                  <a:schemeClr val="tx1"/>
                </a:solidFill>
                <a:effectLst/>
                <a:latin typeface="+mn-lt"/>
                <a:ea typeface="+mn-ea"/>
                <a:cs typeface="+mn-cs"/>
              </a:rPr>
              <a:t>www.agd2018.org.</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Local Program &amp; Events: The calendar of events contains a current listing of programs and events happening in all constituents. Please be sure to check it on a regular basis, as it will serve as the source for the latest information. If you have questions about a listed program or event, please contact the organizer located in the event listing.</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AGD CE Directory: The AGD highlights quality educational opportunities from providers throughout the world through our convenient, searchable database.</a:t>
            </a:r>
          </a:p>
          <a:p>
            <a:endParaRPr lang="en-US" dirty="0"/>
          </a:p>
        </p:txBody>
      </p:sp>
      <p:sp>
        <p:nvSpPr>
          <p:cNvPr id="4" name="Slide Number Placeholder 3"/>
          <p:cNvSpPr>
            <a:spLocks noGrp="1"/>
          </p:cNvSpPr>
          <p:nvPr>
            <p:ph type="sldNum" sz="quarter" idx="10"/>
          </p:nvPr>
        </p:nvSpPr>
        <p:spPr/>
        <p:txBody>
          <a:bodyPr/>
          <a:lstStyle/>
          <a:p>
            <a:fld id="{F9F53B73-33D0-42FF-A503-FE9F856AA25E}" type="slidenum">
              <a:rPr lang="en-US" smtClean="0"/>
              <a:t>4</a:t>
            </a:fld>
            <a:endParaRPr lang="en-US"/>
          </a:p>
        </p:txBody>
      </p:sp>
    </p:spTree>
    <p:extLst>
      <p:ext uri="{BB962C8B-B14F-4D97-AF65-F5344CB8AC3E}">
        <p14:creationId xmlns:p14="http://schemas.microsoft.com/office/powerpoint/2010/main" val="2254487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 Free CE Program: Each year AGD members can access six free pre-recorded webinars through the Free CE Program</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Self-Instruction: The Self-Instruction program is featured in the AGD’s bimonthly journal, </a:t>
            </a:r>
            <a:r>
              <a:rPr lang="en-US" sz="1200" i="1" kern="1200" dirty="0" smtClean="0">
                <a:solidFill>
                  <a:schemeClr val="tx1"/>
                </a:solidFill>
                <a:effectLst/>
                <a:latin typeface="+mn-lt"/>
                <a:ea typeface="+mn-ea"/>
                <a:cs typeface="+mn-cs"/>
              </a:rPr>
              <a:t>General Dentistry</a:t>
            </a:r>
            <a:r>
              <a:rPr lang="en-US" sz="1200" kern="1200" dirty="0" smtClean="0">
                <a:solidFill>
                  <a:schemeClr val="tx1"/>
                </a:solidFill>
                <a:effectLst/>
                <a:latin typeface="+mn-lt"/>
                <a:ea typeface="+mn-ea"/>
                <a:cs typeface="+mn-cs"/>
              </a:rPr>
              <a:t>. Each issue features three exercises, each worth two CE credits. You can use these credits toward </a:t>
            </a:r>
            <a:r>
              <a:rPr lang="en-US" sz="1200" kern="1200" dirty="0" err="1" smtClean="0">
                <a:solidFill>
                  <a:schemeClr val="tx1"/>
                </a:solidFill>
                <a:effectLst/>
                <a:latin typeface="+mn-lt"/>
                <a:ea typeface="+mn-ea"/>
                <a:cs typeface="+mn-cs"/>
              </a:rPr>
              <a:t>relicensure</a:t>
            </a:r>
            <a:r>
              <a:rPr lang="en-US" sz="1200" kern="1200" dirty="0" smtClean="0">
                <a:solidFill>
                  <a:schemeClr val="tx1"/>
                </a:solidFill>
                <a:effectLst/>
                <a:latin typeface="+mn-lt"/>
                <a:ea typeface="+mn-ea"/>
                <a:cs typeface="+mn-cs"/>
              </a:rPr>
              <a:t> (where self-examination credits are accepted), AGD membership maintenance, or the Fellowship award.</a:t>
            </a:r>
          </a:p>
          <a:p>
            <a:endParaRPr lang="en-US" dirty="0"/>
          </a:p>
        </p:txBody>
      </p:sp>
      <p:sp>
        <p:nvSpPr>
          <p:cNvPr id="4" name="Slide Number Placeholder 3"/>
          <p:cNvSpPr>
            <a:spLocks noGrp="1"/>
          </p:cNvSpPr>
          <p:nvPr>
            <p:ph type="sldNum" sz="quarter" idx="10"/>
          </p:nvPr>
        </p:nvSpPr>
        <p:spPr/>
        <p:txBody>
          <a:bodyPr/>
          <a:lstStyle/>
          <a:p>
            <a:fld id="{F9F53B73-33D0-42FF-A503-FE9F856AA25E}" type="slidenum">
              <a:rPr lang="en-US" smtClean="0"/>
              <a:t>5</a:t>
            </a:fld>
            <a:endParaRPr lang="en-US"/>
          </a:p>
        </p:txBody>
      </p:sp>
    </p:spTree>
    <p:extLst>
      <p:ext uri="{BB962C8B-B14F-4D97-AF65-F5344CB8AC3E}">
        <p14:creationId xmlns:p14="http://schemas.microsoft.com/office/powerpoint/2010/main" val="552916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AGD members distinguish themselves professionally through quality continuing education with Fellowship (FAGD)</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Mastership</a:t>
            </a:r>
            <a:r>
              <a:rPr lang="en-US" sz="1200" kern="1200" baseline="0" dirty="0" smtClean="0">
                <a:solidFill>
                  <a:schemeClr val="tx1"/>
                </a:solidFill>
                <a:effectLst/>
                <a:latin typeface="+mn-lt"/>
                <a:ea typeface="+mn-ea"/>
                <a:cs typeface="+mn-cs"/>
              </a:rPr>
              <a:t> (MAGD) </a:t>
            </a:r>
            <a:r>
              <a:rPr lang="en-US" sz="1200" kern="1200" dirty="0" smtClean="0">
                <a:solidFill>
                  <a:schemeClr val="tx1"/>
                </a:solidFill>
                <a:effectLst/>
                <a:latin typeface="+mn-lt"/>
                <a:ea typeface="+mn-ea"/>
                <a:cs typeface="+mn-cs"/>
              </a:rPr>
              <a:t>in the AGD. Attaining your FAGD as well as your MAGD culminates with receipt of your award at the AGD convocation ceremony held each year at the AGD Annual Meeting &amp; Exhibits.</a:t>
            </a:r>
          </a:p>
          <a:p>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highest AGD honor, Mastership (MAGD), is a professional designation within the AGD beyond Fellowship. MAGD reflects a general dentist's ongoing commitment to provide quality care through continuing education.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Mastership recipients can then continue their dedication to lifelong learning and community service with the Lifelong Learning and Service Recognition (LLSR).</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AGD also recognizes members who make outstanding contributions to the profession and to the community through various awards, including the Distinguished Service Award, the Humanitarian Award, and the Dr. Thaddeus V. </a:t>
            </a:r>
            <a:r>
              <a:rPr lang="en-US" sz="1200" kern="1200" dirty="0" err="1" smtClean="0">
                <a:solidFill>
                  <a:schemeClr val="tx1"/>
                </a:solidFill>
                <a:effectLst/>
                <a:latin typeface="+mn-lt"/>
                <a:ea typeface="+mn-ea"/>
                <a:cs typeface="+mn-cs"/>
              </a:rPr>
              <a:t>Weclew</a:t>
            </a:r>
            <a:r>
              <a:rPr lang="en-US" sz="1200" kern="1200" dirty="0" smtClean="0">
                <a:solidFill>
                  <a:schemeClr val="tx1"/>
                </a:solidFill>
                <a:effectLst/>
                <a:latin typeface="+mn-lt"/>
                <a:ea typeface="+mn-ea"/>
                <a:cs typeface="+mn-cs"/>
              </a:rPr>
              <a:t> Award.</a:t>
            </a:r>
          </a:p>
          <a:p>
            <a:r>
              <a:rPr lang="en-US" sz="1200" kern="1200" dirty="0" smtClean="0">
                <a:solidFill>
                  <a:schemeClr val="tx1"/>
                </a:solidFill>
                <a:effectLst/>
                <a:latin typeface="+mn-lt"/>
                <a:ea typeface="+mn-ea"/>
                <a:cs typeface="+mn-cs"/>
              </a:rPr>
              <a:t>In addition, the AGD presents awards at the AGD Annual Meeting &amp; Exhibits to Refer a Colleague Program top recruiters and various constituent award recipients.</a:t>
            </a:r>
          </a:p>
          <a:p>
            <a:r>
              <a:rPr lang="en-US" sz="1200" kern="1200" dirty="0" smtClean="0">
                <a:solidFill>
                  <a:schemeClr val="tx1"/>
                </a:solidFill>
                <a:effectLst/>
                <a:latin typeface="+mn-lt"/>
                <a:ea typeface="+mn-ea"/>
                <a:cs typeface="+mn-cs"/>
              </a:rPr>
              <a:t>Members can also recognize a fellow colleague’s achievements in general dentistry or their local constituent’s hard work by nominating them for an AGD Recognition Award.</a:t>
            </a:r>
          </a:p>
          <a:p>
            <a:endParaRPr lang="en-US" dirty="0"/>
          </a:p>
        </p:txBody>
      </p:sp>
      <p:sp>
        <p:nvSpPr>
          <p:cNvPr id="4" name="Slide Number Placeholder 3"/>
          <p:cNvSpPr>
            <a:spLocks noGrp="1"/>
          </p:cNvSpPr>
          <p:nvPr>
            <p:ph type="sldNum" sz="quarter" idx="10"/>
          </p:nvPr>
        </p:nvSpPr>
        <p:spPr/>
        <p:txBody>
          <a:bodyPr/>
          <a:lstStyle/>
          <a:p>
            <a:fld id="{F9F53B73-33D0-42FF-A503-FE9F856AA25E}" type="slidenum">
              <a:rPr lang="en-US" smtClean="0"/>
              <a:t>6</a:t>
            </a:fld>
            <a:endParaRPr lang="en-US"/>
          </a:p>
        </p:txBody>
      </p:sp>
    </p:spTree>
    <p:extLst>
      <p:ext uri="{BB962C8B-B14F-4D97-AF65-F5344CB8AC3E}">
        <p14:creationId xmlns:p14="http://schemas.microsoft.com/office/powerpoint/2010/main" val="2721203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Wherever you are in your career — dental student, new dentist, mid-career or experienced dentists — AGD provides educational programming, opportunities for you to advocate for our profession, and a link for general dentists who want to connect with a strong and dedicated network of industry leaders.</a:t>
            </a:r>
            <a:endParaRPr lang="en-US" dirty="0"/>
          </a:p>
        </p:txBody>
      </p:sp>
      <p:sp>
        <p:nvSpPr>
          <p:cNvPr id="4" name="Slide Number Placeholder 3"/>
          <p:cNvSpPr>
            <a:spLocks noGrp="1"/>
          </p:cNvSpPr>
          <p:nvPr>
            <p:ph type="sldNum" sz="quarter" idx="10"/>
          </p:nvPr>
        </p:nvSpPr>
        <p:spPr/>
        <p:txBody>
          <a:bodyPr/>
          <a:lstStyle/>
          <a:p>
            <a:fld id="{F9F53B73-33D0-42FF-A503-FE9F856AA25E}" type="slidenum">
              <a:rPr lang="en-US" smtClean="0"/>
              <a:t>7</a:t>
            </a:fld>
            <a:endParaRPr lang="en-US"/>
          </a:p>
        </p:txBody>
      </p:sp>
    </p:spTree>
    <p:extLst>
      <p:ext uri="{BB962C8B-B14F-4D97-AF65-F5344CB8AC3E}">
        <p14:creationId xmlns:p14="http://schemas.microsoft.com/office/powerpoint/2010/main" val="3477471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Whether your goal is to create a foundation for lifelong learning, make professional connections or learn more about managing student debt, AGD has the resources you need to be successful in dental school and beyond.</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Your commitment to your education shows how serious you are about your career. AGD membership brings you one step closer to securing your future success. </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From continuing education and advocacy, to practice management and member connections, your opportunities to grow in your field before you even leave school are countless. Your membership also includes discounts on products and services, as well as free subscriptions to our newsmagazine, </a:t>
            </a:r>
            <a:r>
              <a:rPr lang="en-US" sz="1200" b="0" i="1" kern="1200" dirty="0" smtClean="0">
                <a:solidFill>
                  <a:schemeClr val="tx1"/>
                </a:solidFill>
                <a:effectLst/>
                <a:latin typeface="+mn-lt"/>
                <a:ea typeface="+mn-ea"/>
                <a:cs typeface="+mn-cs"/>
              </a:rPr>
              <a:t>AGD Impact</a:t>
            </a:r>
            <a:r>
              <a:rPr lang="en-US" sz="1200" b="0" i="0" kern="1200" dirty="0" smtClean="0">
                <a:solidFill>
                  <a:schemeClr val="tx1"/>
                </a:solidFill>
                <a:effectLst/>
                <a:latin typeface="+mn-lt"/>
                <a:ea typeface="+mn-ea"/>
                <a:cs typeface="+mn-cs"/>
              </a:rPr>
              <a:t>, and our peer-reviewed clinical journal, </a:t>
            </a:r>
            <a:r>
              <a:rPr lang="en-US" sz="1200" b="0" i="1" kern="1200" dirty="0" smtClean="0">
                <a:solidFill>
                  <a:schemeClr val="tx1"/>
                </a:solidFill>
                <a:effectLst/>
                <a:latin typeface="+mn-lt"/>
                <a:ea typeface="+mn-ea"/>
                <a:cs typeface="+mn-cs"/>
              </a:rPr>
              <a:t>General Dentistry</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F9F53B73-33D0-42FF-A503-FE9F856AA25E}" type="slidenum">
              <a:rPr lang="en-US" smtClean="0"/>
              <a:t>8</a:t>
            </a:fld>
            <a:endParaRPr lang="en-US"/>
          </a:p>
        </p:txBody>
      </p:sp>
    </p:spTree>
    <p:extLst>
      <p:ext uri="{BB962C8B-B14F-4D97-AF65-F5344CB8AC3E}">
        <p14:creationId xmlns:p14="http://schemas.microsoft.com/office/powerpoint/2010/main" val="2576481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As a practicing dentist, your needs may have shifted from your days in dental school, but we know your commitment to success in your field is unwavering. For every step of your professional journey, AGD provides the resources you need to grow as a professional.</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Your AGD membership includes tools for addressing student debt, practice management resources and networking opportunities that allow you to learn from the best in your field as you advance.</a:t>
            </a:r>
          </a:p>
          <a:p>
            <a:r>
              <a:rPr lang="en-US" sz="1200" b="0" i="0" kern="1200" dirty="0" smtClean="0">
                <a:solidFill>
                  <a:schemeClr val="tx1"/>
                </a:solidFill>
                <a:effectLst/>
                <a:latin typeface="+mn-lt"/>
                <a:ea typeface="+mn-ea"/>
                <a:cs typeface="+mn-cs"/>
              </a:rPr>
              <a:t>Laying the foundation for lifelong learning — and for earning recognition along the way — is also a top priority, and through our Online Learning Center, we make continuing education affordable and accessible.</a:t>
            </a:r>
          </a:p>
          <a:p>
            <a:r>
              <a:rPr lang="en-US" sz="1200" b="0" i="0" kern="1200" dirty="0" smtClean="0">
                <a:solidFill>
                  <a:schemeClr val="tx1"/>
                </a:solidFill>
                <a:effectLst/>
                <a:latin typeface="+mn-lt"/>
                <a:ea typeface="+mn-ea"/>
                <a:cs typeface="+mn-cs"/>
              </a:rPr>
              <a:t>In addition, study groups, local and national opportunities to engage with other members, and mentorship are all within reach for you, along with discounts on products and services, and free subscriptions to our newsmagazine, </a:t>
            </a:r>
            <a:r>
              <a:rPr lang="en-US" sz="1200" b="0" i="1" kern="1200" dirty="0" smtClean="0">
                <a:solidFill>
                  <a:schemeClr val="tx1"/>
                </a:solidFill>
                <a:effectLst/>
                <a:latin typeface="+mn-lt"/>
                <a:ea typeface="+mn-ea"/>
                <a:cs typeface="+mn-cs"/>
              </a:rPr>
              <a:t>AGD Impact</a:t>
            </a:r>
            <a:r>
              <a:rPr lang="en-US" sz="1200" b="0" i="0" kern="1200" dirty="0" smtClean="0">
                <a:solidFill>
                  <a:schemeClr val="tx1"/>
                </a:solidFill>
                <a:effectLst/>
                <a:latin typeface="+mn-lt"/>
                <a:ea typeface="+mn-ea"/>
                <a:cs typeface="+mn-cs"/>
              </a:rPr>
              <a:t>, and our peer-reviewed clinical journal, </a:t>
            </a:r>
            <a:r>
              <a:rPr lang="en-US" sz="1200" b="0" i="1" kern="1200" dirty="0" smtClean="0">
                <a:solidFill>
                  <a:schemeClr val="tx1"/>
                </a:solidFill>
                <a:effectLst/>
                <a:latin typeface="+mn-lt"/>
                <a:ea typeface="+mn-ea"/>
                <a:cs typeface="+mn-cs"/>
              </a:rPr>
              <a:t>General Dentistry.</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9F53B73-33D0-42FF-A503-FE9F856AA25E}" type="slidenum">
              <a:rPr lang="en-US" smtClean="0"/>
              <a:t>9</a:t>
            </a:fld>
            <a:endParaRPr lang="en-US"/>
          </a:p>
        </p:txBody>
      </p:sp>
    </p:spTree>
    <p:extLst>
      <p:ext uri="{BB962C8B-B14F-4D97-AF65-F5344CB8AC3E}">
        <p14:creationId xmlns:p14="http://schemas.microsoft.com/office/powerpoint/2010/main" val="1209715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968560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676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568411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1675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3018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5BB71F6-A9D0-F44A-8D35-B4B6C6067CE5}" type="datetimeFigureOut">
              <a:rPr lang="en-US" smtClean="0"/>
              <a:pPr/>
              <a:t>2/5/2018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73AE3F8-3DF2-FD44-9FE9-B9927ED94034}" type="slidenum">
              <a:rPr lang="en-US" smtClean="0"/>
              <a:pPr/>
              <a:t>‹#›</a:t>
            </a:fld>
            <a:endParaRPr lang="en-US"/>
          </a:p>
        </p:txBody>
      </p:sp>
    </p:spTree>
    <p:extLst>
      <p:ext uri="{BB962C8B-B14F-4D97-AF65-F5344CB8AC3E}">
        <p14:creationId xmlns:p14="http://schemas.microsoft.com/office/powerpoint/2010/main" val="2166302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91581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p:cNvSpPr/>
          <p:nvPr userDrawn="1"/>
        </p:nvSpPr>
        <p:spPr>
          <a:xfrm>
            <a:off x="3175" y="6400800"/>
            <a:ext cx="3044825" cy="457200"/>
          </a:xfrm>
          <a:prstGeom prst="rect">
            <a:avLst/>
          </a:prstGeom>
          <a:solidFill>
            <a:srgbClr val="74367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userDrawn="1"/>
        </p:nvSpPr>
        <p:spPr>
          <a:xfrm>
            <a:off x="3051175" y="6400800"/>
            <a:ext cx="3044825" cy="457200"/>
          </a:xfrm>
          <a:prstGeom prst="rect">
            <a:avLst/>
          </a:prstGeom>
          <a:solidFill>
            <a:srgbClr val="DF642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p:cNvSpPr/>
          <p:nvPr userDrawn="1"/>
        </p:nvSpPr>
        <p:spPr>
          <a:xfrm>
            <a:off x="6096000" y="6400800"/>
            <a:ext cx="3044825" cy="457200"/>
          </a:xfrm>
          <a:prstGeom prst="rect">
            <a:avLst/>
          </a:prstGeom>
          <a:solidFill>
            <a:srgbClr val="65B03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21"/>
          <p:cNvSpPr/>
          <p:nvPr userDrawn="1"/>
        </p:nvSpPr>
        <p:spPr>
          <a:xfrm>
            <a:off x="3025775" y="6405563"/>
            <a:ext cx="44450" cy="4921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userDrawn="1"/>
        </p:nvSpPr>
        <p:spPr>
          <a:xfrm>
            <a:off x="3024188" y="6535738"/>
            <a:ext cx="46037" cy="460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userDrawn="1"/>
        </p:nvSpPr>
        <p:spPr>
          <a:xfrm>
            <a:off x="3024188" y="6665913"/>
            <a:ext cx="46037" cy="460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userDrawn="1"/>
        </p:nvSpPr>
        <p:spPr>
          <a:xfrm>
            <a:off x="3024188" y="6802438"/>
            <a:ext cx="46037" cy="460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userDrawn="1"/>
        </p:nvSpPr>
        <p:spPr>
          <a:xfrm>
            <a:off x="6069013" y="6405563"/>
            <a:ext cx="46037" cy="4921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userDrawn="1"/>
        </p:nvSpPr>
        <p:spPr>
          <a:xfrm>
            <a:off x="6067425" y="6535738"/>
            <a:ext cx="46038" cy="460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userDrawn="1"/>
        </p:nvSpPr>
        <p:spPr>
          <a:xfrm>
            <a:off x="6067425" y="6665913"/>
            <a:ext cx="46038" cy="460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userDrawn="1"/>
        </p:nvSpPr>
        <p:spPr>
          <a:xfrm>
            <a:off x="6067425" y="6802438"/>
            <a:ext cx="46038" cy="460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1" descr="AGD-Logo_MASTER-CMYK.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7000" y="50800"/>
            <a:ext cx="2019300" cy="630519"/>
          </a:xfrm>
          <a:prstGeom prst="rect">
            <a:avLst/>
          </a:prstGeom>
        </p:spPr>
      </p:pic>
    </p:spTree>
    <p:extLst>
      <p:ext uri="{BB962C8B-B14F-4D97-AF65-F5344CB8AC3E}">
        <p14:creationId xmlns:p14="http://schemas.microsoft.com/office/powerpoint/2010/main" val="362750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mailto:membership@agd.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02" y="4016179"/>
            <a:ext cx="7715250" cy="238125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1470" y="1949404"/>
            <a:ext cx="5039428" cy="1590897"/>
          </a:xfrm>
          <a:prstGeom prst="rect">
            <a:avLst/>
          </a:prstGeom>
        </p:spPr>
      </p:pic>
    </p:spTree>
    <p:extLst>
      <p:ext uri="{BB962C8B-B14F-4D97-AF65-F5344CB8AC3E}">
        <p14:creationId xmlns:p14="http://schemas.microsoft.com/office/powerpoint/2010/main" val="1172640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8869"/>
            <a:ext cx="8229600" cy="760948"/>
          </a:xfrm>
        </p:spPr>
        <p:txBody>
          <a:bodyPr/>
          <a:lstStyle/>
          <a:p>
            <a:r>
              <a:rPr lang="en-US" dirty="0" smtClean="0">
                <a:solidFill>
                  <a:schemeClr val="tx2">
                    <a:lumMod val="50000"/>
                  </a:schemeClr>
                </a:solidFill>
              </a:rPr>
              <a:t>Mid-Career Dentist</a:t>
            </a:r>
            <a:endParaRPr lang="en-US" dirty="0">
              <a:solidFill>
                <a:schemeClr val="tx2">
                  <a:lumMod val="50000"/>
                </a:schemeClr>
              </a:solidFill>
            </a:endParaRPr>
          </a:p>
        </p:txBody>
      </p:sp>
      <p:sp>
        <p:nvSpPr>
          <p:cNvPr id="3" name="Content Placeholder 2"/>
          <p:cNvSpPr>
            <a:spLocks noGrp="1"/>
          </p:cNvSpPr>
          <p:nvPr>
            <p:ph idx="1"/>
          </p:nvPr>
        </p:nvSpPr>
        <p:spPr>
          <a:xfrm>
            <a:off x="537210" y="2244019"/>
            <a:ext cx="5086349" cy="2393001"/>
          </a:xfrm>
        </p:spPr>
        <p:txBody>
          <a:bodyPr/>
          <a:lstStyle/>
          <a:p>
            <a:pPr>
              <a:buFont typeface="Wingdings" panose="05000000000000000000" pitchFamily="2" charset="2"/>
              <a:buChar char="ü"/>
            </a:pPr>
            <a:r>
              <a:rPr lang="en-US" sz="2200" dirty="0" smtClean="0">
                <a:solidFill>
                  <a:schemeClr val="tx2">
                    <a:lumMod val="50000"/>
                  </a:schemeClr>
                </a:solidFill>
              </a:rPr>
              <a:t>Leadership </a:t>
            </a:r>
            <a:r>
              <a:rPr lang="en-US" sz="2200" dirty="0">
                <a:solidFill>
                  <a:schemeClr val="tx2">
                    <a:lumMod val="50000"/>
                  </a:schemeClr>
                </a:solidFill>
              </a:rPr>
              <a:t>opportunities within </a:t>
            </a:r>
            <a:r>
              <a:rPr lang="en-US" sz="2200" dirty="0" smtClean="0">
                <a:solidFill>
                  <a:schemeClr val="tx2">
                    <a:lumMod val="50000"/>
                  </a:schemeClr>
                </a:solidFill>
              </a:rPr>
              <a:t>AGD</a:t>
            </a:r>
            <a:endParaRPr lang="en-US" sz="2200" dirty="0">
              <a:solidFill>
                <a:schemeClr val="tx2">
                  <a:lumMod val="50000"/>
                </a:schemeClr>
              </a:solidFill>
            </a:endParaRPr>
          </a:p>
          <a:p>
            <a:pPr>
              <a:buFont typeface="Wingdings" panose="05000000000000000000" pitchFamily="2" charset="2"/>
              <a:buChar char="ü"/>
            </a:pPr>
            <a:r>
              <a:rPr lang="en-US" sz="2200" dirty="0" smtClean="0">
                <a:solidFill>
                  <a:schemeClr val="tx2">
                    <a:lumMod val="50000"/>
                  </a:schemeClr>
                </a:solidFill>
              </a:rPr>
              <a:t>Discounts </a:t>
            </a:r>
            <a:r>
              <a:rPr lang="en-US" sz="2200" dirty="0">
                <a:solidFill>
                  <a:schemeClr val="tx2">
                    <a:lumMod val="50000"/>
                  </a:schemeClr>
                </a:solidFill>
              </a:rPr>
              <a:t>on business tools such as credit card processing, customer service training and </a:t>
            </a:r>
            <a:r>
              <a:rPr lang="en-US" sz="2200" dirty="0" smtClean="0">
                <a:solidFill>
                  <a:schemeClr val="tx2">
                    <a:lumMod val="50000"/>
                  </a:schemeClr>
                </a:solidFill>
              </a:rPr>
              <a:t>website management</a:t>
            </a:r>
            <a:endParaRPr lang="en-US" sz="2200" dirty="0">
              <a:solidFill>
                <a:schemeClr val="tx2">
                  <a:lumMod val="50000"/>
                </a:schemeClr>
              </a:solidFill>
            </a:endParaRPr>
          </a:p>
          <a:p>
            <a:pPr>
              <a:buFont typeface="Wingdings" panose="05000000000000000000" pitchFamily="2" charset="2"/>
              <a:buChar char="ü"/>
            </a:pPr>
            <a:r>
              <a:rPr lang="en-US" sz="2200" dirty="0" smtClean="0">
                <a:solidFill>
                  <a:schemeClr val="tx2">
                    <a:lumMod val="50000"/>
                  </a:schemeClr>
                </a:solidFill>
              </a:rPr>
              <a:t>A </a:t>
            </a:r>
            <a:r>
              <a:rPr lang="en-US" sz="2200" dirty="0">
                <a:solidFill>
                  <a:schemeClr val="tx2">
                    <a:lumMod val="50000"/>
                  </a:schemeClr>
                </a:solidFill>
              </a:rPr>
              <a:t>library of AGD oral health fact sheets to help you keep your patients </a:t>
            </a:r>
            <a:r>
              <a:rPr lang="en-US" sz="2200" dirty="0" smtClean="0">
                <a:solidFill>
                  <a:schemeClr val="tx2">
                    <a:lumMod val="50000"/>
                  </a:schemeClr>
                </a:solidFill>
              </a:rPr>
              <a:t>informed</a:t>
            </a:r>
          </a:p>
        </p:txBody>
      </p:sp>
      <p:grpSp>
        <p:nvGrpSpPr>
          <p:cNvPr id="5" name="Group 4"/>
          <p:cNvGrpSpPr/>
          <p:nvPr/>
        </p:nvGrpSpPr>
        <p:grpSpPr>
          <a:xfrm>
            <a:off x="5810250" y="1974816"/>
            <a:ext cx="2647950" cy="3314700"/>
            <a:chOff x="6038850" y="1974816"/>
            <a:chExt cx="2647950" cy="3314700"/>
          </a:xfrm>
        </p:grpSpPr>
        <p:pic>
          <p:nvPicPr>
            <p:cNvPr id="4" name="Picture 3"/>
            <p:cNvPicPr>
              <a:picLocks noChangeAspect="1"/>
            </p:cNvPicPr>
            <p:nvPr/>
          </p:nvPicPr>
          <p:blipFill>
            <a:blip r:embed="rId3"/>
            <a:stretch>
              <a:fillRect/>
            </a:stretch>
          </p:blipFill>
          <p:spPr>
            <a:xfrm>
              <a:off x="6038850" y="1974816"/>
              <a:ext cx="2647950" cy="3314700"/>
            </a:xfrm>
            <a:prstGeom prst="rect">
              <a:avLst/>
            </a:prstGeom>
            <a:ln>
              <a:noFill/>
            </a:ln>
            <a:effectLst>
              <a:outerShdw blurRad="190500" algn="tl" rotWithShape="0">
                <a:srgbClr val="000000">
                  <a:alpha val="70000"/>
                </a:srgbClr>
              </a:outerShdw>
            </a:effectLst>
          </p:spPr>
        </p:pic>
        <p:sp>
          <p:nvSpPr>
            <p:cNvPr id="6" name="Rectangle 5"/>
            <p:cNvSpPr/>
            <p:nvPr/>
          </p:nvSpPr>
          <p:spPr>
            <a:xfrm>
              <a:off x="6038850" y="2253776"/>
              <a:ext cx="428051" cy="308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lumMod val="50000"/>
                  </a:schemeClr>
                </a:solidFill>
              </a:endParaRPr>
            </a:p>
          </p:txBody>
        </p:sp>
      </p:grpSp>
      <p:sp>
        <p:nvSpPr>
          <p:cNvPr id="7" name="TextBox 6"/>
          <p:cNvSpPr txBox="1"/>
          <p:nvPr/>
        </p:nvSpPr>
        <p:spPr>
          <a:xfrm>
            <a:off x="793272" y="4553890"/>
            <a:ext cx="4716879" cy="1508105"/>
          </a:xfrm>
          <a:prstGeom prst="rect">
            <a:avLst/>
          </a:prstGeom>
          <a:noFill/>
        </p:spPr>
        <p:txBody>
          <a:bodyPr wrap="square" rtlCol="0">
            <a:spAutoFit/>
          </a:bodyPr>
          <a:lstStyle/>
          <a:p>
            <a:r>
              <a:rPr lang="en-US" sz="1400" dirty="0" smtClean="0">
                <a:solidFill>
                  <a:schemeClr val="bg1">
                    <a:lumMod val="50000"/>
                  </a:schemeClr>
                </a:solidFill>
              </a:rPr>
              <a:t>"There </a:t>
            </a:r>
            <a:r>
              <a:rPr lang="en-US" sz="1400" dirty="0">
                <a:solidFill>
                  <a:schemeClr val="bg1">
                    <a:lumMod val="50000"/>
                  </a:schemeClr>
                </a:solidFill>
              </a:rPr>
              <a:t>are a number of courses available to us, but you know that by taking an AGD course, it is worth your money and, most importantly, your time</a:t>
            </a:r>
            <a:r>
              <a:rPr lang="en-US" sz="1400" dirty="0" smtClean="0">
                <a:solidFill>
                  <a:schemeClr val="bg1">
                    <a:lumMod val="50000"/>
                  </a:schemeClr>
                </a:solidFill>
              </a:rPr>
              <a:t>.“</a:t>
            </a:r>
          </a:p>
          <a:p>
            <a:endParaRPr lang="en-US" sz="800" dirty="0">
              <a:solidFill>
                <a:schemeClr val="bg1">
                  <a:lumMod val="50000"/>
                </a:schemeClr>
              </a:solidFill>
            </a:endParaRPr>
          </a:p>
          <a:p>
            <a:r>
              <a:rPr lang="en-US" sz="1400" b="1" dirty="0" err="1">
                <a:solidFill>
                  <a:schemeClr val="accent5"/>
                </a:solidFill>
              </a:rPr>
              <a:t>Chethan</a:t>
            </a:r>
            <a:r>
              <a:rPr lang="en-US" sz="1400" b="1" dirty="0">
                <a:solidFill>
                  <a:schemeClr val="accent5"/>
                </a:solidFill>
              </a:rPr>
              <a:t> </a:t>
            </a:r>
            <a:r>
              <a:rPr lang="en-US" sz="1400" b="1" dirty="0" err="1">
                <a:solidFill>
                  <a:schemeClr val="accent5"/>
                </a:solidFill>
              </a:rPr>
              <a:t>Chetty</a:t>
            </a:r>
            <a:r>
              <a:rPr lang="en-US" sz="1400" b="1" dirty="0">
                <a:solidFill>
                  <a:schemeClr val="accent5"/>
                </a:solidFill>
              </a:rPr>
              <a:t>, DDS, FAGD </a:t>
            </a:r>
          </a:p>
          <a:p>
            <a:r>
              <a:rPr lang="en-US" sz="1400" b="1" dirty="0">
                <a:solidFill>
                  <a:srgbClr val="65B034"/>
                </a:solidFill>
              </a:rPr>
              <a:t>Los Angeles, CA</a:t>
            </a:r>
          </a:p>
          <a:p>
            <a:r>
              <a:rPr lang="en-US" sz="1400" b="1" dirty="0">
                <a:solidFill>
                  <a:schemeClr val="bg1">
                    <a:lumMod val="50000"/>
                  </a:schemeClr>
                </a:solidFill>
              </a:rPr>
              <a:t>Member </a:t>
            </a:r>
            <a:r>
              <a:rPr lang="en-US" sz="1400" b="1" dirty="0" smtClean="0">
                <a:solidFill>
                  <a:schemeClr val="bg1">
                    <a:lumMod val="50000"/>
                  </a:schemeClr>
                </a:solidFill>
              </a:rPr>
              <a:t>Since </a:t>
            </a:r>
            <a:r>
              <a:rPr lang="en-US" sz="1400" b="1" dirty="0">
                <a:solidFill>
                  <a:schemeClr val="bg1">
                    <a:lumMod val="50000"/>
                  </a:schemeClr>
                </a:solidFill>
              </a:rPr>
              <a:t>2001</a:t>
            </a:r>
          </a:p>
        </p:txBody>
      </p:sp>
    </p:spTree>
    <p:extLst>
      <p:ext uri="{BB962C8B-B14F-4D97-AF65-F5344CB8AC3E}">
        <p14:creationId xmlns:p14="http://schemas.microsoft.com/office/powerpoint/2010/main" val="25963791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8869"/>
            <a:ext cx="8229600" cy="760948"/>
          </a:xfrm>
        </p:spPr>
        <p:txBody>
          <a:bodyPr/>
          <a:lstStyle/>
          <a:p>
            <a:r>
              <a:rPr lang="en-US" dirty="0" smtClean="0">
                <a:solidFill>
                  <a:schemeClr val="tx2">
                    <a:lumMod val="50000"/>
                  </a:schemeClr>
                </a:solidFill>
              </a:rPr>
              <a:t>Experienced Dentist</a:t>
            </a:r>
            <a:endParaRPr lang="en-US" dirty="0">
              <a:solidFill>
                <a:schemeClr val="tx2">
                  <a:lumMod val="50000"/>
                </a:schemeClr>
              </a:solidFill>
            </a:endParaRPr>
          </a:p>
        </p:txBody>
      </p:sp>
      <p:sp>
        <p:nvSpPr>
          <p:cNvPr id="3" name="Content Placeholder 2"/>
          <p:cNvSpPr>
            <a:spLocks noGrp="1"/>
          </p:cNvSpPr>
          <p:nvPr>
            <p:ph idx="1"/>
          </p:nvPr>
        </p:nvSpPr>
        <p:spPr>
          <a:xfrm>
            <a:off x="582931" y="2227419"/>
            <a:ext cx="5143500" cy="2283871"/>
          </a:xfrm>
        </p:spPr>
        <p:txBody>
          <a:bodyPr/>
          <a:lstStyle/>
          <a:p>
            <a:pPr>
              <a:buFont typeface="Wingdings" panose="05000000000000000000" pitchFamily="2" charset="2"/>
              <a:buChar char="ü"/>
            </a:pPr>
            <a:r>
              <a:rPr lang="en-US" sz="2200" dirty="0">
                <a:solidFill>
                  <a:schemeClr val="tx2">
                    <a:lumMod val="50000"/>
                  </a:schemeClr>
                </a:solidFill>
              </a:rPr>
              <a:t>Pursue AGD’s Lifelong Learning and Service Recognition </a:t>
            </a:r>
            <a:r>
              <a:rPr lang="en-US" sz="2200" dirty="0" smtClean="0">
                <a:solidFill>
                  <a:schemeClr val="tx2">
                    <a:lumMod val="50000"/>
                  </a:schemeClr>
                </a:solidFill>
              </a:rPr>
              <a:t>award</a:t>
            </a:r>
            <a:endParaRPr lang="en-US" sz="2200" dirty="0">
              <a:solidFill>
                <a:schemeClr val="tx2">
                  <a:lumMod val="50000"/>
                </a:schemeClr>
              </a:solidFill>
            </a:endParaRPr>
          </a:p>
          <a:p>
            <a:pPr>
              <a:buFont typeface="Wingdings" panose="05000000000000000000" pitchFamily="2" charset="2"/>
              <a:buChar char="ü"/>
            </a:pPr>
            <a:r>
              <a:rPr lang="en-US" sz="2200" dirty="0" smtClean="0">
                <a:solidFill>
                  <a:schemeClr val="tx2">
                    <a:lumMod val="50000"/>
                  </a:schemeClr>
                </a:solidFill>
              </a:rPr>
              <a:t>Share </a:t>
            </a:r>
            <a:r>
              <a:rPr lang="en-US" sz="2200" dirty="0">
                <a:solidFill>
                  <a:schemeClr val="tx2">
                    <a:lumMod val="50000"/>
                  </a:schemeClr>
                </a:solidFill>
              </a:rPr>
              <a:t>your knowledge by becoming a PACE-approved AGD </a:t>
            </a:r>
            <a:r>
              <a:rPr lang="en-US" sz="2200" dirty="0" smtClean="0">
                <a:solidFill>
                  <a:schemeClr val="tx2">
                    <a:lumMod val="50000"/>
                  </a:schemeClr>
                </a:solidFill>
              </a:rPr>
              <a:t>speaker</a:t>
            </a:r>
            <a:endParaRPr lang="en-US" sz="2200" dirty="0">
              <a:solidFill>
                <a:schemeClr val="tx2">
                  <a:lumMod val="50000"/>
                </a:schemeClr>
              </a:solidFill>
            </a:endParaRPr>
          </a:p>
          <a:p>
            <a:pPr>
              <a:buFont typeface="Wingdings" panose="05000000000000000000" pitchFamily="2" charset="2"/>
              <a:buChar char="ü"/>
            </a:pPr>
            <a:r>
              <a:rPr lang="en-US" sz="2200" dirty="0" smtClean="0">
                <a:solidFill>
                  <a:schemeClr val="tx2">
                    <a:lumMod val="50000"/>
                  </a:schemeClr>
                </a:solidFill>
              </a:rPr>
              <a:t>Transition </a:t>
            </a:r>
            <a:r>
              <a:rPr lang="en-US" sz="2200" dirty="0">
                <a:solidFill>
                  <a:schemeClr val="tx2">
                    <a:lumMod val="50000"/>
                  </a:schemeClr>
                </a:solidFill>
              </a:rPr>
              <a:t>toward retirement with practice </a:t>
            </a:r>
            <a:r>
              <a:rPr lang="en-US" sz="2200" dirty="0" smtClean="0">
                <a:solidFill>
                  <a:schemeClr val="tx2">
                    <a:lumMod val="50000"/>
                  </a:schemeClr>
                </a:solidFill>
              </a:rPr>
              <a:t>resources</a:t>
            </a:r>
          </a:p>
        </p:txBody>
      </p:sp>
      <p:grpSp>
        <p:nvGrpSpPr>
          <p:cNvPr id="5" name="Group 4"/>
          <p:cNvGrpSpPr/>
          <p:nvPr/>
        </p:nvGrpSpPr>
        <p:grpSpPr>
          <a:xfrm>
            <a:off x="5800725" y="2063398"/>
            <a:ext cx="2657475" cy="3343275"/>
            <a:chOff x="6029325" y="2394868"/>
            <a:chExt cx="2657475" cy="3343275"/>
          </a:xfrm>
        </p:grpSpPr>
        <p:pic>
          <p:nvPicPr>
            <p:cNvPr id="4" name="Picture 3"/>
            <p:cNvPicPr>
              <a:picLocks noChangeAspect="1"/>
            </p:cNvPicPr>
            <p:nvPr/>
          </p:nvPicPr>
          <p:blipFill>
            <a:blip r:embed="rId3"/>
            <a:stretch>
              <a:fillRect/>
            </a:stretch>
          </p:blipFill>
          <p:spPr>
            <a:xfrm>
              <a:off x="6029325" y="2394868"/>
              <a:ext cx="2657475" cy="3343275"/>
            </a:xfrm>
            <a:prstGeom prst="rect">
              <a:avLst/>
            </a:prstGeom>
            <a:ln>
              <a:noFill/>
            </a:ln>
            <a:effectLst>
              <a:outerShdw blurRad="190500" algn="tl" rotWithShape="0">
                <a:srgbClr val="000000">
                  <a:alpha val="70000"/>
                </a:srgbClr>
              </a:outerShdw>
            </a:effectLst>
          </p:spPr>
        </p:pic>
        <p:sp>
          <p:nvSpPr>
            <p:cNvPr id="6" name="Rectangle 5"/>
            <p:cNvSpPr/>
            <p:nvPr/>
          </p:nvSpPr>
          <p:spPr>
            <a:xfrm>
              <a:off x="6038850" y="2688116"/>
              <a:ext cx="659405" cy="308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lumMod val="50000"/>
                  </a:schemeClr>
                </a:solidFill>
              </a:endParaRPr>
            </a:p>
          </p:txBody>
        </p:sp>
      </p:grpSp>
      <p:sp>
        <p:nvSpPr>
          <p:cNvPr id="7" name="TextBox 6"/>
          <p:cNvSpPr txBox="1"/>
          <p:nvPr/>
        </p:nvSpPr>
        <p:spPr>
          <a:xfrm>
            <a:off x="878774" y="4499413"/>
            <a:ext cx="4631377" cy="1508105"/>
          </a:xfrm>
          <a:prstGeom prst="rect">
            <a:avLst/>
          </a:prstGeom>
          <a:noFill/>
        </p:spPr>
        <p:txBody>
          <a:bodyPr wrap="square" rtlCol="0">
            <a:spAutoFit/>
          </a:bodyPr>
          <a:lstStyle/>
          <a:p>
            <a:r>
              <a:rPr lang="en-US" sz="1400" dirty="0">
                <a:solidFill>
                  <a:schemeClr val="bg1">
                    <a:lumMod val="50000"/>
                  </a:schemeClr>
                </a:solidFill>
              </a:rPr>
              <a:t>"I am accumulating credits toward my second LLSR because I love CE, and I wanted to show my family and my patients that I am constantly working toward improving myself."</a:t>
            </a:r>
          </a:p>
          <a:p>
            <a:endParaRPr lang="en-US" sz="800" dirty="0">
              <a:solidFill>
                <a:schemeClr val="bg1">
                  <a:lumMod val="50000"/>
                </a:schemeClr>
              </a:solidFill>
            </a:endParaRPr>
          </a:p>
          <a:p>
            <a:r>
              <a:rPr lang="en-US" sz="1400" b="1" dirty="0" err="1">
                <a:solidFill>
                  <a:schemeClr val="accent5"/>
                </a:solidFill>
              </a:rPr>
              <a:t>Navin</a:t>
            </a:r>
            <a:r>
              <a:rPr lang="en-US" sz="1400" b="1" dirty="0">
                <a:solidFill>
                  <a:schemeClr val="accent5"/>
                </a:solidFill>
              </a:rPr>
              <a:t> </a:t>
            </a:r>
            <a:r>
              <a:rPr lang="en-US" sz="1400" b="1" dirty="0" err="1">
                <a:solidFill>
                  <a:schemeClr val="accent5"/>
                </a:solidFill>
              </a:rPr>
              <a:t>Bogg</a:t>
            </a:r>
            <a:r>
              <a:rPr lang="en-US" sz="1400" b="1" dirty="0">
                <a:solidFill>
                  <a:schemeClr val="accent5"/>
                </a:solidFill>
              </a:rPr>
              <a:t>, DDS, MAGD </a:t>
            </a:r>
          </a:p>
          <a:p>
            <a:r>
              <a:rPr lang="en-US" sz="1400" b="1" dirty="0">
                <a:solidFill>
                  <a:srgbClr val="65B034"/>
                </a:solidFill>
              </a:rPr>
              <a:t>Roselle, NJ</a:t>
            </a:r>
          </a:p>
          <a:p>
            <a:r>
              <a:rPr lang="en-US" sz="1400" b="1" dirty="0">
                <a:solidFill>
                  <a:schemeClr val="bg1">
                    <a:lumMod val="50000"/>
                  </a:schemeClr>
                </a:solidFill>
              </a:rPr>
              <a:t>Member </a:t>
            </a:r>
            <a:r>
              <a:rPr lang="en-US" sz="1400" b="1" dirty="0" smtClean="0">
                <a:solidFill>
                  <a:schemeClr val="bg1">
                    <a:lumMod val="50000"/>
                  </a:schemeClr>
                </a:solidFill>
              </a:rPr>
              <a:t>Since </a:t>
            </a:r>
            <a:r>
              <a:rPr lang="en-US" sz="1400" b="1" dirty="0">
                <a:solidFill>
                  <a:schemeClr val="bg1">
                    <a:lumMod val="50000"/>
                  </a:schemeClr>
                </a:solidFill>
              </a:rPr>
              <a:t>1994</a:t>
            </a:r>
          </a:p>
        </p:txBody>
      </p:sp>
    </p:spTree>
    <p:extLst>
      <p:ext uri="{BB962C8B-B14F-4D97-AF65-F5344CB8AC3E}">
        <p14:creationId xmlns:p14="http://schemas.microsoft.com/office/powerpoint/2010/main" val="36412539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11085" y="2149435"/>
            <a:ext cx="5727866" cy="1306288"/>
            <a:chOff x="1611085" y="2208810"/>
            <a:chExt cx="5727866" cy="1306288"/>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44531"/>
            <a:stretch/>
          </p:blipFill>
          <p:spPr>
            <a:xfrm>
              <a:off x="1611085" y="2208810"/>
              <a:ext cx="5727866" cy="71202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6215"/>
            <a:stretch/>
          </p:blipFill>
          <p:spPr>
            <a:xfrm>
              <a:off x="1707064" y="2785762"/>
              <a:ext cx="4657916" cy="729336"/>
            </a:xfrm>
            <a:prstGeom prst="rect">
              <a:avLst/>
            </a:prstGeom>
          </p:spPr>
        </p:pic>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670" y="3793068"/>
            <a:ext cx="7172696" cy="1670678"/>
          </a:xfrm>
          <a:prstGeom prst="rect">
            <a:avLst/>
          </a:prstGeom>
        </p:spPr>
      </p:pic>
    </p:spTree>
    <p:extLst>
      <p:ext uri="{BB962C8B-B14F-4D97-AF65-F5344CB8AC3E}">
        <p14:creationId xmlns:p14="http://schemas.microsoft.com/office/powerpoint/2010/main" val="9437307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cxnSp>
        <p:nvCxnSpPr>
          <p:cNvPr id="25" name="Straight Connector 24"/>
          <p:cNvCxnSpPr/>
          <p:nvPr/>
        </p:nvCxnSpPr>
        <p:spPr>
          <a:xfrm flipV="1">
            <a:off x="5029200" y="1717484"/>
            <a:ext cx="377226" cy="752618"/>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5692140" y="2086428"/>
            <a:ext cx="1630239" cy="790208"/>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591038" y="1788072"/>
            <a:ext cx="336092" cy="68203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326380" y="4354830"/>
            <a:ext cx="1315182" cy="1187127"/>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4353051" y="4704611"/>
            <a:ext cx="83796" cy="575874"/>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2245145" y="4057739"/>
            <a:ext cx="1293868" cy="828853"/>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flipV="1">
            <a:off x="5692140" y="3748272"/>
            <a:ext cx="943154" cy="10666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flipV="1">
            <a:off x="1965960" y="2749272"/>
            <a:ext cx="1422194" cy="471122"/>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116044"/>
            <a:ext cx="2024108" cy="554050"/>
          </a:xfrm>
          <a:prstGeom prst="rect">
            <a:avLst/>
          </a:prstGeom>
        </p:spPr>
      </p:pic>
      <p:sp>
        <p:nvSpPr>
          <p:cNvPr id="21" name="Oval 20"/>
          <p:cNvSpPr/>
          <p:nvPr/>
        </p:nvSpPr>
        <p:spPr>
          <a:xfrm>
            <a:off x="416099" y="1788072"/>
            <a:ext cx="1599429" cy="1496364"/>
          </a:xfrm>
          <a:prstGeom prst="ellipse">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500" dirty="0" smtClean="0">
                <a:solidFill>
                  <a:schemeClr val="tx2">
                    <a:lumMod val="50000"/>
                  </a:schemeClr>
                </a:solidFill>
              </a:rPr>
              <a:t>Tools and Resources</a:t>
            </a:r>
            <a:endParaRPr lang="en-US" sz="1500" dirty="0">
              <a:solidFill>
                <a:schemeClr val="tx2">
                  <a:lumMod val="50000"/>
                </a:schemeClr>
              </a:solidFill>
            </a:endParaRPr>
          </a:p>
        </p:txBody>
      </p:sp>
      <p:sp>
        <p:nvSpPr>
          <p:cNvPr id="16" name="Oval 15"/>
          <p:cNvSpPr/>
          <p:nvPr/>
        </p:nvSpPr>
        <p:spPr>
          <a:xfrm>
            <a:off x="2513180" y="409559"/>
            <a:ext cx="1502396" cy="1467276"/>
          </a:xfrm>
          <a:prstGeom prst="ellipse">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500" dirty="0" smtClean="0">
                <a:solidFill>
                  <a:schemeClr val="tx2">
                    <a:lumMod val="50000"/>
                  </a:schemeClr>
                </a:solidFill>
              </a:rPr>
              <a:t>Career Support</a:t>
            </a:r>
            <a:endParaRPr lang="en-US" sz="1500" dirty="0">
              <a:solidFill>
                <a:schemeClr val="tx2">
                  <a:lumMod val="50000"/>
                </a:schemeClr>
              </a:solidFill>
            </a:endParaRPr>
          </a:p>
        </p:txBody>
      </p:sp>
      <p:sp>
        <p:nvSpPr>
          <p:cNvPr id="9" name="Oval 8"/>
          <p:cNvSpPr/>
          <p:nvPr/>
        </p:nvSpPr>
        <p:spPr>
          <a:xfrm>
            <a:off x="4941742" y="252030"/>
            <a:ext cx="1506746" cy="1514920"/>
          </a:xfrm>
          <a:prstGeom prst="ellipse">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500" dirty="0" smtClean="0">
                <a:solidFill>
                  <a:schemeClr val="tx2">
                    <a:lumMod val="50000"/>
                  </a:schemeClr>
                </a:solidFill>
              </a:rPr>
              <a:t>Continuing Education</a:t>
            </a:r>
            <a:endParaRPr lang="en-US" sz="1500" dirty="0">
              <a:solidFill>
                <a:schemeClr val="tx2">
                  <a:lumMod val="50000"/>
                </a:schemeClr>
              </a:solidFill>
            </a:endParaRPr>
          </a:p>
        </p:txBody>
      </p:sp>
      <p:sp>
        <p:nvSpPr>
          <p:cNvPr id="17" name="Oval 16"/>
          <p:cNvSpPr/>
          <p:nvPr/>
        </p:nvSpPr>
        <p:spPr>
          <a:xfrm>
            <a:off x="7267650" y="1033925"/>
            <a:ext cx="1613460" cy="1635032"/>
          </a:xfrm>
          <a:prstGeom prst="ellipse">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500" dirty="0" smtClean="0">
                <a:solidFill>
                  <a:schemeClr val="tx2">
                    <a:lumMod val="50000"/>
                  </a:schemeClr>
                </a:solidFill>
              </a:rPr>
              <a:t>Member</a:t>
            </a:r>
            <a:r>
              <a:rPr lang="en-US" sz="1300" dirty="0" smtClean="0">
                <a:solidFill>
                  <a:schemeClr val="tx2">
                    <a:lumMod val="50000"/>
                  </a:schemeClr>
                </a:solidFill>
              </a:rPr>
              <a:t> </a:t>
            </a:r>
            <a:r>
              <a:rPr lang="en-US" sz="1400" dirty="0" smtClean="0">
                <a:solidFill>
                  <a:schemeClr val="tx2">
                    <a:lumMod val="50000"/>
                  </a:schemeClr>
                </a:solidFill>
              </a:rPr>
              <a:t>Connections</a:t>
            </a:r>
            <a:endParaRPr lang="en-US" sz="1400" dirty="0">
              <a:solidFill>
                <a:schemeClr val="tx2">
                  <a:lumMod val="50000"/>
                </a:schemeClr>
              </a:solidFill>
            </a:endParaRPr>
          </a:p>
        </p:txBody>
      </p:sp>
      <p:sp>
        <p:nvSpPr>
          <p:cNvPr id="19" name="Oval 18"/>
          <p:cNvSpPr/>
          <p:nvPr/>
        </p:nvSpPr>
        <p:spPr>
          <a:xfrm>
            <a:off x="6641562" y="3284436"/>
            <a:ext cx="1291590" cy="1245870"/>
          </a:xfrm>
          <a:prstGeom prst="ellipse">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500" dirty="0" smtClean="0">
                <a:solidFill>
                  <a:schemeClr val="tx2">
                    <a:lumMod val="50000"/>
                  </a:schemeClr>
                </a:solidFill>
              </a:rPr>
              <a:t>Exclusive Benefits</a:t>
            </a:r>
            <a:endParaRPr lang="en-US" sz="1500" dirty="0">
              <a:solidFill>
                <a:schemeClr val="tx2">
                  <a:lumMod val="50000"/>
                </a:schemeClr>
              </a:solidFill>
            </a:endParaRPr>
          </a:p>
        </p:txBody>
      </p:sp>
      <p:sp>
        <p:nvSpPr>
          <p:cNvPr id="18" name="Oval 17"/>
          <p:cNvSpPr/>
          <p:nvPr/>
        </p:nvSpPr>
        <p:spPr>
          <a:xfrm>
            <a:off x="6535213" y="5145785"/>
            <a:ext cx="1574332" cy="1632462"/>
          </a:xfrm>
          <a:prstGeom prst="ellipse">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smtClean="0">
                <a:solidFill>
                  <a:schemeClr val="tx2">
                    <a:lumMod val="50000"/>
                  </a:schemeClr>
                </a:solidFill>
              </a:rPr>
              <a:t>Publications</a:t>
            </a:r>
            <a:endParaRPr lang="en-US" sz="1400" dirty="0">
              <a:solidFill>
                <a:schemeClr val="tx2">
                  <a:lumMod val="50000"/>
                </a:schemeClr>
              </a:solidFill>
            </a:endParaRPr>
          </a:p>
        </p:txBody>
      </p:sp>
      <p:sp>
        <p:nvSpPr>
          <p:cNvPr id="20" name="Oval 19"/>
          <p:cNvSpPr/>
          <p:nvPr/>
        </p:nvSpPr>
        <p:spPr>
          <a:xfrm>
            <a:off x="3550443" y="5280485"/>
            <a:ext cx="1291590" cy="1245870"/>
          </a:xfrm>
          <a:prstGeom prst="ellipse">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500" dirty="0" smtClean="0">
                <a:solidFill>
                  <a:schemeClr val="tx2">
                    <a:lumMod val="50000"/>
                  </a:schemeClr>
                </a:solidFill>
              </a:rPr>
              <a:t>Awards</a:t>
            </a:r>
            <a:endParaRPr lang="en-US" sz="1500" dirty="0">
              <a:solidFill>
                <a:schemeClr val="tx2">
                  <a:lumMod val="50000"/>
                </a:schemeClr>
              </a:solidFill>
            </a:endParaRPr>
          </a:p>
        </p:txBody>
      </p:sp>
      <p:sp>
        <p:nvSpPr>
          <p:cNvPr id="15" name="Oval 14"/>
          <p:cNvSpPr/>
          <p:nvPr/>
        </p:nvSpPr>
        <p:spPr>
          <a:xfrm>
            <a:off x="894210" y="4662094"/>
            <a:ext cx="1596110" cy="1532966"/>
          </a:xfrm>
          <a:prstGeom prst="ellipse">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500" dirty="0" smtClean="0">
                <a:solidFill>
                  <a:schemeClr val="tx2">
                    <a:lumMod val="50000"/>
                  </a:schemeClr>
                </a:solidFill>
              </a:rPr>
              <a:t>Advocacy</a:t>
            </a:r>
            <a:endParaRPr lang="en-US" sz="1500" dirty="0">
              <a:solidFill>
                <a:schemeClr val="tx2">
                  <a:lumMod val="50000"/>
                </a:schemeClr>
              </a:solidFill>
            </a:endParaRPr>
          </a:p>
        </p:txBody>
      </p:sp>
      <p:sp>
        <p:nvSpPr>
          <p:cNvPr id="23" name="Oval 22"/>
          <p:cNvSpPr/>
          <p:nvPr/>
        </p:nvSpPr>
        <p:spPr>
          <a:xfrm>
            <a:off x="3388154" y="2278177"/>
            <a:ext cx="2457796" cy="2426434"/>
          </a:xfrm>
          <a:prstGeom prst="ellipse">
            <a:avLst/>
          </a:prstGeom>
          <a:solidFill>
            <a:schemeClr val="accent5"/>
          </a:solidFill>
          <a:ln w="57150">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114300"/>
            <a:r>
              <a:rPr lang="en-US" sz="2100" b="1" dirty="0" smtClean="0">
                <a:solidFill>
                  <a:schemeClr val="bg1"/>
                </a:solidFill>
              </a:rPr>
              <a:t>MEMBERSHIP BENEFITS</a:t>
            </a:r>
            <a:endParaRPr lang="en-US" sz="2100" b="1" dirty="0">
              <a:solidFill>
                <a:schemeClr val="bg1"/>
              </a:solidFill>
            </a:endParaRPr>
          </a:p>
        </p:txBody>
      </p:sp>
    </p:spTree>
    <p:extLst>
      <p:ext uri="{BB962C8B-B14F-4D97-AF65-F5344CB8AC3E}">
        <p14:creationId xmlns:p14="http://schemas.microsoft.com/office/powerpoint/2010/main" val="38181699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327910" y="1363892"/>
            <a:ext cx="4552950" cy="1676400"/>
          </a:xfrm>
          <a:prstGeom prst="rect">
            <a:avLst/>
          </a:prstGeom>
        </p:spPr>
      </p:pic>
      <p:sp>
        <p:nvSpPr>
          <p:cNvPr id="9" name="TextBox 8"/>
          <p:cNvSpPr txBox="1"/>
          <p:nvPr/>
        </p:nvSpPr>
        <p:spPr>
          <a:xfrm>
            <a:off x="2350770" y="3308941"/>
            <a:ext cx="5101590" cy="1692771"/>
          </a:xfrm>
          <a:prstGeom prst="rect">
            <a:avLst/>
          </a:prstGeom>
          <a:noFill/>
        </p:spPr>
        <p:txBody>
          <a:bodyPr wrap="square" rtlCol="0">
            <a:spAutoFit/>
          </a:bodyPr>
          <a:lstStyle/>
          <a:p>
            <a:pPr>
              <a:spcAft>
                <a:spcPts val="1200"/>
              </a:spcAft>
              <a:defRPr/>
            </a:pPr>
            <a:r>
              <a:rPr lang="en-US" sz="2200" b="1" dirty="0">
                <a:latin typeface="Calibri" pitchFamily="34" charset="0"/>
                <a:cs typeface="Arial" charset="0"/>
              </a:rPr>
              <a:t>V</a:t>
            </a:r>
            <a:r>
              <a:rPr lang="en-US" sz="2200" b="1" dirty="0" smtClean="0">
                <a:latin typeface="Calibri" pitchFamily="34" charset="0"/>
                <a:cs typeface="Arial" charset="0"/>
              </a:rPr>
              <a:t>isit</a:t>
            </a:r>
            <a:r>
              <a:rPr lang="en-US" sz="2200" dirty="0" smtClean="0">
                <a:latin typeface="Calibri" pitchFamily="34" charset="0"/>
                <a:cs typeface="Arial" charset="0"/>
              </a:rPr>
              <a:t> </a:t>
            </a:r>
            <a:r>
              <a:rPr lang="en-US" sz="2200" i="1" dirty="0" smtClean="0">
                <a:latin typeface="Calibri" pitchFamily="34" charset="0"/>
                <a:cs typeface="Arial" charset="0"/>
              </a:rPr>
              <a:t>www.agd.org/JOIN-AGD</a:t>
            </a:r>
            <a:endParaRPr lang="en-US" sz="2200" i="1" dirty="0">
              <a:latin typeface="Calibri" pitchFamily="34" charset="0"/>
              <a:cs typeface="Arial" charset="0"/>
            </a:endParaRPr>
          </a:p>
          <a:p>
            <a:pPr>
              <a:spcAft>
                <a:spcPts val="1200"/>
              </a:spcAft>
              <a:defRPr/>
            </a:pPr>
            <a:r>
              <a:rPr lang="en-US" sz="2200" b="1" dirty="0">
                <a:latin typeface="Calibri" pitchFamily="34" charset="0"/>
                <a:cs typeface="Arial" charset="0"/>
              </a:rPr>
              <a:t>C</a:t>
            </a:r>
            <a:r>
              <a:rPr lang="en-US" sz="2200" b="1" dirty="0">
                <a:latin typeface="Calibri" pitchFamily="34" charset="0"/>
              </a:rPr>
              <a:t>ontact </a:t>
            </a:r>
            <a:r>
              <a:rPr lang="en-US" sz="2200" b="1" dirty="0" smtClean="0">
                <a:latin typeface="Calibri" pitchFamily="34" charset="0"/>
              </a:rPr>
              <a:t>AGD </a:t>
            </a:r>
            <a:r>
              <a:rPr lang="en-US" sz="2200" b="1" dirty="0">
                <a:latin typeface="Calibri" pitchFamily="34" charset="0"/>
              </a:rPr>
              <a:t>Membership </a:t>
            </a:r>
            <a:r>
              <a:rPr lang="en-US" sz="2200" b="1" dirty="0" smtClean="0">
                <a:latin typeface="Calibri" pitchFamily="34" charset="0"/>
              </a:rPr>
              <a:t>Services</a:t>
            </a:r>
            <a:r>
              <a:rPr lang="en-US" sz="2200" dirty="0" smtClean="0">
                <a:latin typeface="Calibri" pitchFamily="34" charset="0"/>
                <a:cs typeface="Arial" charset="0"/>
              </a:rPr>
              <a:t> </a:t>
            </a:r>
            <a:r>
              <a:rPr lang="en-US" sz="2200" i="1" dirty="0">
                <a:latin typeface="Calibri" pitchFamily="34" charset="0"/>
                <a:cs typeface="Arial" charset="0"/>
                <a:hlinkClick r:id="rId4"/>
              </a:rPr>
              <a:t>membership@agd.org</a:t>
            </a:r>
            <a:r>
              <a:rPr lang="en-US" sz="2200" dirty="0">
                <a:latin typeface="Calibri" pitchFamily="34" charset="0"/>
                <a:cs typeface="Arial" charset="0"/>
              </a:rPr>
              <a:t> or call </a:t>
            </a:r>
            <a:r>
              <a:rPr lang="en-US" sz="2200" dirty="0" smtClean="0">
                <a:latin typeface="Calibri" pitchFamily="34" charset="0"/>
                <a:cs typeface="Arial" charset="0"/>
              </a:rPr>
              <a:t>888.243.3368</a:t>
            </a:r>
            <a:endParaRPr lang="en-US" sz="2200" i="1" dirty="0">
              <a:latin typeface="Calibri" pitchFamily="34" charset="0"/>
              <a:cs typeface="Arial" charset="0"/>
            </a:endParaRPr>
          </a:p>
          <a:p>
            <a:endParaRPr lang="en-US" dirty="0"/>
          </a:p>
        </p:txBody>
      </p:sp>
    </p:spTree>
    <p:extLst>
      <p:ext uri="{BB962C8B-B14F-4D97-AF65-F5344CB8AC3E}">
        <p14:creationId xmlns:p14="http://schemas.microsoft.com/office/powerpoint/2010/main" val="26600935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27085"/>
            <a:ext cx="7772400" cy="1066570"/>
          </a:xfrm>
        </p:spPr>
        <p:txBody>
          <a:bodyPr/>
          <a:lstStyle/>
          <a:p>
            <a:r>
              <a:rPr lang="en-US" dirty="0" smtClean="0">
                <a:solidFill>
                  <a:schemeClr val="tx2">
                    <a:lumMod val="50000"/>
                  </a:schemeClr>
                </a:solidFill>
              </a:rPr>
              <a:t>Questions?</a:t>
            </a:r>
            <a:endParaRPr lang="en-US" dirty="0">
              <a:solidFill>
                <a:schemeClr val="tx2">
                  <a:lumMod val="50000"/>
                </a:schemeClr>
              </a:solidFill>
            </a:endParaRPr>
          </a:p>
        </p:txBody>
      </p:sp>
    </p:spTree>
    <p:extLst>
      <p:ext uri="{BB962C8B-B14F-4D97-AF65-F5344CB8AC3E}">
        <p14:creationId xmlns:p14="http://schemas.microsoft.com/office/powerpoint/2010/main" val="639209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2415655"/>
            <a:ext cx="7772400" cy="106657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tx2">
                    <a:lumMod val="50000"/>
                  </a:schemeClr>
                </a:solidFill>
              </a:rPr>
              <a:t>Thank You!</a:t>
            </a:r>
            <a:endParaRPr lang="en-US" dirty="0">
              <a:solidFill>
                <a:schemeClr val="tx2">
                  <a:lumMod val="50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430" y="3037578"/>
            <a:ext cx="4343400" cy="3366976"/>
          </a:xfrm>
          <a:prstGeom prst="rect">
            <a:avLst/>
          </a:prstGeom>
        </p:spPr>
      </p:pic>
    </p:spTree>
    <p:extLst>
      <p:ext uri="{BB962C8B-B14F-4D97-AF65-F5344CB8AC3E}">
        <p14:creationId xmlns:p14="http://schemas.microsoft.com/office/powerpoint/2010/main" val="37966287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17833" y="2111932"/>
            <a:ext cx="4320127" cy="1785104"/>
          </a:xfrm>
          <a:prstGeom prst="rect">
            <a:avLst/>
          </a:prstGeom>
        </p:spPr>
        <p:txBody>
          <a:bodyPr wrap="square">
            <a:spAutoFit/>
          </a:bodyPr>
          <a:lstStyle/>
          <a:p>
            <a:pPr marL="457200" indent="-457200">
              <a:buFont typeface="Wingdings" panose="05000000000000000000" pitchFamily="2" charset="2"/>
              <a:buChar char="ü"/>
            </a:pPr>
            <a:r>
              <a:rPr lang="en-US" sz="2200" dirty="0" smtClean="0">
                <a:solidFill>
                  <a:schemeClr val="tx2">
                    <a:lumMod val="50000"/>
                  </a:schemeClr>
                </a:solidFill>
              </a:rPr>
              <a:t>Largest association in the world run by and for general dentists </a:t>
            </a:r>
            <a:endParaRPr lang="en-US" sz="2200" dirty="0">
              <a:solidFill>
                <a:schemeClr val="tx2">
                  <a:lumMod val="50000"/>
                </a:schemeClr>
              </a:solidFill>
            </a:endParaRPr>
          </a:p>
          <a:p>
            <a:pPr marL="457200" indent="-457200">
              <a:buFont typeface="Wingdings" panose="05000000000000000000" pitchFamily="2" charset="2"/>
              <a:buChar char="ü"/>
            </a:pPr>
            <a:r>
              <a:rPr lang="en-US" sz="2200" dirty="0" smtClean="0">
                <a:solidFill>
                  <a:schemeClr val="tx2">
                    <a:lumMod val="50000"/>
                  </a:schemeClr>
                </a:solidFill>
              </a:rPr>
              <a:t>40,000 members</a:t>
            </a:r>
          </a:p>
          <a:p>
            <a:pPr marL="457200" indent="-457200">
              <a:buFont typeface="Wingdings" panose="05000000000000000000" pitchFamily="2" charset="2"/>
              <a:buChar char="ü"/>
            </a:pPr>
            <a:r>
              <a:rPr lang="en-US" sz="2200" dirty="0" smtClean="0">
                <a:solidFill>
                  <a:schemeClr val="tx2">
                    <a:lumMod val="50000"/>
                  </a:schemeClr>
                </a:solidFill>
              </a:rPr>
              <a:t>Headquartered in Chicago</a:t>
            </a:r>
            <a:endParaRPr lang="en-US" sz="2200" dirty="0">
              <a:solidFill>
                <a:schemeClr val="tx2">
                  <a:lumMod val="50000"/>
                </a:schemeClr>
              </a:solidFill>
            </a:endParaRPr>
          </a:p>
          <a:p>
            <a:pPr marL="457200" indent="-457200">
              <a:buFont typeface="Wingdings" panose="05000000000000000000" pitchFamily="2" charset="2"/>
              <a:buChar char="ü"/>
            </a:pPr>
            <a:r>
              <a:rPr lang="en-US" sz="2200" dirty="0" smtClean="0">
                <a:solidFill>
                  <a:schemeClr val="tx2">
                    <a:lumMod val="50000"/>
                  </a:schemeClr>
                </a:solidFill>
              </a:rPr>
              <a:t>Founded in 1952</a:t>
            </a:r>
          </a:p>
        </p:txBody>
      </p:sp>
      <p:sp>
        <p:nvSpPr>
          <p:cNvPr id="9" name="Title 1"/>
          <p:cNvSpPr>
            <a:spLocks noGrp="1"/>
          </p:cNvSpPr>
          <p:nvPr>
            <p:ph type="title"/>
          </p:nvPr>
        </p:nvSpPr>
        <p:spPr>
          <a:xfrm>
            <a:off x="452656" y="1350710"/>
            <a:ext cx="8229600" cy="871116"/>
          </a:xfrm>
        </p:spPr>
        <p:txBody>
          <a:bodyPr/>
          <a:lstStyle/>
          <a:p>
            <a:pPr algn="l"/>
            <a:r>
              <a:rPr lang="en-US" dirty="0" smtClean="0">
                <a:solidFill>
                  <a:schemeClr val="tx2">
                    <a:lumMod val="50000"/>
                  </a:schemeClr>
                </a:solidFill>
              </a:rPr>
              <a:t>              General Overview</a:t>
            </a:r>
            <a:endParaRPr lang="en-US" dirty="0">
              <a:solidFill>
                <a:schemeClr val="tx2">
                  <a:lumMod val="5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212" y="2179318"/>
            <a:ext cx="2880284" cy="4063902"/>
          </a:xfrm>
          <a:prstGeom prst="rect">
            <a:avLst/>
          </a:prstGeom>
        </p:spPr>
      </p:pic>
      <p:sp>
        <p:nvSpPr>
          <p:cNvPr id="3" name="TextBox 2"/>
          <p:cNvSpPr txBox="1"/>
          <p:nvPr/>
        </p:nvSpPr>
        <p:spPr>
          <a:xfrm>
            <a:off x="3331932" y="5270398"/>
            <a:ext cx="2958117" cy="738664"/>
          </a:xfrm>
          <a:prstGeom prst="rect">
            <a:avLst/>
          </a:prstGeom>
          <a:noFill/>
        </p:spPr>
        <p:txBody>
          <a:bodyPr wrap="none" rtlCol="0">
            <a:spAutoFit/>
          </a:bodyPr>
          <a:lstStyle/>
          <a:p>
            <a:pPr algn="r"/>
            <a:r>
              <a:rPr lang="en-US" sz="1400" b="1" dirty="0" smtClean="0">
                <a:solidFill>
                  <a:schemeClr val="accent5"/>
                </a:solidFill>
              </a:rPr>
              <a:t>Manuel </a:t>
            </a:r>
            <a:r>
              <a:rPr lang="en-US" sz="1400" b="1" dirty="0">
                <a:solidFill>
                  <a:schemeClr val="accent5"/>
                </a:solidFill>
              </a:rPr>
              <a:t>A. Cordero, DDS, CPH, </a:t>
            </a:r>
            <a:r>
              <a:rPr lang="en-US" sz="1400" b="1" dirty="0" smtClean="0">
                <a:solidFill>
                  <a:schemeClr val="accent5"/>
                </a:solidFill>
              </a:rPr>
              <a:t>MAGD</a:t>
            </a:r>
          </a:p>
          <a:p>
            <a:pPr algn="r"/>
            <a:r>
              <a:rPr lang="en-US" sz="1400" b="1" dirty="0">
                <a:solidFill>
                  <a:srgbClr val="65B034"/>
                </a:solidFill>
              </a:rPr>
              <a:t>2017-2018 </a:t>
            </a:r>
            <a:r>
              <a:rPr lang="en-US" sz="1400" b="1" dirty="0" smtClean="0">
                <a:solidFill>
                  <a:srgbClr val="65B034"/>
                </a:solidFill>
              </a:rPr>
              <a:t>President</a:t>
            </a:r>
          </a:p>
          <a:p>
            <a:pPr algn="r"/>
            <a:r>
              <a:rPr lang="en-US" sz="1400" b="1" dirty="0" smtClean="0">
                <a:solidFill>
                  <a:schemeClr val="bg1">
                    <a:lumMod val="50000"/>
                  </a:schemeClr>
                </a:solidFill>
              </a:rPr>
              <a:t>Member Since 1988</a:t>
            </a:r>
            <a:endParaRPr lang="en-US" sz="1400" b="1" dirty="0">
              <a:solidFill>
                <a:schemeClr val="bg1">
                  <a:lumMod val="50000"/>
                </a:schemeClr>
              </a:solidFill>
            </a:endParaRPr>
          </a:p>
        </p:txBody>
      </p:sp>
      <p:sp>
        <p:nvSpPr>
          <p:cNvPr id="6" name="TextBox 5"/>
          <p:cNvSpPr txBox="1"/>
          <p:nvPr/>
        </p:nvSpPr>
        <p:spPr>
          <a:xfrm>
            <a:off x="706582" y="4104325"/>
            <a:ext cx="5377733" cy="1169551"/>
          </a:xfrm>
          <a:prstGeom prst="rect">
            <a:avLst/>
          </a:prstGeom>
          <a:noFill/>
        </p:spPr>
        <p:txBody>
          <a:bodyPr wrap="square" rtlCol="0">
            <a:spAutoFit/>
          </a:bodyPr>
          <a:lstStyle/>
          <a:p>
            <a:r>
              <a:rPr lang="en-US" sz="1400" dirty="0" smtClean="0">
                <a:solidFill>
                  <a:schemeClr val="bg1">
                    <a:lumMod val="50000"/>
                  </a:schemeClr>
                </a:solidFill>
              </a:rPr>
              <a:t>“AGD transformed my life when all I was seeking was CE. I never expected the professional success and personal growth that resulted from my association with AGD and its members. It’s much more than dental proficiency. I developed leadership and business skills that allowed me to succeed.”</a:t>
            </a:r>
            <a:endParaRPr lang="en-US" sz="1400" dirty="0">
              <a:solidFill>
                <a:schemeClr val="bg1">
                  <a:lumMod val="50000"/>
                </a:schemeClr>
              </a:solidFill>
            </a:endParaRPr>
          </a:p>
        </p:txBody>
      </p:sp>
    </p:spTree>
    <p:extLst>
      <p:ext uri="{BB962C8B-B14F-4D97-AF65-F5344CB8AC3E}">
        <p14:creationId xmlns:p14="http://schemas.microsoft.com/office/powerpoint/2010/main" val="24329044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37309" y="2219267"/>
            <a:ext cx="7841673" cy="218647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dirty="0" smtClean="0">
                <a:solidFill>
                  <a:schemeClr val="tx2">
                    <a:lumMod val="50000"/>
                  </a:schemeClr>
                </a:solidFill>
              </a:rPr>
              <a:t>AGD </a:t>
            </a:r>
            <a:r>
              <a:rPr lang="en-US" sz="2200" dirty="0">
                <a:solidFill>
                  <a:schemeClr val="tx2">
                    <a:lumMod val="50000"/>
                  </a:schemeClr>
                </a:solidFill>
              </a:rPr>
              <a:t>was founded on the belief that success as a general dentist is rooted in </a:t>
            </a:r>
            <a:r>
              <a:rPr lang="en-US" sz="2200" dirty="0" smtClean="0">
                <a:solidFill>
                  <a:schemeClr val="tx2">
                    <a:lumMod val="50000"/>
                  </a:schemeClr>
                </a:solidFill>
              </a:rPr>
              <a:t>education, and that lifelong learning </a:t>
            </a:r>
            <a:r>
              <a:rPr lang="en-US" sz="2200" dirty="0">
                <a:solidFill>
                  <a:schemeClr val="tx2">
                    <a:lumMod val="50000"/>
                  </a:schemeClr>
                </a:solidFill>
              </a:rPr>
              <a:t>leads to healthy patients and thriving practices. </a:t>
            </a:r>
            <a:r>
              <a:rPr lang="en-US" sz="2200" dirty="0" smtClean="0">
                <a:solidFill>
                  <a:schemeClr val="tx2">
                    <a:lumMod val="50000"/>
                  </a:schemeClr>
                </a:solidFill>
              </a:rPr>
              <a:t>Our commitment </a:t>
            </a:r>
            <a:r>
              <a:rPr lang="en-US" sz="2200" dirty="0">
                <a:solidFill>
                  <a:schemeClr val="tx2">
                    <a:lumMod val="50000"/>
                  </a:schemeClr>
                </a:solidFill>
              </a:rPr>
              <a:t>to education distinguishes us from all other dental professional societies. </a:t>
            </a:r>
          </a:p>
        </p:txBody>
      </p:sp>
      <p:sp>
        <p:nvSpPr>
          <p:cNvPr id="12" name="Title 1"/>
          <p:cNvSpPr>
            <a:spLocks noGrp="1"/>
          </p:cNvSpPr>
          <p:nvPr>
            <p:ph type="title"/>
          </p:nvPr>
        </p:nvSpPr>
        <p:spPr>
          <a:xfrm>
            <a:off x="460375" y="1411288"/>
            <a:ext cx="8229600" cy="615950"/>
          </a:xfrm>
        </p:spPr>
        <p:txBody>
          <a:bodyPr/>
          <a:lstStyle/>
          <a:p>
            <a:r>
              <a:rPr lang="en-US" dirty="0" smtClean="0">
                <a:solidFill>
                  <a:schemeClr val="tx2">
                    <a:lumMod val="50000"/>
                  </a:schemeClr>
                </a:solidFill>
              </a:rPr>
              <a:t>Fulfilling Our Purpose</a:t>
            </a:r>
            <a:endParaRPr lang="en-US" dirty="0">
              <a:solidFill>
                <a:schemeClr val="tx2">
                  <a:lumMod val="50000"/>
                </a:schemeClr>
              </a:solidFill>
            </a:endParaRPr>
          </a:p>
        </p:txBody>
      </p:sp>
      <p:grpSp>
        <p:nvGrpSpPr>
          <p:cNvPr id="6" name="Group 5"/>
          <p:cNvGrpSpPr/>
          <p:nvPr/>
        </p:nvGrpSpPr>
        <p:grpSpPr>
          <a:xfrm>
            <a:off x="983980" y="3934840"/>
            <a:ext cx="6913626" cy="2283462"/>
            <a:chOff x="1198625" y="3948545"/>
            <a:chExt cx="6913625" cy="2284385"/>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011" b="9293"/>
            <a:stretch/>
          </p:blipFill>
          <p:spPr>
            <a:xfrm>
              <a:off x="1198625" y="3948545"/>
              <a:ext cx="3467100" cy="2284385"/>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779" t="2775" b="2574"/>
            <a:stretch/>
          </p:blipFill>
          <p:spPr>
            <a:xfrm>
              <a:off x="4665725" y="3948545"/>
              <a:ext cx="3446525" cy="2283922"/>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790935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472" y="2530940"/>
            <a:ext cx="5063078" cy="2709715"/>
          </a:xfrm>
        </p:spPr>
        <p:txBody>
          <a:bodyPr/>
          <a:lstStyle/>
          <a:p>
            <a:pPr>
              <a:buFont typeface="Wingdings" panose="05000000000000000000" pitchFamily="2" charset="2"/>
              <a:buChar char="ü"/>
            </a:pPr>
            <a:r>
              <a:rPr lang="en-US" sz="2200" dirty="0">
                <a:solidFill>
                  <a:schemeClr val="tx2">
                    <a:lumMod val="50000"/>
                  </a:schemeClr>
                </a:solidFill>
              </a:rPr>
              <a:t>Resources for finding, earning and </a:t>
            </a:r>
            <a:r>
              <a:rPr lang="en-US" sz="2200" dirty="0" smtClean="0">
                <a:solidFill>
                  <a:schemeClr val="tx2">
                    <a:lumMod val="50000"/>
                  </a:schemeClr>
                </a:solidFill>
              </a:rPr>
              <a:t>tracking CE from PACE-approved providers</a:t>
            </a:r>
            <a:endParaRPr lang="en-US" sz="2200" dirty="0">
              <a:solidFill>
                <a:schemeClr val="tx2">
                  <a:lumMod val="50000"/>
                </a:schemeClr>
              </a:solidFill>
            </a:endParaRPr>
          </a:p>
          <a:p>
            <a:pPr>
              <a:buFont typeface="Wingdings" panose="05000000000000000000" pitchFamily="2" charset="2"/>
              <a:buChar char="ü"/>
            </a:pPr>
            <a:r>
              <a:rPr lang="en-US" sz="2200" dirty="0" smtClean="0">
                <a:solidFill>
                  <a:schemeClr val="tx2">
                    <a:lumMod val="50000"/>
                  </a:schemeClr>
                </a:solidFill>
              </a:rPr>
              <a:t>Annual </a:t>
            </a:r>
            <a:r>
              <a:rPr lang="en-US" sz="2200" dirty="0">
                <a:solidFill>
                  <a:schemeClr val="tx2">
                    <a:lumMod val="50000"/>
                  </a:schemeClr>
                </a:solidFill>
              </a:rPr>
              <a:t>scientific session’s </a:t>
            </a:r>
            <a:r>
              <a:rPr lang="en-US" sz="2200" dirty="0" smtClean="0">
                <a:solidFill>
                  <a:schemeClr val="tx2">
                    <a:lumMod val="50000"/>
                  </a:schemeClr>
                </a:solidFill>
              </a:rPr>
              <a:t>cutting-edge hands-on courses, and </a:t>
            </a:r>
            <a:r>
              <a:rPr lang="en-US" sz="2200" dirty="0">
                <a:solidFill>
                  <a:schemeClr val="tx2">
                    <a:lumMod val="50000"/>
                  </a:schemeClr>
                </a:solidFill>
              </a:rPr>
              <a:t>the ability to </a:t>
            </a:r>
            <a:r>
              <a:rPr lang="en-US" sz="2200" dirty="0" smtClean="0">
                <a:solidFill>
                  <a:schemeClr val="tx2">
                    <a:lumMod val="50000"/>
                  </a:schemeClr>
                </a:solidFill>
              </a:rPr>
              <a:t>connect with thousands </a:t>
            </a:r>
            <a:r>
              <a:rPr lang="en-US" sz="2200" dirty="0">
                <a:solidFill>
                  <a:schemeClr val="tx2">
                    <a:lumMod val="50000"/>
                  </a:schemeClr>
                </a:solidFill>
              </a:rPr>
              <a:t>of </a:t>
            </a:r>
            <a:r>
              <a:rPr lang="en-US" sz="2200" dirty="0" smtClean="0">
                <a:solidFill>
                  <a:schemeClr val="tx2">
                    <a:lumMod val="50000"/>
                  </a:schemeClr>
                </a:solidFill>
              </a:rPr>
              <a:t>peers</a:t>
            </a:r>
          </a:p>
          <a:p>
            <a:pPr>
              <a:buFont typeface="Wingdings" panose="05000000000000000000" pitchFamily="2" charset="2"/>
              <a:buChar char="ü"/>
            </a:pPr>
            <a:r>
              <a:rPr lang="en-US" sz="2200" dirty="0">
                <a:solidFill>
                  <a:schemeClr val="tx2">
                    <a:lumMod val="50000"/>
                  </a:schemeClr>
                </a:solidFill>
              </a:rPr>
              <a:t>Local CE </a:t>
            </a:r>
            <a:r>
              <a:rPr lang="en-US" sz="2200" dirty="0" smtClean="0">
                <a:solidFill>
                  <a:schemeClr val="tx2">
                    <a:lumMod val="50000"/>
                  </a:schemeClr>
                </a:solidFill>
              </a:rPr>
              <a:t>events</a:t>
            </a:r>
            <a:endParaRPr lang="en-US" sz="2200" dirty="0">
              <a:solidFill>
                <a:schemeClr val="tx2">
                  <a:lumMod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866" y="2719534"/>
            <a:ext cx="2697480" cy="2332526"/>
          </a:xfrm>
          <a:prstGeom prst="rect">
            <a:avLst/>
          </a:prstGeom>
          <a:ln>
            <a:noFill/>
          </a:ln>
          <a:effectLst>
            <a:outerShdw blurRad="190500" algn="tl" rotWithShape="0">
              <a:srgbClr val="000000">
                <a:alpha val="70000"/>
              </a:srgbClr>
            </a:outerShdw>
          </a:effectLst>
        </p:spPr>
      </p:pic>
      <p:sp>
        <p:nvSpPr>
          <p:cNvPr id="7" name="Title 1"/>
          <p:cNvSpPr>
            <a:spLocks noGrp="1"/>
          </p:cNvSpPr>
          <p:nvPr>
            <p:ph type="title"/>
          </p:nvPr>
        </p:nvSpPr>
        <p:spPr>
          <a:xfrm>
            <a:off x="480472" y="1553443"/>
            <a:ext cx="8229600" cy="871116"/>
          </a:xfrm>
        </p:spPr>
        <p:txBody>
          <a:bodyPr/>
          <a:lstStyle/>
          <a:p>
            <a:r>
              <a:rPr lang="en-US" sz="3800" dirty="0">
                <a:solidFill>
                  <a:schemeClr val="tx2">
                    <a:lumMod val="50000"/>
                  </a:schemeClr>
                </a:solidFill>
              </a:rPr>
              <a:t>We promote lifelong learning through…</a:t>
            </a:r>
          </a:p>
        </p:txBody>
      </p:sp>
    </p:spTree>
    <p:extLst>
      <p:ext uri="{BB962C8B-B14F-4D97-AF65-F5344CB8AC3E}">
        <p14:creationId xmlns:p14="http://schemas.microsoft.com/office/powerpoint/2010/main" val="37314803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472" y="2446020"/>
            <a:ext cx="5085938" cy="2834640"/>
          </a:xfrm>
        </p:spPr>
        <p:txBody>
          <a:bodyPr/>
          <a:lstStyle/>
          <a:p>
            <a:pPr marL="342900" lvl="3" indent="-342900" defTabSz="442913">
              <a:buFont typeface="Wingdings" panose="05000000000000000000" pitchFamily="2" charset="2"/>
              <a:buChar char="ü"/>
            </a:pPr>
            <a:r>
              <a:rPr lang="en-US" sz="2200" dirty="0">
                <a:solidFill>
                  <a:schemeClr val="tx2">
                    <a:lumMod val="50000"/>
                  </a:schemeClr>
                </a:solidFill>
              </a:rPr>
              <a:t>Six free on-demand webinars per year from a library of over 50 clinical and practice management webinars	</a:t>
            </a:r>
            <a:endParaRPr lang="en-US" sz="2200" dirty="0" smtClean="0">
              <a:solidFill>
                <a:schemeClr val="tx2">
                  <a:lumMod val="50000"/>
                </a:schemeClr>
              </a:solidFill>
            </a:endParaRPr>
          </a:p>
          <a:p>
            <a:pPr marL="342900" lvl="3" indent="-342900" defTabSz="442913">
              <a:buFont typeface="Wingdings" panose="05000000000000000000" pitchFamily="2" charset="2"/>
              <a:buChar char="ü"/>
            </a:pPr>
            <a:r>
              <a:rPr lang="en-US" sz="2200" dirty="0" smtClean="0">
                <a:solidFill>
                  <a:schemeClr val="tx2">
                    <a:lumMod val="50000"/>
                  </a:schemeClr>
                </a:solidFill>
              </a:rPr>
              <a:t>Over </a:t>
            </a:r>
            <a:r>
              <a:rPr lang="en-US" sz="2200" dirty="0">
                <a:solidFill>
                  <a:schemeClr val="tx2">
                    <a:lumMod val="50000"/>
                  </a:schemeClr>
                </a:solidFill>
              </a:rPr>
              <a:t>20 live clinical and practice management webinars</a:t>
            </a:r>
          </a:p>
          <a:p>
            <a:pPr marL="342900" lvl="3" indent="-342900">
              <a:buFont typeface="Wingdings" panose="05000000000000000000" pitchFamily="2" charset="2"/>
              <a:buChar char="ü"/>
            </a:pPr>
            <a:r>
              <a:rPr lang="en-US" sz="2200" dirty="0">
                <a:solidFill>
                  <a:schemeClr val="tx2">
                    <a:lumMod val="50000"/>
                  </a:schemeClr>
                </a:solidFill>
              </a:rPr>
              <a:t>AGD Impact &amp; AGD’s peer-reviewed </a:t>
            </a:r>
            <a:r>
              <a:rPr lang="en-US" sz="2200" dirty="0" smtClean="0">
                <a:solidFill>
                  <a:schemeClr val="tx2">
                    <a:lumMod val="50000"/>
                  </a:schemeClr>
                </a:solidFill>
              </a:rPr>
              <a:t>clinical </a:t>
            </a:r>
            <a:r>
              <a:rPr lang="en-US" sz="2200" dirty="0">
                <a:solidFill>
                  <a:schemeClr val="tx2">
                    <a:lumMod val="50000"/>
                  </a:schemeClr>
                </a:solidFill>
              </a:rPr>
              <a:t>journal General </a:t>
            </a:r>
            <a:r>
              <a:rPr lang="en-US" sz="2200" dirty="0" smtClean="0">
                <a:solidFill>
                  <a:schemeClr val="tx2">
                    <a:lumMod val="50000"/>
                  </a:schemeClr>
                </a:solidFill>
              </a:rPr>
              <a:t>Dentistry</a:t>
            </a:r>
            <a:endParaRPr lang="en-US" sz="2200" dirty="0">
              <a:solidFill>
                <a:schemeClr val="tx2">
                  <a:lumMod val="5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324" y="2626726"/>
            <a:ext cx="2700438" cy="2122888"/>
          </a:xfrm>
          <a:prstGeom prst="rect">
            <a:avLst/>
          </a:prstGeom>
          <a:ln>
            <a:noFill/>
          </a:ln>
          <a:effectLst>
            <a:outerShdw blurRad="190500" algn="tl" rotWithShape="0">
              <a:srgbClr val="000000">
                <a:alpha val="70000"/>
              </a:srgbClr>
            </a:outerShdw>
          </a:effectLst>
        </p:spPr>
      </p:pic>
      <p:sp>
        <p:nvSpPr>
          <p:cNvPr id="5" name="Title 1"/>
          <p:cNvSpPr>
            <a:spLocks noGrp="1"/>
          </p:cNvSpPr>
          <p:nvPr>
            <p:ph type="title"/>
          </p:nvPr>
        </p:nvSpPr>
        <p:spPr>
          <a:xfrm>
            <a:off x="480472" y="1553443"/>
            <a:ext cx="8229600" cy="871116"/>
          </a:xfrm>
        </p:spPr>
        <p:txBody>
          <a:bodyPr/>
          <a:lstStyle/>
          <a:p>
            <a:r>
              <a:rPr lang="en-US" sz="3800" dirty="0">
                <a:solidFill>
                  <a:schemeClr val="tx2">
                    <a:lumMod val="50000"/>
                  </a:schemeClr>
                </a:solidFill>
              </a:rPr>
              <a:t>We promote lifelong learning through…</a:t>
            </a:r>
          </a:p>
        </p:txBody>
      </p:sp>
    </p:spTree>
    <p:extLst>
      <p:ext uri="{BB962C8B-B14F-4D97-AF65-F5344CB8AC3E}">
        <p14:creationId xmlns:p14="http://schemas.microsoft.com/office/powerpoint/2010/main" val="11461504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0482" y="2588290"/>
            <a:ext cx="5291678" cy="2000250"/>
          </a:xfrm>
        </p:spPr>
        <p:txBody>
          <a:bodyPr/>
          <a:lstStyle/>
          <a:p>
            <a:pPr>
              <a:buFont typeface="Wingdings" panose="05000000000000000000" pitchFamily="2" charset="2"/>
              <a:buChar char="ü"/>
            </a:pPr>
            <a:r>
              <a:rPr lang="en-US" sz="2200" dirty="0">
                <a:solidFill>
                  <a:schemeClr val="tx2">
                    <a:lumMod val="50000"/>
                  </a:schemeClr>
                </a:solidFill>
              </a:rPr>
              <a:t>Recognition via </a:t>
            </a:r>
            <a:r>
              <a:rPr lang="en-US" sz="2200" dirty="0" smtClean="0">
                <a:solidFill>
                  <a:schemeClr val="tx2">
                    <a:lumMod val="50000"/>
                  </a:schemeClr>
                </a:solidFill>
              </a:rPr>
              <a:t>AGD Fellowship,  Mastership and LLSR awards</a:t>
            </a:r>
            <a:endParaRPr lang="en-US" sz="2200" dirty="0">
              <a:solidFill>
                <a:schemeClr val="tx2">
                  <a:lumMod val="50000"/>
                </a:schemeClr>
              </a:solidFill>
            </a:endParaRPr>
          </a:p>
          <a:p>
            <a:pPr>
              <a:buFont typeface="Wingdings" panose="05000000000000000000" pitchFamily="2" charset="2"/>
              <a:buChar char="ü"/>
            </a:pPr>
            <a:r>
              <a:rPr lang="en-US" sz="2200" dirty="0" smtClean="0">
                <a:solidFill>
                  <a:schemeClr val="tx2">
                    <a:lumMod val="50000"/>
                  </a:schemeClr>
                </a:solidFill>
              </a:rPr>
              <a:t>Regional </a:t>
            </a:r>
            <a:r>
              <a:rPr lang="en-US" sz="2200" dirty="0">
                <a:solidFill>
                  <a:schemeClr val="tx2">
                    <a:lumMod val="50000"/>
                  </a:schemeClr>
                </a:solidFill>
              </a:rPr>
              <a:t>study groups </a:t>
            </a:r>
            <a:r>
              <a:rPr lang="en-US" sz="2200" dirty="0" smtClean="0">
                <a:solidFill>
                  <a:schemeClr val="tx2">
                    <a:lumMod val="50000"/>
                  </a:schemeClr>
                </a:solidFill>
              </a:rPr>
              <a:t>including </a:t>
            </a:r>
            <a:r>
              <a:rPr lang="en-US" sz="2200" dirty="0" err="1" smtClean="0">
                <a:solidFill>
                  <a:schemeClr val="tx2">
                    <a:lumMod val="50000"/>
                  </a:schemeClr>
                </a:solidFill>
              </a:rPr>
              <a:t>Mastertrack</a:t>
            </a:r>
            <a:r>
              <a:rPr lang="en-US" sz="2200" dirty="0" smtClean="0">
                <a:solidFill>
                  <a:schemeClr val="tx2">
                    <a:lumMod val="50000"/>
                  </a:schemeClr>
                </a:solidFill>
              </a:rPr>
              <a:t> programs</a:t>
            </a:r>
            <a:endParaRPr lang="en-US" sz="2200" dirty="0">
              <a:solidFill>
                <a:schemeClr val="tx2">
                  <a:lumMod val="5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160" y="2588290"/>
            <a:ext cx="2697480" cy="2265882"/>
          </a:xfrm>
          <a:prstGeom prst="rect">
            <a:avLst/>
          </a:prstGeom>
          <a:ln>
            <a:noFill/>
          </a:ln>
          <a:effectLst>
            <a:outerShdw blurRad="190500" algn="tl" rotWithShape="0">
              <a:srgbClr val="000000">
                <a:alpha val="70000"/>
              </a:srgbClr>
            </a:outerShdw>
          </a:effectLst>
        </p:spPr>
      </p:pic>
      <p:sp>
        <p:nvSpPr>
          <p:cNvPr id="5" name="Title 1"/>
          <p:cNvSpPr>
            <a:spLocks noGrp="1"/>
          </p:cNvSpPr>
          <p:nvPr>
            <p:ph type="title"/>
          </p:nvPr>
        </p:nvSpPr>
        <p:spPr>
          <a:xfrm>
            <a:off x="480472" y="1553443"/>
            <a:ext cx="8229600" cy="871116"/>
          </a:xfrm>
        </p:spPr>
        <p:txBody>
          <a:bodyPr/>
          <a:lstStyle/>
          <a:p>
            <a:r>
              <a:rPr lang="en-US" sz="3800" dirty="0">
                <a:solidFill>
                  <a:schemeClr val="tx2">
                    <a:lumMod val="50000"/>
                  </a:schemeClr>
                </a:solidFill>
              </a:rPr>
              <a:t>We promote lifelong learning through…</a:t>
            </a:r>
          </a:p>
        </p:txBody>
      </p:sp>
    </p:spTree>
    <p:extLst>
      <p:ext uri="{BB962C8B-B14F-4D97-AF65-F5344CB8AC3E}">
        <p14:creationId xmlns:p14="http://schemas.microsoft.com/office/powerpoint/2010/main" val="1900429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900" y="1536855"/>
            <a:ext cx="7132200" cy="149278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833" t="3501" r="21065" b="2702"/>
          <a:stretch/>
        </p:blipFill>
        <p:spPr>
          <a:xfrm>
            <a:off x="1051621" y="3301339"/>
            <a:ext cx="7071101" cy="214943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124112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8869"/>
            <a:ext cx="8229600" cy="760948"/>
          </a:xfrm>
        </p:spPr>
        <p:txBody>
          <a:bodyPr/>
          <a:lstStyle/>
          <a:p>
            <a:r>
              <a:rPr lang="en-US" dirty="0" smtClean="0">
                <a:solidFill>
                  <a:schemeClr val="tx2">
                    <a:lumMod val="50000"/>
                  </a:schemeClr>
                </a:solidFill>
              </a:rPr>
              <a:t>Dental Students</a:t>
            </a:r>
            <a:endParaRPr lang="en-US" dirty="0">
              <a:solidFill>
                <a:schemeClr val="tx2">
                  <a:lumMod val="50000"/>
                </a:schemeClr>
              </a:solidFill>
            </a:endParaRPr>
          </a:p>
        </p:txBody>
      </p:sp>
      <p:sp>
        <p:nvSpPr>
          <p:cNvPr id="3" name="Content Placeholder 2"/>
          <p:cNvSpPr>
            <a:spLocks noGrp="1"/>
          </p:cNvSpPr>
          <p:nvPr>
            <p:ph idx="1"/>
          </p:nvPr>
        </p:nvSpPr>
        <p:spPr>
          <a:xfrm>
            <a:off x="685801" y="2310989"/>
            <a:ext cx="4937760" cy="2078131"/>
          </a:xfrm>
        </p:spPr>
        <p:txBody>
          <a:bodyPr/>
          <a:lstStyle/>
          <a:p>
            <a:pPr>
              <a:buFont typeface="Wingdings" panose="05000000000000000000" pitchFamily="2" charset="2"/>
              <a:buChar char="ü"/>
            </a:pPr>
            <a:r>
              <a:rPr lang="en-US" sz="2200" dirty="0">
                <a:solidFill>
                  <a:schemeClr val="tx2">
                    <a:lumMod val="50000"/>
                  </a:schemeClr>
                </a:solidFill>
              </a:rPr>
              <a:t>Connect with peers and mentors by joining a local student </a:t>
            </a:r>
            <a:r>
              <a:rPr lang="en-US" sz="2200" dirty="0" smtClean="0">
                <a:solidFill>
                  <a:schemeClr val="tx2">
                    <a:lumMod val="50000"/>
                  </a:schemeClr>
                </a:solidFill>
              </a:rPr>
              <a:t>chapter</a:t>
            </a:r>
            <a:endParaRPr lang="en-US" sz="2200" dirty="0">
              <a:solidFill>
                <a:schemeClr val="tx2">
                  <a:lumMod val="50000"/>
                </a:schemeClr>
              </a:solidFill>
            </a:endParaRPr>
          </a:p>
          <a:p>
            <a:pPr>
              <a:buFont typeface="Wingdings" panose="05000000000000000000" pitchFamily="2" charset="2"/>
              <a:buChar char="ü"/>
            </a:pPr>
            <a:r>
              <a:rPr lang="en-US" sz="2200" dirty="0" smtClean="0">
                <a:solidFill>
                  <a:schemeClr val="tx2">
                    <a:lumMod val="50000"/>
                  </a:schemeClr>
                </a:solidFill>
              </a:rPr>
              <a:t>Get </a:t>
            </a:r>
            <a:r>
              <a:rPr lang="en-US" sz="2200" dirty="0">
                <a:solidFill>
                  <a:schemeClr val="tx2">
                    <a:lumMod val="50000"/>
                  </a:schemeClr>
                </a:solidFill>
              </a:rPr>
              <a:t>help finding a residency </a:t>
            </a:r>
            <a:r>
              <a:rPr lang="en-US" sz="2200" dirty="0" smtClean="0">
                <a:solidFill>
                  <a:schemeClr val="tx2">
                    <a:lumMod val="50000"/>
                  </a:schemeClr>
                </a:solidFill>
              </a:rPr>
              <a:t>program</a:t>
            </a:r>
            <a:endParaRPr lang="en-US" sz="2200" dirty="0">
              <a:solidFill>
                <a:schemeClr val="tx2">
                  <a:lumMod val="50000"/>
                </a:schemeClr>
              </a:solidFill>
            </a:endParaRPr>
          </a:p>
          <a:p>
            <a:pPr>
              <a:buFont typeface="Wingdings" panose="05000000000000000000" pitchFamily="2" charset="2"/>
              <a:buChar char="ü"/>
            </a:pPr>
            <a:r>
              <a:rPr lang="en-US" sz="2200" dirty="0" smtClean="0">
                <a:solidFill>
                  <a:schemeClr val="tx2">
                    <a:lumMod val="50000"/>
                  </a:schemeClr>
                </a:solidFill>
              </a:rPr>
              <a:t>Receive </a:t>
            </a:r>
            <a:r>
              <a:rPr lang="en-US" sz="2200" dirty="0">
                <a:solidFill>
                  <a:schemeClr val="tx2">
                    <a:lumMod val="50000"/>
                  </a:schemeClr>
                </a:solidFill>
              </a:rPr>
              <a:t>discounted or </a:t>
            </a:r>
            <a:r>
              <a:rPr lang="en-US" sz="2200" dirty="0" smtClean="0">
                <a:solidFill>
                  <a:schemeClr val="tx2">
                    <a:lumMod val="50000"/>
                  </a:schemeClr>
                </a:solidFill>
              </a:rPr>
              <a:t>free registration </a:t>
            </a:r>
            <a:r>
              <a:rPr lang="en-US" sz="2200" dirty="0">
                <a:solidFill>
                  <a:schemeClr val="tx2">
                    <a:lumMod val="50000"/>
                  </a:schemeClr>
                </a:solidFill>
              </a:rPr>
              <a:t>to national education </a:t>
            </a:r>
            <a:r>
              <a:rPr lang="en-US" sz="2200" dirty="0" smtClean="0">
                <a:solidFill>
                  <a:schemeClr val="tx2">
                    <a:lumMod val="50000"/>
                  </a:schemeClr>
                </a:solidFill>
              </a:rPr>
              <a:t>events</a:t>
            </a:r>
          </a:p>
        </p:txBody>
      </p:sp>
      <p:pic>
        <p:nvPicPr>
          <p:cNvPr id="4" name="Picture 3"/>
          <p:cNvPicPr>
            <a:picLocks noChangeAspect="1"/>
          </p:cNvPicPr>
          <p:nvPr/>
        </p:nvPicPr>
        <p:blipFill>
          <a:blip r:embed="rId3"/>
          <a:stretch>
            <a:fillRect/>
          </a:stretch>
        </p:blipFill>
        <p:spPr>
          <a:xfrm>
            <a:off x="5810250" y="2054826"/>
            <a:ext cx="2647950" cy="3314700"/>
          </a:xfrm>
          <a:prstGeom prst="rect">
            <a:avLst/>
          </a:prstGeom>
          <a:ln>
            <a:noFill/>
          </a:ln>
          <a:effectLst>
            <a:outerShdw blurRad="190500" algn="tl" rotWithShape="0">
              <a:srgbClr val="000000">
                <a:alpha val="70000"/>
              </a:srgbClr>
            </a:outerShdw>
          </a:effectLst>
        </p:spPr>
      </p:pic>
      <p:sp>
        <p:nvSpPr>
          <p:cNvPr id="8" name="TextBox 7"/>
          <p:cNvSpPr txBox="1"/>
          <p:nvPr/>
        </p:nvSpPr>
        <p:spPr>
          <a:xfrm>
            <a:off x="1840230" y="8846820"/>
            <a:ext cx="3135630" cy="1245838"/>
          </a:xfrm>
          <a:prstGeom prst="rect">
            <a:avLst/>
          </a:prstGeom>
          <a:noFill/>
        </p:spPr>
        <p:txBody>
          <a:bodyPr wrap="square" rtlCol="0">
            <a:spAutoFit/>
          </a:bodyPr>
          <a:lstStyle/>
          <a:p>
            <a:endParaRPr lang="en-US" dirty="0"/>
          </a:p>
        </p:txBody>
      </p:sp>
      <p:sp>
        <p:nvSpPr>
          <p:cNvPr id="10" name="TextBox 9"/>
          <p:cNvSpPr txBox="1"/>
          <p:nvPr/>
        </p:nvSpPr>
        <p:spPr>
          <a:xfrm>
            <a:off x="807522" y="4405550"/>
            <a:ext cx="4680784" cy="1508105"/>
          </a:xfrm>
          <a:prstGeom prst="rect">
            <a:avLst/>
          </a:prstGeom>
          <a:noFill/>
        </p:spPr>
        <p:txBody>
          <a:bodyPr wrap="square" rtlCol="0">
            <a:spAutoFit/>
          </a:bodyPr>
          <a:lstStyle/>
          <a:p>
            <a:r>
              <a:rPr lang="en-US" sz="1400" dirty="0">
                <a:solidFill>
                  <a:schemeClr val="bg1">
                    <a:lumMod val="50000"/>
                  </a:schemeClr>
                </a:solidFill>
              </a:rPr>
              <a:t>"When students become involved with AGD, they not only will have more professional opportunities, but also will have a voice to make decisions about their own future."</a:t>
            </a:r>
          </a:p>
          <a:p>
            <a:endParaRPr lang="en-US" sz="800" dirty="0">
              <a:solidFill>
                <a:schemeClr val="bg1">
                  <a:lumMod val="50000"/>
                </a:schemeClr>
              </a:solidFill>
            </a:endParaRPr>
          </a:p>
          <a:p>
            <a:r>
              <a:rPr lang="en-US" sz="1400" b="1" dirty="0">
                <a:solidFill>
                  <a:schemeClr val="accent5"/>
                </a:solidFill>
              </a:rPr>
              <a:t>Cassandra R. Mora </a:t>
            </a:r>
          </a:p>
          <a:p>
            <a:r>
              <a:rPr lang="en-US" sz="1400" b="1" dirty="0">
                <a:solidFill>
                  <a:srgbClr val="65B034"/>
                </a:solidFill>
              </a:rPr>
              <a:t>Vernon Hills, Illinois</a:t>
            </a:r>
          </a:p>
          <a:p>
            <a:r>
              <a:rPr lang="en-US" sz="1400" b="1" dirty="0">
                <a:solidFill>
                  <a:schemeClr val="bg1">
                    <a:lumMod val="50000"/>
                  </a:schemeClr>
                </a:solidFill>
              </a:rPr>
              <a:t>Member Since 2017</a:t>
            </a:r>
          </a:p>
        </p:txBody>
      </p:sp>
    </p:spTree>
    <p:extLst>
      <p:ext uri="{BB962C8B-B14F-4D97-AF65-F5344CB8AC3E}">
        <p14:creationId xmlns:p14="http://schemas.microsoft.com/office/powerpoint/2010/main" val="2071620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8869"/>
            <a:ext cx="8229600" cy="760948"/>
          </a:xfrm>
        </p:spPr>
        <p:txBody>
          <a:bodyPr/>
          <a:lstStyle/>
          <a:p>
            <a:r>
              <a:rPr lang="en-US" dirty="0" smtClean="0">
                <a:solidFill>
                  <a:schemeClr val="tx2">
                    <a:lumMod val="50000"/>
                  </a:schemeClr>
                </a:solidFill>
              </a:rPr>
              <a:t>New Dentist</a:t>
            </a:r>
            <a:endParaRPr lang="en-US" dirty="0">
              <a:solidFill>
                <a:schemeClr val="tx2">
                  <a:lumMod val="50000"/>
                </a:schemeClr>
              </a:solidFill>
            </a:endParaRPr>
          </a:p>
        </p:txBody>
      </p:sp>
      <p:sp>
        <p:nvSpPr>
          <p:cNvPr id="3" name="Content Placeholder 2"/>
          <p:cNvSpPr>
            <a:spLocks noGrp="1"/>
          </p:cNvSpPr>
          <p:nvPr>
            <p:ph idx="1"/>
          </p:nvPr>
        </p:nvSpPr>
        <p:spPr>
          <a:xfrm>
            <a:off x="653143" y="2208120"/>
            <a:ext cx="5185682" cy="2268878"/>
          </a:xfrm>
        </p:spPr>
        <p:txBody>
          <a:bodyPr/>
          <a:lstStyle/>
          <a:p>
            <a:pPr>
              <a:buFont typeface="Wingdings" panose="05000000000000000000" pitchFamily="2" charset="2"/>
              <a:buChar char="ü"/>
            </a:pPr>
            <a:r>
              <a:rPr lang="en-US" sz="2200" dirty="0">
                <a:solidFill>
                  <a:schemeClr val="tx2">
                    <a:lumMod val="50000"/>
                  </a:schemeClr>
                </a:solidFill>
              </a:rPr>
              <a:t>Connect with a mentor through the Mentor Program </a:t>
            </a:r>
            <a:r>
              <a:rPr lang="en-US" sz="2200" dirty="0" smtClean="0">
                <a:solidFill>
                  <a:schemeClr val="tx2">
                    <a:lumMod val="50000"/>
                  </a:schemeClr>
                </a:solidFill>
              </a:rPr>
              <a:t>Directory</a:t>
            </a:r>
            <a:endParaRPr lang="en-US" sz="2200" dirty="0">
              <a:solidFill>
                <a:schemeClr val="tx2">
                  <a:lumMod val="50000"/>
                </a:schemeClr>
              </a:solidFill>
            </a:endParaRPr>
          </a:p>
          <a:p>
            <a:pPr>
              <a:buFont typeface="Wingdings" panose="05000000000000000000" pitchFamily="2" charset="2"/>
              <a:buChar char="ü"/>
            </a:pPr>
            <a:r>
              <a:rPr lang="en-US" sz="2200" dirty="0" smtClean="0">
                <a:solidFill>
                  <a:schemeClr val="tx2">
                    <a:lumMod val="50000"/>
                  </a:schemeClr>
                </a:solidFill>
              </a:rPr>
              <a:t>Refinance </a:t>
            </a:r>
            <a:r>
              <a:rPr lang="en-US" sz="2200" dirty="0">
                <a:solidFill>
                  <a:schemeClr val="tx2">
                    <a:lumMod val="50000"/>
                  </a:schemeClr>
                </a:solidFill>
              </a:rPr>
              <a:t>your student loan, or sign up for free professional </a:t>
            </a:r>
            <a:r>
              <a:rPr lang="en-US" sz="2200" dirty="0" smtClean="0">
                <a:solidFill>
                  <a:schemeClr val="tx2">
                    <a:lumMod val="50000"/>
                  </a:schemeClr>
                </a:solidFill>
              </a:rPr>
              <a:t>liability insurance </a:t>
            </a:r>
            <a:r>
              <a:rPr lang="en-US" sz="2200" dirty="0">
                <a:solidFill>
                  <a:schemeClr val="tx2">
                    <a:lumMod val="50000"/>
                  </a:schemeClr>
                </a:solidFill>
              </a:rPr>
              <a:t>with Exclusive </a:t>
            </a:r>
            <a:r>
              <a:rPr lang="en-US" sz="2200" dirty="0" smtClean="0">
                <a:solidFill>
                  <a:schemeClr val="tx2">
                    <a:lumMod val="50000"/>
                  </a:schemeClr>
                </a:solidFill>
              </a:rPr>
              <a:t>Benefits</a:t>
            </a:r>
            <a:endParaRPr lang="en-US" sz="2200" dirty="0">
              <a:solidFill>
                <a:schemeClr val="tx2">
                  <a:lumMod val="50000"/>
                </a:schemeClr>
              </a:solidFill>
            </a:endParaRPr>
          </a:p>
          <a:p>
            <a:pPr>
              <a:buFont typeface="Wingdings" panose="05000000000000000000" pitchFamily="2" charset="2"/>
              <a:buChar char="ü"/>
            </a:pPr>
            <a:r>
              <a:rPr lang="en-US" sz="2200" dirty="0" smtClean="0">
                <a:solidFill>
                  <a:schemeClr val="tx2">
                    <a:lumMod val="50000"/>
                  </a:schemeClr>
                </a:solidFill>
              </a:rPr>
              <a:t>Find </a:t>
            </a:r>
            <a:r>
              <a:rPr lang="en-US" sz="2200" dirty="0">
                <a:solidFill>
                  <a:schemeClr val="tx2">
                    <a:lumMod val="50000"/>
                  </a:schemeClr>
                </a:solidFill>
              </a:rPr>
              <a:t>your first job </a:t>
            </a:r>
            <a:r>
              <a:rPr lang="en-US" sz="2200" dirty="0" smtClean="0">
                <a:solidFill>
                  <a:schemeClr val="tx2">
                    <a:lumMod val="50000"/>
                  </a:schemeClr>
                </a:solidFill>
              </a:rPr>
              <a:t>through Career Center</a:t>
            </a:r>
          </a:p>
        </p:txBody>
      </p:sp>
      <p:pic>
        <p:nvPicPr>
          <p:cNvPr id="5" name="Picture 4"/>
          <p:cNvPicPr>
            <a:picLocks noChangeAspect="1"/>
          </p:cNvPicPr>
          <p:nvPr/>
        </p:nvPicPr>
        <p:blipFill>
          <a:blip r:embed="rId3"/>
          <a:stretch>
            <a:fillRect/>
          </a:stretch>
        </p:blipFill>
        <p:spPr>
          <a:xfrm>
            <a:off x="5838825" y="1983388"/>
            <a:ext cx="2619375" cy="3343275"/>
          </a:xfrm>
          <a:prstGeom prst="rect">
            <a:avLst/>
          </a:prstGeom>
          <a:ln>
            <a:noFill/>
          </a:ln>
          <a:effectLst>
            <a:outerShdw blurRad="190500" algn="tl" rotWithShape="0">
              <a:srgbClr val="000000">
                <a:alpha val="70000"/>
              </a:srgbClr>
            </a:outerShdw>
          </a:effectLst>
        </p:spPr>
      </p:pic>
      <p:sp>
        <p:nvSpPr>
          <p:cNvPr id="4" name="TextBox 3"/>
          <p:cNvSpPr txBox="1"/>
          <p:nvPr/>
        </p:nvSpPr>
        <p:spPr>
          <a:xfrm>
            <a:off x="855022" y="4507263"/>
            <a:ext cx="4702627" cy="1723549"/>
          </a:xfrm>
          <a:prstGeom prst="rect">
            <a:avLst/>
          </a:prstGeom>
          <a:noFill/>
        </p:spPr>
        <p:txBody>
          <a:bodyPr wrap="square" rtlCol="0">
            <a:spAutoFit/>
          </a:bodyPr>
          <a:lstStyle/>
          <a:p>
            <a:r>
              <a:rPr lang="en-US" sz="1400" dirty="0" smtClean="0">
                <a:solidFill>
                  <a:schemeClr val="bg1">
                    <a:lumMod val="50000"/>
                  </a:schemeClr>
                </a:solidFill>
              </a:rPr>
              <a:t>“As </a:t>
            </a:r>
            <a:r>
              <a:rPr lang="en-US" sz="1400" dirty="0">
                <a:solidFill>
                  <a:schemeClr val="bg1">
                    <a:lumMod val="50000"/>
                  </a:schemeClr>
                </a:solidFill>
              </a:rPr>
              <a:t>a new dentist, staying up-to-date with clinical skills and dental knowledge can get expensive. The best thing about the Free CE Program is that it offers complimentary education on topics that aren't covered anywhere else</a:t>
            </a:r>
            <a:r>
              <a:rPr lang="en-US" sz="1400" dirty="0" smtClean="0">
                <a:solidFill>
                  <a:schemeClr val="bg1">
                    <a:lumMod val="50000"/>
                  </a:schemeClr>
                </a:solidFill>
              </a:rPr>
              <a:t>.”</a:t>
            </a:r>
            <a:endParaRPr lang="en-US" sz="1400" dirty="0">
              <a:solidFill>
                <a:schemeClr val="bg1">
                  <a:lumMod val="50000"/>
                </a:schemeClr>
              </a:solidFill>
            </a:endParaRPr>
          </a:p>
          <a:p>
            <a:endParaRPr lang="en-US" sz="800" dirty="0"/>
          </a:p>
          <a:p>
            <a:r>
              <a:rPr lang="en-US" sz="1400" b="1" dirty="0">
                <a:solidFill>
                  <a:schemeClr val="accent5"/>
                </a:solidFill>
              </a:rPr>
              <a:t>Mai-Ly Duong, DMD, MPH, MEd, FAGD </a:t>
            </a:r>
          </a:p>
          <a:p>
            <a:r>
              <a:rPr lang="en-US" sz="1400" b="1" dirty="0">
                <a:solidFill>
                  <a:srgbClr val="65B034"/>
                </a:solidFill>
              </a:rPr>
              <a:t>Gilbert, AZ</a:t>
            </a:r>
          </a:p>
          <a:p>
            <a:r>
              <a:rPr lang="en-US" sz="1400" b="1" dirty="0">
                <a:solidFill>
                  <a:schemeClr val="bg1">
                    <a:lumMod val="50000"/>
                  </a:schemeClr>
                </a:solidFill>
              </a:rPr>
              <a:t>Member </a:t>
            </a:r>
            <a:r>
              <a:rPr lang="en-US" sz="1400" b="1" dirty="0" smtClean="0">
                <a:solidFill>
                  <a:schemeClr val="bg1">
                    <a:lumMod val="50000"/>
                  </a:schemeClr>
                </a:solidFill>
              </a:rPr>
              <a:t>Since </a:t>
            </a:r>
            <a:r>
              <a:rPr lang="en-US" sz="1400" b="1" dirty="0">
                <a:solidFill>
                  <a:schemeClr val="bg1">
                    <a:lumMod val="50000"/>
                  </a:schemeClr>
                </a:solidFill>
              </a:rPr>
              <a:t>2012</a:t>
            </a:r>
          </a:p>
        </p:txBody>
      </p:sp>
    </p:spTree>
    <p:extLst>
      <p:ext uri="{BB962C8B-B14F-4D97-AF65-F5344CB8AC3E}">
        <p14:creationId xmlns:p14="http://schemas.microsoft.com/office/powerpoint/2010/main" val="35172707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6396</TotalTime>
  <Words>1681</Words>
  <Application>Microsoft Office PowerPoint</Application>
  <PresentationFormat>On-screen Show (4:3)</PresentationFormat>
  <Paragraphs>117</Paragraphs>
  <Slides>16</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Wingdings</vt:lpstr>
      <vt:lpstr>Office Theme</vt:lpstr>
      <vt:lpstr>PowerPoint Presentation</vt:lpstr>
      <vt:lpstr>              General Overview</vt:lpstr>
      <vt:lpstr>Fulfilling Our Purpose</vt:lpstr>
      <vt:lpstr>We promote lifelong learning through…</vt:lpstr>
      <vt:lpstr>We promote lifelong learning through…</vt:lpstr>
      <vt:lpstr>We promote lifelong learning through…</vt:lpstr>
      <vt:lpstr>PowerPoint Presentation</vt:lpstr>
      <vt:lpstr>Dental Students</vt:lpstr>
      <vt:lpstr>New Dentist</vt:lpstr>
      <vt:lpstr>Mid-Career Dentist</vt:lpstr>
      <vt:lpstr>Experienced Dentist</vt:lpstr>
      <vt:lpstr>PowerPoint Presentation</vt:lpstr>
      <vt:lpstr>PowerPoint Presentation</vt:lpstr>
      <vt:lpstr>PowerPoint Presentation</vt:lpstr>
      <vt:lpstr>Questions?</vt:lpstr>
      <vt:lpstr>PowerPoint Presentation</vt:lpstr>
    </vt:vector>
  </TitlesOfParts>
  <Company>AGD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AGD AGD</dc:creator>
  <cp:lastModifiedBy>Amy Austin</cp:lastModifiedBy>
  <cp:revision>127</cp:revision>
  <cp:lastPrinted>2018-01-18T17:00:16Z</cp:lastPrinted>
  <dcterms:created xsi:type="dcterms:W3CDTF">2017-06-12T17:05:27Z</dcterms:created>
  <dcterms:modified xsi:type="dcterms:W3CDTF">2018-02-05T16:13:00Z</dcterms:modified>
</cp:coreProperties>
</file>